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2" r:id="rId1"/>
    <p:sldMasterId id="2147483767" r:id="rId2"/>
    <p:sldMasterId id="2147483932" r:id="rId3"/>
  </p:sldMasterIdLst>
  <p:notesMasterIdLst>
    <p:notesMasterId r:id="rId126"/>
  </p:notesMasterIdLst>
  <p:sldIdLst>
    <p:sldId id="256" r:id="rId4"/>
    <p:sldId id="490" r:id="rId5"/>
    <p:sldId id="585" r:id="rId6"/>
    <p:sldId id="994" r:id="rId7"/>
    <p:sldId id="995" r:id="rId8"/>
    <p:sldId id="797" r:id="rId9"/>
    <p:sldId id="799" r:id="rId10"/>
    <p:sldId id="953" r:id="rId11"/>
    <p:sldId id="957" r:id="rId12"/>
    <p:sldId id="590" r:id="rId13"/>
    <p:sldId id="633" r:id="rId14"/>
    <p:sldId id="634" r:id="rId15"/>
    <p:sldId id="806" r:id="rId16"/>
    <p:sldId id="801" r:id="rId17"/>
    <p:sldId id="623" r:id="rId18"/>
    <p:sldId id="625" r:id="rId19"/>
    <p:sldId id="635" r:id="rId20"/>
    <p:sldId id="811" r:id="rId21"/>
    <p:sldId id="595" r:id="rId22"/>
    <p:sldId id="1012" r:id="rId23"/>
    <p:sldId id="880" r:id="rId24"/>
    <p:sldId id="597" r:id="rId25"/>
    <p:sldId id="992" r:id="rId26"/>
    <p:sldId id="891" r:id="rId27"/>
    <p:sldId id="892" r:id="rId28"/>
    <p:sldId id="601" r:id="rId29"/>
    <p:sldId id="602" r:id="rId30"/>
    <p:sldId id="603" r:id="rId31"/>
    <p:sldId id="814" r:id="rId32"/>
    <p:sldId id="698" r:id="rId33"/>
    <p:sldId id="996" r:id="rId34"/>
    <p:sldId id="699" r:id="rId35"/>
    <p:sldId id="691" r:id="rId36"/>
    <p:sldId id="925" r:id="rId37"/>
    <p:sldId id="950" r:id="rId38"/>
    <p:sldId id="952" r:id="rId39"/>
    <p:sldId id="924" r:id="rId40"/>
    <p:sldId id="923" r:id="rId41"/>
    <p:sldId id="918" r:id="rId42"/>
    <p:sldId id="917" r:id="rId43"/>
    <p:sldId id="916" r:id="rId44"/>
    <p:sldId id="997" r:id="rId45"/>
    <p:sldId id="929" r:id="rId46"/>
    <p:sldId id="813" r:id="rId47"/>
    <p:sldId id="653" r:id="rId48"/>
    <p:sldId id="654" r:id="rId49"/>
    <p:sldId id="655" r:id="rId50"/>
    <p:sldId id="657" r:id="rId51"/>
    <p:sldId id="999" r:id="rId52"/>
    <p:sldId id="821" r:id="rId53"/>
    <p:sldId id="659" r:id="rId54"/>
    <p:sldId id="660" r:id="rId55"/>
    <p:sldId id="664" r:id="rId56"/>
    <p:sldId id="665" r:id="rId57"/>
    <p:sldId id="668" r:id="rId58"/>
    <p:sldId id="669" r:id="rId59"/>
    <p:sldId id="817" r:id="rId60"/>
    <p:sldId id="931" r:id="rId61"/>
    <p:sldId id="934" r:id="rId62"/>
    <p:sldId id="823" r:id="rId63"/>
    <p:sldId id="852" r:id="rId64"/>
    <p:sldId id="825" r:id="rId65"/>
    <p:sldId id="824" r:id="rId66"/>
    <p:sldId id="887" r:id="rId67"/>
    <p:sldId id="839" r:id="rId68"/>
    <p:sldId id="846" r:id="rId69"/>
    <p:sldId id="840" r:id="rId70"/>
    <p:sldId id="841" r:id="rId71"/>
    <p:sldId id="845" r:id="rId72"/>
    <p:sldId id="842" r:id="rId73"/>
    <p:sldId id="843" r:id="rId74"/>
    <p:sldId id="844" r:id="rId75"/>
    <p:sldId id="847" r:id="rId76"/>
    <p:sldId id="792" r:id="rId77"/>
    <p:sldId id="793" r:id="rId78"/>
    <p:sldId id="796" r:id="rId79"/>
    <p:sldId id="647" r:id="rId80"/>
    <p:sldId id="648" r:id="rId81"/>
    <p:sldId id="649" r:id="rId82"/>
    <p:sldId id="872" r:id="rId83"/>
    <p:sldId id="853" r:id="rId84"/>
    <p:sldId id="1010" r:id="rId85"/>
    <p:sldId id="1011" r:id="rId86"/>
    <p:sldId id="848" r:id="rId87"/>
    <p:sldId id="959" r:id="rId88"/>
    <p:sldId id="379" r:id="rId89"/>
    <p:sldId id="380" r:id="rId90"/>
    <p:sldId id="960" r:id="rId91"/>
    <p:sldId id="385" r:id="rId92"/>
    <p:sldId id="403" r:id="rId93"/>
    <p:sldId id="382" r:id="rId94"/>
    <p:sldId id="961" r:id="rId95"/>
    <p:sldId id="876" r:id="rId96"/>
    <p:sldId id="390" r:id="rId97"/>
    <p:sldId id="395" r:id="rId98"/>
    <p:sldId id="963" r:id="rId99"/>
    <p:sldId id="967" r:id="rId100"/>
    <p:sldId id="408" r:id="rId101"/>
    <p:sldId id="968" r:id="rId102"/>
    <p:sldId id="969" r:id="rId103"/>
    <p:sldId id="985" r:id="rId104"/>
    <p:sldId id="422" r:id="rId105"/>
    <p:sldId id="986" r:id="rId106"/>
    <p:sldId id="264" r:id="rId107"/>
    <p:sldId id="423" r:id="rId108"/>
    <p:sldId id="272" r:id="rId109"/>
    <p:sldId id="737" r:id="rId110"/>
    <p:sldId id="274" r:id="rId111"/>
    <p:sldId id="296" r:id="rId112"/>
    <p:sldId id="276" r:id="rId113"/>
    <p:sldId id="987" r:id="rId114"/>
    <p:sldId id="1016" r:id="rId115"/>
    <p:sldId id="988" r:id="rId116"/>
    <p:sldId id="425" r:id="rId117"/>
    <p:sldId id="430" r:id="rId118"/>
    <p:sldId id="426" r:id="rId119"/>
    <p:sldId id="606" r:id="rId120"/>
    <p:sldId id="1036" r:id="rId121"/>
    <p:sldId id="609" r:id="rId122"/>
    <p:sldId id="324" r:id="rId123"/>
    <p:sldId id="1037" r:id="rId124"/>
    <p:sldId id="779" r:id="rId1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arsayılan Bölüm" id="{1FE852A7-514C-4B76-9756-D7EC41418B58}">
          <p14:sldIdLst>
            <p14:sldId id="256"/>
            <p14:sldId id="490"/>
            <p14:sldId id="585"/>
            <p14:sldId id="994"/>
            <p14:sldId id="995"/>
            <p14:sldId id="797"/>
            <p14:sldId id="799"/>
            <p14:sldId id="953"/>
            <p14:sldId id="957"/>
            <p14:sldId id="590"/>
            <p14:sldId id="633"/>
            <p14:sldId id="634"/>
            <p14:sldId id="806"/>
            <p14:sldId id="801"/>
            <p14:sldId id="623"/>
            <p14:sldId id="625"/>
            <p14:sldId id="635"/>
            <p14:sldId id="811"/>
            <p14:sldId id="595"/>
            <p14:sldId id="1012"/>
            <p14:sldId id="880"/>
            <p14:sldId id="597"/>
            <p14:sldId id="992"/>
            <p14:sldId id="891"/>
            <p14:sldId id="892"/>
            <p14:sldId id="601"/>
            <p14:sldId id="602"/>
            <p14:sldId id="603"/>
            <p14:sldId id="814"/>
            <p14:sldId id="698"/>
            <p14:sldId id="996"/>
            <p14:sldId id="699"/>
            <p14:sldId id="691"/>
            <p14:sldId id="925"/>
            <p14:sldId id="950"/>
            <p14:sldId id="952"/>
            <p14:sldId id="924"/>
            <p14:sldId id="923"/>
            <p14:sldId id="918"/>
            <p14:sldId id="917"/>
            <p14:sldId id="916"/>
            <p14:sldId id="997"/>
            <p14:sldId id="929"/>
            <p14:sldId id="813"/>
            <p14:sldId id="653"/>
            <p14:sldId id="654"/>
            <p14:sldId id="655"/>
            <p14:sldId id="657"/>
            <p14:sldId id="999"/>
            <p14:sldId id="821"/>
            <p14:sldId id="659"/>
            <p14:sldId id="660"/>
            <p14:sldId id="664"/>
            <p14:sldId id="665"/>
            <p14:sldId id="668"/>
            <p14:sldId id="669"/>
            <p14:sldId id="817"/>
            <p14:sldId id="931"/>
            <p14:sldId id="934"/>
            <p14:sldId id="823"/>
            <p14:sldId id="852"/>
            <p14:sldId id="825"/>
            <p14:sldId id="824"/>
            <p14:sldId id="887"/>
            <p14:sldId id="839"/>
            <p14:sldId id="846"/>
            <p14:sldId id="840"/>
            <p14:sldId id="841"/>
            <p14:sldId id="845"/>
            <p14:sldId id="842"/>
            <p14:sldId id="843"/>
            <p14:sldId id="844"/>
            <p14:sldId id="847"/>
            <p14:sldId id="792"/>
            <p14:sldId id="793"/>
            <p14:sldId id="796"/>
            <p14:sldId id="647"/>
            <p14:sldId id="648"/>
            <p14:sldId id="649"/>
            <p14:sldId id="872"/>
            <p14:sldId id="853"/>
            <p14:sldId id="1010"/>
            <p14:sldId id="1011"/>
            <p14:sldId id="848"/>
            <p14:sldId id="959"/>
            <p14:sldId id="379"/>
            <p14:sldId id="380"/>
            <p14:sldId id="960"/>
            <p14:sldId id="385"/>
            <p14:sldId id="403"/>
            <p14:sldId id="382"/>
            <p14:sldId id="961"/>
            <p14:sldId id="876"/>
            <p14:sldId id="390"/>
            <p14:sldId id="395"/>
            <p14:sldId id="963"/>
            <p14:sldId id="967"/>
            <p14:sldId id="408"/>
            <p14:sldId id="968"/>
            <p14:sldId id="969"/>
            <p14:sldId id="985"/>
            <p14:sldId id="422"/>
            <p14:sldId id="986"/>
            <p14:sldId id="264"/>
            <p14:sldId id="423"/>
            <p14:sldId id="272"/>
            <p14:sldId id="737"/>
            <p14:sldId id="274"/>
            <p14:sldId id="296"/>
            <p14:sldId id="276"/>
            <p14:sldId id="987"/>
            <p14:sldId id="1016"/>
            <p14:sldId id="988"/>
            <p14:sldId id="425"/>
            <p14:sldId id="430"/>
            <p14:sldId id="426"/>
            <p14:sldId id="606"/>
            <p14:sldId id="1036"/>
            <p14:sldId id="609"/>
            <p14:sldId id="324"/>
            <p14:sldId id="1037"/>
            <p14:sldId id="77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550E"/>
    <a:srgbClr val="B22E24"/>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A4E0CA-C330-4F53-9FDE-6FCECC3F9C87}" v="258" dt="2022-03-23T09:48:51.931"/>
  </p1510:revLst>
</p1510:revInfo>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226" autoAdjust="0"/>
  </p:normalViewPr>
  <p:slideViewPr>
    <p:cSldViewPr snapToGrid="0">
      <p:cViewPr varScale="1">
        <p:scale>
          <a:sx n="89" d="100"/>
          <a:sy n="89" d="100"/>
        </p:scale>
        <p:origin x="588"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viewProps" Target="viewProp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theme" Target="theme/theme1.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tableStyles" Target="tableStyle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microsoft.com/office/2015/10/relationships/revisionInfo" Target="revisionInfo.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uheyla\OneDrive%20-%20&#304;DEAL%20&#304;&#350;%20SA&#286;LI&#286;I%20VE%20G&#220;VENL&#304;&#286;&#304;\Masa&#252;st&#252;\d&#252;zenleme%20merkezi\e&#287;itim%20d&#252;zenleme\SGK%20VER&#304;LER&#304;%20&#304;&#350;%20KAZALARI%20&#304;STAT&#304;ST&#304;KLER&#304;%20202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uheyla\OneDrive%20-%20&#304;DEAL%20&#304;&#350;%20SA&#286;LI&#286;I%20VE%20G&#220;VENL&#304;&#286;&#304;\Masa&#252;st&#252;\d&#252;zenleme%20merkezi\e&#287;itim%20d&#252;zenleme\SGK%20VER&#304;LER&#304;%20&#304;&#350;%20KAZALARI%20&#304;STAT&#304;ST&#304;KLER&#304;%20202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suheyla\OneDrive%20-%20&#304;DEAL%20&#304;&#350;%20SA&#286;LI&#286;I%20VE%20G&#220;VENL&#304;&#286;&#304;\Masa&#252;st&#252;\d&#252;zenleme%20merkezi\e&#287;itim%20d&#252;zenleme\SGK%20VER&#304;LER&#304;%20&#304;&#350;%20KAZALARI%20&#304;STAT&#304;ST&#304;KLER&#304;%20202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suheyla\OneDrive%20-%20&#304;DEAL%20&#304;&#350;%20SA&#286;LI&#286;I%20VE%20G&#220;VENL&#304;&#286;&#304;\Masa&#252;st&#252;\d&#252;zenleme%20merkezi\e&#287;itim%20d&#252;zenleme\SGK%20VER&#304;LER&#304;%20&#304;&#350;%20KAZALARI%20&#304;STAT&#304;ST&#304;KLER&#304;%20202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image" Target="../media/image2.jpeg"/><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1.xml"/><Relationship Id="rId4" Type="http://schemas.openxmlformats.org/officeDocument/2006/relationships/oleObject" Target="file:///C:\Users\suheyla\OneDrive%20-%20&#304;DEAL%20&#304;&#350;%20SA&#286;LI&#286;I%20VE%20G&#220;VENL&#304;&#286;&#304;\Masa&#252;st&#252;\d&#252;zenleme%20merkezi\e&#287;itim%20d&#252;zenleme\SGK%20VER&#304;LER&#304;%20&#304;&#350;%20KAZALARI%20&#304;STAT&#304;ST&#304;KLER&#304;%20202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none" spc="0" normalizeH="0" baseline="0">
                <a:solidFill>
                  <a:srgbClr val="FF0000"/>
                </a:solidFill>
                <a:latin typeface="+mj-lt"/>
                <a:ea typeface="+mj-ea"/>
                <a:cs typeface="+mj-cs"/>
              </a:defRPr>
            </a:pPr>
            <a:r>
              <a:rPr lang="tr-TR" sz="1800" b="1" i="0" baseline="0">
                <a:solidFill>
                  <a:srgbClr val="FF0000"/>
                </a:solidFill>
                <a:effectLst/>
              </a:rPr>
              <a:t>Saatlere Göre İş Kazaları Sayısı - 2021</a:t>
            </a:r>
            <a:endParaRPr lang="tr-TR">
              <a:solidFill>
                <a:srgbClr val="FF0000"/>
              </a:solidFill>
              <a:effectLst/>
            </a:endParaRPr>
          </a:p>
        </c:rich>
      </c:tx>
      <c:overlay val="0"/>
      <c:spPr>
        <a:noFill/>
        <a:ln>
          <a:noFill/>
        </a:ln>
        <a:effectLst/>
      </c:spPr>
      <c:txPr>
        <a:bodyPr rot="0" spcFirstLastPara="1" vertOverflow="ellipsis" vert="horz" wrap="square" anchor="ctr" anchorCtr="1"/>
        <a:lstStyle/>
        <a:p>
          <a:pPr>
            <a:defRPr sz="1600" b="1" i="0" u="none" strike="noStrike" kern="1200" cap="none" spc="0" normalizeH="0" baseline="0">
              <a:solidFill>
                <a:srgbClr val="FF0000"/>
              </a:solidFill>
              <a:latin typeface="+mj-lt"/>
              <a:ea typeface="+mj-ea"/>
              <a:cs typeface="+mj-cs"/>
            </a:defRPr>
          </a:pPr>
          <a:endParaRPr lang="tr-TR"/>
        </a:p>
      </c:txPr>
    </c:title>
    <c:autoTitleDeleted val="0"/>
    <c:plotArea>
      <c:layout/>
      <c:lineChart>
        <c:grouping val="standard"/>
        <c:varyColors val="0"/>
        <c:ser>
          <c:idx val="0"/>
          <c:order val="0"/>
          <c:spPr>
            <a:ln w="2222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tr-T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multiLvlStrRef>
              <c:f>'saate göre'!$A$1:$B$24</c:f>
              <c:multiLvlStrCache>
                <c:ptCount val="24"/>
                <c:lvl>
                  <c:pt idx="0">
                    <c:v>00:59</c:v>
                  </c:pt>
                  <c:pt idx="1">
                    <c:v>01:59</c:v>
                  </c:pt>
                  <c:pt idx="2">
                    <c:v>02:59</c:v>
                  </c:pt>
                  <c:pt idx="3">
                    <c:v>03:59</c:v>
                  </c:pt>
                  <c:pt idx="4">
                    <c:v>04:59</c:v>
                  </c:pt>
                  <c:pt idx="5">
                    <c:v>05:59</c:v>
                  </c:pt>
                  <c:pt idx="6">
                    <c:v>06:59</c:v>
                  </c:pt>
                  <c:pt idx="7">
                    <c:v>07:59</c:v>
                  </c:pt>
                  <c:pt idx="8">
                    <c:v>08:59</c:v>
                  </c:pt>
                  <c:pt idx="9">
                    <c:v>09:59</c:v>
                  </c:pt>
                  <c:pt idx="10">
                    <c:v>10:59</c:v>
                  </c:pt>
                  <c:pt idx="11">
                    <c:v>11:59</c:v>
                  </c:pt>
                  <c:pt idx="12">
                    <c:v>12:59</c:v>
                  </c:pt>
                  <c:pt idx="13">
                    <c:v>13:59</c:v>
                  </c:pt>
                  <c:pt idx="14">
                    <c:v>14:59</c:v>
                  </c:pt>
                  <c:pt idx="15">
                    <c:v>15:59</c:v>
                  </c:pt>
                  <c:pt idx="16">
                    <c:v>16:59</c:v>
                  </c:pt>
                  <c:pt idx="17">
                    <c:v>17:59</c:v>
                  </c:pt>
                  <c:pt idx="18">
                    <c:v>18:59</c:v>
                  </c:pt>
                  <c:pt idx="19">
                    <c:v>19:59</c:v>
                  </c:pt>
                  <c:pt idx="20">
                    <c:v>20:59</c:v>
                  </c:pt>
                  <c:pt idx="21">
                    <c:v>21:59</c:v>
                  </c:pt>
                  <c:pt idx="22">
                    <c:v>22:59</c:v>
                  </c:pt>
                  <c:pt idx="23">
                    <c:v>23:59</c:v>
                  </c:pt>
                </c:lvl>
                <c:lvl>
                  <c:pt idx="0">
                    <c:v>00:00</c:v>
                  </c:pt>
                  <c:pt idx="1">
                    <c:v>01:00</c:v>
                  </c:pt>
                  <c:pt idx="2">
                    <c:v>02:00</c:v>
                  </c:pt>
                  <c:pt idx="3">
                    <c:v>03:00</c:v>
                  </c:pt>
                  <c:pt idx="4">
                    <c:v>04:00</c:v>
                  </c:pt>
                  <c:pt idx="5">
                    <c:v>05:00</c:v>
                  </c:pt>
                  <c:pt idx="6">
                    <c:v>06:00</c:v>
                  </c:pt>
                  <c:pt idx="7">
                    <c:v>07:00</c:v>
                  </c:pt>
                  <c:pt idx="8">
                    <c:v>08:00</c:v>
                  </c:pt>
                  <c:pt idx="9">
                    <c:v>09:00</c:v>
                  </c:pt>
                  <c:pt idx="10">
                    <c:v>10:00</c:v>
                  </c:pt>
                  <c:pt idx="11">
                    <c:v>11:00</c:v>
                  </c:pt>
                  <c:pt idx="12">
                    <c:v>12:00</c:v>
                  </c:pt>
                  <c:pt idx="13">
                    <c:v>13:00</c:v>
                  </c:pt>
                  <c:pt idx="14">
                    <c:v>14:00</c:v>
                  </c:pt>
                  <c:pt idx="15">
                    <c:v>15:00</c:v>
                  </c:pt>
                  <c:pt idx="16">
                    <c:v>16:00</c:v>
                  </c:pt>
                  <c:pt idx="17">
                    <c:v>17:00</c:v>
                  </c:pt>
                  <c:pt idx="18">
                    <c:v>18:00</c:v>
                  </c:pt>
                  <c:pt idx="19">
                    <c:v>19:00</c:v>
                  </c:pt>
                  <c:pt idx="20">
                    <c:v>20:00</c:v>
                  </c:pt>
                  <c:pt idx="21">
                    <c:v>21:00</c:v>
                  </c:pt>
                  <c:pt idx="22">
                    <c:v>22:00</c:v>
                  </c:pt>
                  <c:pt idx="23">
                    <c:v>23:00</c:v>
                  </c:pt>
                </c:lvl>
              </c:multiLvlStrCache>
            </c:multiLvlStrRef>
          </c:cat>
          <c:val>
            <c:numRef>
              <c:f>'saate göre'!$C$1:$C$24</c:f>
              <c:numCache>
                <c:formatCode>#,##0</c:formatCode>
                <c:ptCount val="24"/>
                <c:pt idx="0">
                  <c:v>8549</c:v>
                </c:pt>
                <c:pt idx="1">
                  <c:v>9222</c:v>
                </c:pt>
                <c:pt idx="2">
                  <c:v>8636</c:v>
                </c:pt>
                <c:pt idx="3">
                  <c:v>8002</c:v>
                </c:pt>
                <c:pt idx="4">
                  <c:v>6870</c:v>
                </c:pt>
                <c:pt idx="5">
                  <c:v>6759</c:v>
                </c:pt>
                <c:pt idx="6">
                  <c:v>7467</c:v>
                </c:pt>
                <c:pt idx="7">
                  <c:v>11811</c:v>
                </c:pt>
                <c:pt idx="8">
                  <c:v>26604</c:v>
                </c:pt>
                <c:pt idx="9">
                  <c:v>40741</c:v>
                </c:pt>
                <c:pt idx="10">
                  <c:v>47267</c:v>
                </c:pt>
                <c:pt idx="11">
                  <c:v>49296</c:v>
                </c:pt>
                <c:pt idx="12">
                  <c:v>29304</c:v>
                </c:pt>
                <c:pt idx="13">
                  <c:v>32033</c:v>
                </c:pt>
                <c:pt idx="14">
                  <c:v>42151</c:v>
                </c:pt>
                <c:pt idx="15">
                  <c:v>40698</c:v>
                </c:pt>
                <c:pt idx="16">
                  <c:v>34076</c:v>
                </c:pt>
                <c:pt idx="17">
                  <c:v>25479</c:v>
                </c:pt>
                <c:pt idx="18">
                  <c:v>16125</c:v>
                </c:pt>
                <c:pt idx="19">
                  <c:v>13334</c:v>
                </c:pt>
                <c:pt idx="20">
                  <c:v>12493</c:v>
                </c:pt>
                <c:pt idx="21">
                  <c:v>12449</c:v>
                </c:pt>
                <c:pt idx="22">
                  <c:v>11452</c:v>
                </c:pt>
                <c:pt idx="23">
                  <c:v>10266</c:v>
                </c:pt>
              </c:numCache>
            </c:numRef>
          </c:val>
          <c:smooth val="0"/>
          <c:extLst>
            <c:ext xmlns:c16="http://schemas.microsoft.com/office/drawing/2014/chart" uri="{C3380CC4-5D6E-409C-BE32-E72D297353CC}">
              <c16:uniqueId val="{00000000-4E5A-4F0E-A899-AECC330E09DF}"/>
            </c:ext>
          </c:extLst>
        </c:ser>
        <c:dLbls>
          <c:showLegendKey val="0"/>
          <c:showVal val="0"/>
          <c:showCatName val="0"/>
          <c:showSerName val="0"/>
          <c:showPercent val="0"/>
          <c:showBubbleSize val="0"/>
        </c:dLbls>
        <c:smooth val="0"/>
        <c:axId val="1896577376"/>
        <c:axId val="1896567392"/>
      </c:lineChart>
      <c:catAx>
        <c:axId val="1896577376"/>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tr-TR"/>
          </a:p>
        </c:txPr>
        <c:crossAx val="1896567392"/>
        <c:crosses val="autoZero"/>
        <c:auto val="1"/>
        <c:lblAlgn val="ctr"/>
        <c:lblOffset val="100"/>
        <c:noMultiLvlLbl val="0"/>
      </c:catAx>
      <c:valAx>
        <c:axId val="1896567392"/>
        <c:scaling>
          <c:orientation val="minMax"/>
        </c:scaling>
        <c:delete val="0"/>
        <c:axPos val="l"/>
        <c:majorGridlines>
          <c:spPr>
            <a:ln w="9525" cap="flat" cmpd="sng" algn="ctr">
              <a:solidFill>
                <a:schemeClr val="dk1">
                  <a:lumMod val="15000"/>
                  <a:lumOff val="85000"/>
                  <a:alpha val="54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tr-TR"/>
          </a:p>
        </c:txPr>
        <c:crossAx val="1896577376"/>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lt1"/>
    </a:solidFill>
    <a:ln w="9525" cap="flat" cmpd="sng" algn="ctr">
      <a:solidFill>
        <a:schemeClr val="dk1">
          <a:lumMod val="15000"/>
          <a:lumOff val="85000"/>
        </a:schemeClr>
      </a:solidFill>
      <a:round/>
    </a:ln>
    <a:effectLst/>
  </c:spPr>
  <c:txPr>
    <a:bodyPr/>
    <a:lstStyle/>
    <a:p>
      <a:pPr>
        <a:defRPr/>
      </a:pPr>
      <a:endParaRPr lang="tr-T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dk1">
                    <a:lumMod val="75000"/>
                    <a:lumOff val="25000"/>
                  </a:schemeClr>
                </a:solidFill>
                <a:latin typeface="+mn-lt"/>
                <a:ea typeface="+mn-ea"/>
                <a:cs typeface="+mn-cs"/>
              </a:defRPr>
            </a:pPr>
            <a:r>
              <a:rPr lang="tr-TR" sz="2400" dirty="0"/>
              <a:t>2021 yılı Sektörlere göre iş kazaları</a:t>
            </a:r>
          </a:p>
        </c:rich>
      </c:tx>
      <c:overlay val="0"/>
      <c:spPr>
        <a:noFill/>
        <a:ln>
          <a:noFill/>
        </a:ln>
        <a:effectLst/>
      </c:spPr>
      <c:txPr>
        <a:bodyPr rot="0" spcFirstLastPara="1" vertOverflow="ellipsis" vert="horz" wrap="square" anchor="ctr" anchorCtr="1"/>
        <a:lstStyle/>
        <a:p>
          <a:pPr>
            <a:defRPr sz="2400" b="1" i="0" u="none" strike="noStrike" kern="1200" baseline="0">
              <a:solidFill>
                <a:schemeClr val="dk1">
                  <a:lumMod val="75000"/>
                  <a:lumOff val="25000"/>
                </a:schemeClr>
              </a:solidFill>
              <a:latin typeface="+mn-lt"/>
              <a:ea typeface="+mn-ea"/>
              <a:cs typeface="+mn-cs"/>
            </a:defRPr>
          </a:pPr>
          <a:endParaRPr lang="tr-TR"/>
        </a:p>
      </c:txPr>
    </c:title>
    <c:autoTitleDeleted val="0"/>
    <c:plotArea>
      <c:layout/>
      <c:barChart>
        <c:barDir val="bar"/>
        <c:grouping val="stacked"/>
        <c:varyColors val="0"/>
        <c:ser>
          <c:idx val="0"/>
          <c:order val="0"/>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tr-T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'sektöre göre iş kazası'!$F$2:$F$7</c:f>
              <c:strCache>
                <c:ptCount val="6"/>
                <c:pt idx="0">
                  <c:v>İNŞAAT</c:v>
                </c:pt>
                <c:pt idx="1">
                  <c:v>GIDA</c:v>
                </c:pt>
                <c:pt idx="2">
                  <c:v>METAL</c:v>
                </c:pt>
                <c:pt idx="3">
                  <c:v>KARA TAŞIMACILIĞI</c:v>
                </c:pt>
                <c:pt idx="4">
                  <c:v>TEKSTİL</c:v>
                </c:pt>
                <c:pt idx="5">
                  <c:v>MADEN</c:v>
                </c:pt>
              </c:strCache>
            </c:strRef>
          </c:cat>
          <c:val>
            <c:numRef>
              <c:f>'sektöre göre iş kazası'!$G$2:$G$7</c:f>
              <c:numCache>
                <c:formatCode>General</c:formatCode>
                <c:ptCount val="6"/>
                <c:pt idx="0">
                  <c:v>58.106999999999999</c:v>
                </c:pt>
                <c:pt idx="1">
                  <c:v>54.981999999999999</c:v>
                </c:pt>
                <c:pt idx="2">
                  <c:v>52.567</c:v>
                </c:pt>
                <c:pt idx="3">
                  <c:v>41.356000000000002</c:v>
                </c:pt>
                <c:pt idx="4">
                  <c:v>28.815999999999999</c:v>
                </c:pt>
                <c:pt idx="5">
                  <c:v>16.998999999999999</c:v>
                </c:pt>
              </c:numCache>
            </c:numRef>
          </c:val>
          <c:extLst>
            <c:ext xmlns:c16="http://schemas.microsoft.com/office/drawing/2014/chart" uri="{C3380CC4-5D6E-409C-BE32-E72D297353CC}">
              <c16:uniqueId val="{00000000-8FC3-43F0-B8C3-1B4A9D7B3F8B}"/>
            </c:ext>
          </c:extLst>
        </c:ser>
        <c:dLbls>
          <c:dLblPos val="ctr"/>
          <c:showLegendKey val="0"/>
          <c:showVal val="1"/>
          <c:showCatName val="0"/>
          <c:showSerName val="0"/>
          <c:showPercent val="0"/>
          <c:showBubbleSize val="0"/>
        </c:dLbls>
        <c:gapWidth val="150"/>
        <c:overlap val="100"/>
        <c:axId val="1593248848"/>
        <c:axId val="1593228880"/>
      </c:barChart>
      <c:catAx>
        <c:axId val="1593248848"/>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400" b="1" i="0" u="none" strike="noStrike" kern="1200" cap="all" baseline="0">
                <a:solidFill>
                  <a:schemeClr val="tx1"/>
                </a:solidFill>
                <a:latin typeface="+mn-lt"/>
                <a:ea typeface="+mn-ea"/>
                <a:cs typeface="+mn-cs"/>
              </a:defRPr>
            </a:pPr>
            <a:endParaRPr lang="tr-TR"/>
          </a:p>
        </c:txPr>
        <c:crossAx val="1593228880"/>
        <c:crosses val="autoZero"/>
        <c:auto val="1"/>
        <c:lblAlgn val="ctr"/>
        <c:lblOffset val="100"/>
        <c:noMultiLvlLbl val="0"/>
      </c:catAx>
      <c:valAx>
        <c:axId val="1593228880"/>
        <c:scaling>
          <c:orientation val="minMax"/>
        </c:scaling>
        <c:delete val="1"/>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59324884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tr-T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tr-TR" sz="2000"/>
              <a:t>Sektörlere göre ölüm sayıları</a:t>
            </a:r>
          </a:p>
        </c:rich>
      </c:tx>
      <c:overlay val="0"/>
      <c:spPr>
        <a:noFill/>
        <a:ln>
          <a:noFill/>
        </a:ln>
        <a:effectLst/>
      </c:spPr>
      <c:txPr>
        <a:bodyPr rot="0" spcFirstLastPara="1" vertOverflow="ellipsis" vert="horz" wrap="square" anchor="ctr" anchorCtr="1"/>
        <a:lstStyle/>
        <a:p>
          <a:pPr>
            <a:defRPr sz="20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tr-TR"/>
        </a:p>
      </c:txPr>
    </c:title>
    <c:autoTitleDeleted val="0"/>
    <c:plotArea>
      <c:layout/>
      <c:barChart>
        <c:barDir val="bar"/>
        <c:grouping val="stacked"/>
        <c:varyColors val="0"/>
        <c:ser>
          <c:idx val="0"/>
          <c:order val="0"/>
          <c:spPr>
            <a:solidFill>
              <a:schemeClr val="accent4"/>
            </a:solidFill>
            <a:ln>
              <a:noFill/>
            </a:ln>
            <a:effectLst>
              <a:outerShdw blurRad="38100" dist="25400" dir="5400000" rotWithShape="0">
                <a:srgbClr val="000000">
                  <a:alpha val="60000"/>
                </a:srgbClr>
              </a:outerShdw>
            </a:effectLst>
          </c:spPr>
          <c:invertIfNegative val="0"/>
          <c:dLbls>
            <c:spPr>
              <a:solidFill>
                <a:schemeClr val="tx1"/>
              </a:solid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lt1">
                        <a:lumMod val="85000"/>
                      </a:schemeClr>
                    </a:solidFill>
                    <a:latin typeface="+mn-lt"/>
                    <a:ea typeface="+mn-ea"/>
                    <a:cs typeface="+mn-cs"/>
                  </a:defRPr>
                </a:pPr>
                <a:endParaRPr lang="tr-T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'sektöre göre ölüm'!$E$1:$E$7</c:f>
              <c:strCache>
                <c:ptCount val="6"/>
                <c:pt idx="0">
                  <c:v>İNŞAAT</c:v>
                </c:pt>
                <c:pt idx="1">
                  <c:v>KARA TAŞIMACILIĞI</c:v>
                </c:pt>
                <c:pt idx="2">
                  <c:v>METAL</c:v>
                </c:pt>
                <c:pt idx="3">
                  <c:v>MADEN</c:v>
                </c:pt>
                <c:pt idx="4">
                  <c:v>GIDA</c:v>
                </c:pt>
                <c:pt idx="5">
                  <c:v>TEKSTİL</c:v>
                </c:pt>
              </c:strCache>
            </c:strRef>
          </c:cat>
          <c:val>
            <c:numRef>
              <c:f>'sektöre göre ölüm'!$F$1:$F$7</c:f>
              <c:numCache>
                <c:formatCode>General</c:formatCode>
                <c:ptCount val="6"/>
                <c:pt idx="0">
                  <c:v>386</c:v>
                </c:pt>
                <c:pt idx="1">
                  <c:v>257</c:v>
                </c:pt>
                <c:pt idx="2">
                  <c:v>124</c:v>
                </c:pt>
                <c:pt idx="3">
                  <c:v>75</c:v>
                </c:pt>
                <c:pt idx="4">
                  <c:v>66</c:v>
                </c:pt>
                <c:pt idx="5">
                  <c:v>41</c:v>
                </c:pt>
              </c:numCache>
            </c:numRef>
          </c:val>
          <c:extLst>
            <c:ext xmlns:c16="http://schemas.microsoft.com/office/drawing/2014/chart" uri="{C3380CC4-5D6E-409C-BE32-E72D297353CC}">
              <c16:uniqueId val="{00000000-317A-433E-8A71-1A03B8E724A3}"/>
            </c:ext>
          </c:extLst>
        </c:ser>
        <c:dLbls>
          <c:showLegendKey val="0"/>
          <c:showVal val="1"/>
          <c:showCatName val="0"/>
          <c:showSerName val="0"/>
          <c:showPercent val="0"/>
          <c:showBubbleSize val="0"/>
        </c:dLbls>
        <c:gapWidth val="150"/>
        <c:overlap val="100"/>
        <c:axId val="1710983120"/>
        <c:axId val="1710981456"/>
      </c:barChart>
      <c:catAx>
        <c:axId val="1710983120"/>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600" b="0" i="0" u="none" strike="noStrike" kern="1200" baseline="0">
                <a:solidFill>
                  <a:schemeClr val="lt1">
                    <a:lumMod val="85000"/>
                  </a:schemeClr>
                </a:solidFill>
                <a:latin typeface="+mn-lt"/>
                <a:ea typeface="+mn-ea"/>
                <a:cs typeface="+mn-cs"/>
              </a:defRPr>
            </a:pPr>
            <a:endParaRPr lang="tr-TR"/>
          </a:p>
        </c:txPr>
        <c:crossAx val="1710981456"/>
        <c:crosses val="autoZero"/>
        <c:auto val="1"/>
        <c:lblAlgn val="ctr"/>
        <c:lblOffset val="100"/>
        <c:noMultiLvlLbl val="0"/>
      </c:catAx>
      <c:valAx>
        <c:axId val="1710981456"/>
        <c:scaling>
          <c:orientation val="minMax"/>
        </c:scaling>
        <c:delete val="0"/>
        <c:axPos val="b"/>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lt1">
                    <a:lumMod val="85000"/>
                  </a:schemeClr>
                </a:solidFill>
                <a:latin typeface="+mn-lt"/>
                <a:ea typeface="+mn-ea"/>
                <a:cs typeface="+mn-cs"/>
              </a:defRPr>
            </a:pPr>
            <a:endParaRPr lang="tr-TR"/>
          </a:p>
        </c:txPr>
        <c:crossAx val="17109831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tr-T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0"/>
        <c:ser>
          <c:idx val="1"/>
          <c:order val="0"/>
          <c:spPr>
            <a:ln w="22225" cap="rnd">
              <a:solidFill>
                <a:schemeClr val="accent2"/>
              </a:solidFill>
            </a:ln>
            <a:effectLst>
              <a:glow rad="139700">
                <a:schemeClr val="accent2">
                  <a:satMod val="175000"/>
                  <a:alpha val="14000"/>
                </a:schemeClr>
              </a:glo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lt1">
                        <a:lumMod val="75000"/>
                      </a:schemeClr>
                    </a:solidFill>
                    <a:latin typeface="+mn-lt"/>
                    <a:ea typeface="+mn-ea"/>
                    <a:cs typeface="+mn-cs"/>
                  </a:defRPr>
                </a:pPr>
                <a:endParaRPr lang="tr-T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numRef>
              <c:f>'YILLARA GÖRE '!$A$1:$A$10</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'YILLARA GÖRE '!$B$1:$B$10</c:f>
              <c:numCache>
                <c:formatCode>General</c:formatCode>
                <c:ptCount val="10"/>
                <c:pt idx="0">
                  <c:v>745</c:v>
                </c:pt>
                <c:pt idx="1">
                  <c:v>1360</c:v>
                </c:pt>
                <c:pt idx="2">
                  <c:v>1626</c:v>
                </c:pt>
                <c:pt idx="3">
                  <c:v>1252</c:v>
                </c:pt>
                <c:pt idx="4">
                  <c:v>1405</c:v>
                </c:pt>
                <c:pt idx="5">
                  <c:v>1636</c:v>
                </c:pt>
                <c:pt idx="6">
                  <c:v>1542</c:v>
                </c:pt>
                <c:pt idx="7">
                  <c:v>1149</c:v>
                </c:pt>
                <c:pt idx="8">
                  <c:v>1245</c:v>
                </c:pt>
                <c:pt idx="9">
                  <c:v>1394</c:v>
                </c:pt>
              </c:numCache>
            </c:numRef>
          </c:val>
          <c:smooth val="0"/>
          <c:extLst>
            <c:ext xmlns:c16="http://schemas.microsoft.com/office/drawing/2014/chart" uri="{C3380CC4-5D6E-409C-BE32-E72D297353CC}">
              <c16:uniqueId val="{00000000-D936-4241-97FC-1887E2260B59}"/>
            </c:ext>
          </c:extLst>
        </c:ser>
        <c:dLbls>
          <c:dLblPos val="t"/>
          <c:showLegendKey val="0"/>
          <c:showVal val="1"/>
          <c:showCatName val="0"/>
          <c:showSerName val="0"/>
          <c:showPercent val="0"/>
          <c:showBubbleSize val="0"/>
        </c:dLbls>
        <c:smooth val="0"/>
        <c:axId val="1594534976"/>
        <c:axId val="1594561184"/>
      </c:lineChart>
      <c:dateAx>
        <c:axId val="1594534976"/>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lt1">
                    <a:lumMod val="75000"/>
                  </a:schemeClr>
                </a:solidFill>
                <a:latin typeface="+mn-lt"/>
                <a:ea typeface="+mn-ea"/>
                <a:cs typeface="+mn-cs"/>
              </a:defRPr>
            </a:pPr>
            <a:endParaRPr lang="tr-TR"/>
          </a:p>
        </c:txPr>
        <c:crossAx val="1594561184"/>
        <c:crosses val="autoZero"/>
        <c:auto val="0"/>
        <c:lblOffset val="100"/>
        <c:baseTimeUnit val="days"/>
        <c:majorUnit val="1"/>
      </c:dateAx>
      <c:valAx>
        <c:axId val="1594561184"/>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lt1">
                    <a:lumMod val="75000"/>
                  </a:schemeClr>
                </a:solidFill>
                <a:latin typeface="+mn-lt"/>
                <a:ea typeface="+mn-ea"/>
                <a:cs typeface="+mn-cs"/>
              </a:defRPr>
            </a:pPr>
            <a:endParaRPr lang="tr-TR"/>
          </a:p>
        </c:txPr>
        <c:crossAx val="15945349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tr-T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blipFill>
              <a:blip xmlns:r="http://schemas.openxmlformats.org/officeDocument/2006/relationships" r:embed="rId3">
                <a:duotone>
                  <a:schemeClr val="accent1">
                    <a:shade val="74000"/>
                    <a:satMod val="130000"/>
                    <a:lumMod val="90000"/>
                  </a:schemeClr>
                  <a:schemeClr val="accent1">
                    <a:tint val="94000"/>
                    <a:satMod val="120000"/>
                    <a:lumMod val="104000"/>
                  </a:schemeClr>
                </a:duotone>
              </a:blip>
              <a:tile tx="0" ty="0" sx="100000" sy="100000" flip="none" algn="tl"/>
            </a:blipFill>
            <a:ln>
              <a:noFill/>
            </a:ln>
            <a:effectLst>
              <a:outerShdw blurRad="38100" dist="25400" dir="5400000" rotWithShape="0">
                <a:srgbClr val="000000">
                  <a:alpha val="60000"/>
                </a:srgbClr>
              </a:outerShdw>
            </a:effectLst>
          </c:spPr>
          <c:invertIfNegative val="0"/>
          <c:dPt>
            <c:idx val="23"/>
            <c:invertIfNegative val="0"/>
            <c:bubble3D val="0"/>
            <c:spPr>
              <a:solidFill>
                <a:schemeClr val="accent2"/>
              </a:solidFill>
              <a:ln>
                <a:solidFill>
                  <a:schemeClr val="accent2"/>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1D6E-4A65-AA7F-6FF23D5AB2A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'meslek kollarına göre ölüm sayı'!$A$2:$A$77</c:f>
              <c:strCache>
                <c:ptCount val="31"/>
                <c:pt idx="0">
                  <c:v>Kara taşımacılığı ve boru hattı taşımacılığı</c:v>
                </c:pt>
                <c:pt idx="1">
                  <c:v>Bina inşaatı</c:v>
                </c:pt>
                <c:pt idx="2">
                  <c:v>Bina dışı yapıların inşaatı</c:v>
                </c:pt>
                <c:pt idx="3">
                  <c:v>Özel inşaat faaliyetleri</c:v>
                </c:pt>
                <c:pt idx="4">
                  <c:v>Diğer metalik olmayan mineral ürünlerin imalatı</c:v>
                </c:pt>
                <c:pt idx="5">
                  <c:v>Toptan ticaret (Motorlu kara taşıtları ve motosikletler hariç)</c:v>
                </c:pt>
                <c:pt idx="6">
                  <c:v>Diğer Madencilik ve Taşocakçılığı</c:v>
                </c:pt>
                <c:pt idx="7">
                  <c:v>Perakende ticaret ( Motorlu kara taşıtları ve motosikletler hariç)</c:v>
                </c:pt>
                <c:pt idx="8">
                  <c:v>Yiyecek ve içecek hizmeti faaliyetleri</c:v>
                </c:pt>
                <c:pt idx="9">
                  <c:v>Fabrikasyon metal ürünleri imalatı (makine ve teçhizat hariç)</c:v>
                </c:pt>
                <c:pt idx="10">
                  <c:v>Ana metal sanayii</c:v>
                </c:pt>
                <c:pt idx="11">
                  <c:v>Tekstil ürünlerinin imalatı</c:v>
                </c:pt>
                <c:pt idx="12">
                  <c:v>Elektrik. gaz. buhar ve havalandırma sistemi üretim ve dağıtımı</c:v>
                </c:pt>
                <c:pt idx="13">
                  <c:v>Gıda ürünlerinin imalatı</c:v>
                </c:pt>
                <c:pt idx="14">
                  <c:v>Taşımacılık için depolama ve destekleyici faaliyetler</c:v>
                </c:pt>
                <c:pt idx="15">
                  <c:v>Binalar ile ilgili hizmetler ve çevre düzenlemesi faaliyetleri</c:v>
                </c:pt>
                <c:pt idx="16">
                  <c:v>Bitkisel ve hayvansal üretim ile avcılık ve ilgili hizmet faaliyetleri</c:v>
                </c:pt>
                <c:pt idx="17">
                  <c:v>Başka yerde sınıflandırılmamış makine ve ekipman imalatı</c:v>
                </c:pt>
                <c:pt idx="18">
                  <c:v>Atığın toplanması. ıslahı ve bertarafı faaliyetleri, maddelerin geri kazanımı</c:v>
                </c:pt>
                <c:pt idx="19">
                  <c:v>Metal Cevheri Madenciliği</c:v>
                </c:pt>
                <c:pt idx="20">
                  <c:v>Konaklama</c:v>
                </c:pt>
                <c:pt idx="21">
                  <c:v>Güvenlik ve soruşturma faaliyetleri</c:v>
                </c:pt>
                <c:pt idx="22">
                  <c:v>Makine ve ekipmanların kurulumu ve onarımı</c:v>
                </c:pt>
                <c:pt idx="23">
                  <c:v>Büro yönetimi, büro destek ve iş destek faaliyetleri</c:v>
                </c:pt>
                <c:pt idx="24">
                  <c:v>Ormancılık ile endüstriyel ve yakacak odun üretimi</c:v>
                </c:pt>
                <c:pt idx="25">
                  <c:v>Kimyasalların ve kimyasal ürünlerin imalatı</c:v>
                </c:pt>
                <c:pt idx="26">
                  <c:v>Kauçuk ve plastik ürünlerin imalatı</c:v>
                </c:pt>
                <c:pt idx="27">
                  <c:v>İnsan sağlığı hizmetleri</c:v>
                </c:pt>
                <c:pt idx="28">
                  <c:v>Kömür ve Linyit Çıkartılması</c:v>
                </c:pt>
                <c:pt idx="29">
                  <c:v>Motorlu kara taşıtlarının ve motosikletlerin toptan ve perakende ticareti ile onarımı</c:v>
                </c:pt>
                <c:pt idx="30">
                  <c:v>Gayrimenkul faaliyetleri</c:v>
                </c:pt>
              </c:strCache>
            </c:strRef>
          </c:cat>
          <c:val>
            <c:numRef>
              <c:f>'meslek kollarına göre ölüm sayı'!$B$2:$B$77</c:f>
              <c:numCache>
                <c:formatCode>#,##0</c:formatCode>
                <c:ptCount val="31"/>
                <c:pt idx="0">
                  <c:v>220</c:v>
                </c:pt>
                <c:pt idx="1">
                  <c:v>214</c:v>
                </c:pt>
                <c:pt idx="2">
                  <c:v>106</c:v>
                </c:pt>
                <c:pt idx="3">
                  <c:v>66</c:v>
                </c:pt>
                <c:pt idx="4">
                  <c:v>53</c:v>
                </c:pt>
                <c:pt idx="5">
                  <c:v>50</c:v>
                </c:pt>
                <c:pt idx="6">
                  <c:v>43</c:v>
                </c:pt>
                <c:pt idx="7">
                  <c:v>39</c:v>
                </c:pt>
                <c:pt idx="8">
                  <c:v>38</c:v>
                </c:pt>
                <c:pt idx="9">
                  <c:v>36</c:v>
                </c:pt>
                <c:pt idx="10">
                  <c:v>35</c:v>
                </c:pt>
                <c:pt idx="11">
                  <c:v>32</c:v>
                </c:pt>
                <c:pt idx="12">
                  <c:v>30</c:v>
                </c:pt>
                <c:pt idx="13">
                  <c:v>28</c:v>
                </c:pt>
                <c:pt idx="14">
                  <c:v>27</c:v>
                </c:pt>
                <c:pt idx="15">
                  <c:v>23</c:v>
                </c:pt>
                <c:pt idx="16">
                  <c:v>19</c:v>
                </c:pt>
                <c:pt idx="17">
                  <c:v>19</c:v>
                </c:pt>
                <c:pt idx="18">
                  <c:v>19</c:v>
                </c:pt>
                <c:pt idx="19">
                  <c:v>17</c:v>
                </c:pt>
                <c:pt idx="20">
                  <c:v>17</c:v>
                </c:pt>
                <c:pt idx="21">
                  <c:v>16</c:v>
                </c:pt>
                <c:pt idx="22">
                  <c:v>14</c:v>
                </c:pt>
                <c:pt idx="23">
                  <c:v>13</c:v>
                </c:pt>
                <c:pt idx="24">
                  <c:v>12</c:v>
                </c:pt>
                <c:pt idx="25">
                  <c:v>12</c:v>
                </c:pt>
                <c:pt idx="26">
                  <c:v>12</c:v>
                </c:pt>
                <c:pt idx="27">
                  <c:v>12</c:v>
                </c:pt>
                <c:pt idx="28">
                  <c:v>10</c:v>
                </c:pt>
                <c:pt idx="29">
                  <c:v>10</c:v>
                </c:pt>
                <c:pt idx="30">
                  <c:v>10</c:v>
                </c:pt>
              </c:numCache>
            </c:numRef>
          </c:val>
          <c:extLst>
            <c:ext xmlns:c16="http://schemas.microsoft.com/office/drawing/2014/chart" uri="{C3380CC4-5D6E-409C-BE32-E72D297353CC}">
              <c16:uniqueId val="{00000002-1D6E-4A65-AA7F-6FF23D5AB2AF}"/>
            </c:ext>
          </c:extLst>
        </c:ser>
        <c:dLbls>
          <c:dLblPos val="outEnd"/>
          <c:showLegendKey val="0"/>
          <c:showVal val="1"/>
          <c:showCatName val="0"/>
          <c:showSerName val="0"/>
          <c:showPercent val="0"/>
          <c:showBubbleSize val="0"/>
        </c:dLbls>
        <c:gapWidth val="115"/>
        <c:overlap val="-20"/>
        <c:axId val="1896592352"/>
        <c:axId val="1896586112"/>
      </c:barChart>
      <c:catAx>
        <c:axId val="1896592352"/>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050" b="0" i="0" u="none" strike="noStrike" kern="1200" baseline="0">
                <a:solidFill>
                  <a:schemeClr val="lt1">
                    <a:lumMod val="85000"/>
                  </a:schemeClr>
                </a:solidFill>
                <a:latin typeface="+mn-lt"/>
                <a:ea typeface="+mn-ea"/>
                <a:cs typeface="+mn-cs"/>
              </a:defRPr>
            </a:pPr>
            <a:endParaRPr lang="tr-TR"/>
          </a:p>
        </c:txPr>
        <c:crossAx val="1896586112"/>
        <c:crosses val="autoZero"/>
        <c:auto val="1"/>
        <c:lblAlgn val="ctr"/>
        <c:lblOffset val="100"/>
        <c:noMultiLvlLbl val="0"/>
      </c:catAx>
      <c:valAx>
        <c:axId val="1896586112"/>
        <c:scaling>
          <c:orientation val="minMax"/>
        </c:scaling>
        <c:delete val="0"/>
        <c:axPos val="b"/>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tr-TR"/>
          </a:p>
        </c:txPr>
        <c:crossAx val="18965923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tr-TR"/>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7C5FBC-0E45-47F6-ADF4-5C94E15558D1}" type="doc">
      <dgm:prSet loTypeId="urn:microsoft.com/office/officeart/2005/8/layout/equation1" loCatId="relationship" qsTypeId="urn:microsoft.com/office/officeart/2005/8/quickstyle/3d6" qsCatId="3D" csTypeId="urn:microsoft.com/office/officeart/2005/8/colors/accent1_2" csCatId="accent1" phldr="1"/>
      <dgm:spPr/>
    </dgm:pt>
    <dgm:pt modelId="{833A6009-C457-4ADF-9F10-1B782CCDA895}">
      <dgm:prSet phldrT="[Metin]"/>
      <dgm:spPr>
        <a:solidFill>
          <a:srgbClr val="FCA546"/>
        </a:solidFill>
      </dgm:spPr>
      <dgm:t>
        <a:bodyPr/>
        <a:lstStyle/>
        <a:p>
          <a:r>
            <a:rPr lang="tr-TR" b="1">
              <a:solidFill>
                <a:schemeClr val="tx1"/>
              </a:solidFill>
              <a:latin typeface="Trebuchet MS" pitchFamily="34" charset="0"/>
            </a:rPr>
            <a:t>ISI</a:t>
          </a:r>
        </a:p>
      </dgm:t>
    </dgm:pt>
    <dgm:pt modelId="{3F3F4556-100C-4061-A80E-20F7FCC4CFEB}" type="parTrans" cxnId="{012B645E-35E8-43A3-827F-33A96138286B}">
      <dgm:prSet/>
      <dgm:spPr/>
      <dgm:t>
        <a:bodyPr/>
        <a:lstStyle/>
        <a:p>
          <a:endParaRPr lang="tr-TR"/>
        </a:p>
      </dgm:t>
    </dgm:pt>
    <dgm:pt modelId="{3F0B67DB-B9F1-4BED-A45B-21340AEE057C}" type="sibTrans" cxnId="{012B645E-35E8-43A3-827F-33A96138286B}">
      <dgm:prSet/>
      <dgm:spPr>
        <a:solidFill>
          <a:schemeClr val="bg1">
            <a:lumMod val="65000"/>
          </a:schemeClr>
        </a:solidFill>
      </dgm:spPr>
      <dgm:t>
        <a:bodyPr/>
        <a:lstStyle/>
        <a:p>
          <a:endParaRPr lang="tr-TR"/>
        </a:p>
      </dgm:t>
    </dgm:pt>
    <dgm:pt modelId="{22407452-E944-449C-B32E-B84AF90D2AB4}">
      <dgm:prSet phldrT="[Metin]"/>
      <dgm:spPr>
        <a:solidFill>
          <a:srgbClr val="00B0F0"/>
        </a:solidFill>
      </dgm:spPr>
      <dgm:t>
        <a:bodyPr/>
        <a:lstStyle/>
        <a:p>
          <a:r>
            <a:rPr lang="tr-TR" b="1">
              <a:solidFill>
                <a:schemeClr val="tx1"/>
              </a:solidFill>
              <a:latin typeface="Trebuchet MS" pitchFamily="34" charset="0"/>
            </a:rPr>
            <a:t>NEM</a:t>
          </a:r>
        </a:p>
      </dgm:t>
    </dgm:pt>
    <dgm:pt modelId="{A4719099-94C8-4458-AC27-D1FB027422C9}" type="parTrans" cxnId="{6D18712C-D851-448F-9FA8-58E5DFBD050A}">
      <dgm:prSet/>
      <dgm:spPr/>
      <dgm:t>
        <a:bodyPr/>
        <a:lstStyle/>
        <a:p>
          <a:endParaRPr lang="tr-TR"/>
        </a:p>
      </dgm:t>
    </dgm:pt>
    <dgm:pt modelId="{CB404D29-1C59-4AC1-A24B-6928802C81C3}" type="sibTrans" cxnId="{6D18712C-D851-448F-9FA8-58E5DFBD050A}">
      <dgm:prSet/>
      <dgm:spPr>
        <a:solidFill>
          <a:schemeClr val="bg1">
            <a:lumMod val="65000"/>
          </a:schemeClr>
        </a:solidFill>
      </dgm:spPr>
      <dgm:t>
        <a:bodyPr/>
        <a:lstStyle/>
        <a:p>
          <a:endParaRPr lang="tr-TR"/>
        </a:p>
      </dgm:t>
    </dgm:pt>
    <dgm:pt modelId="{377E8F4A-A6C3-417B-BDB2-D63FA4156330}">
      <dgm:prSet phldrT="[Metin]"/>
      <dgm:spPr>
        <a:solidFill>
          <a:srgbClr val="00B050"/>
        </a:solidFill>
      </dgm:spPr>
      <dgm:t>
        <a:bodyPr/>
        <a:lstStyle/>
        <a:p>
          <a:r>
            <a:rPr lang="tr-TR" b="1">
              <a:solidFill>
                <a:schemeClr val="tx1"/>
              </a:solidFill>
              <a:latin typeface="Trebuchet MS" pitchFamily="34" charset="0"/>
            </a:rPr>
            <a:t>TERMAL KONFOR</a:t>
          </a:r>
        </a:p>
      </dgm:t>
    </dgm:pt>
    <dgm:pt modelId="{2FCD1F67-429F-447E-9750-D97A1E4CA07B}" type="parTrans" cxnId="{E372046F-8524-49DA-83AB-7C631C2769BF}">
      <dgm:prSet/>
      <dgm:spPr/>
      <dgm:t>
        <a:bodyPr/>
        <a:lstStyle/>
        <a:p>
          <a:endParaRPr lang="tr-TR"/>
        </a:p>
      </dgm:t>
    </dgm:pt>
    <dgm:pt modelId="{5983C59D-2CA0-4476-AE76-3E5EF8B03963}" type="sibTrans" cxnId="{E372046F-8524-49DA-83AB-7C631C2769BF}">
      <dgm:prSet/>
      <dgm:spPr/>
      <dgm:t>
        <a:bodyPr/>
        <a:lstStyle/>
        <a:p>
          <a:endParaRPr lang="tr-TR"/>
        </a:p>
      </dgm:t>
    </dgm:pt>
    <dgm:pt modelId="{036B8739-B6AE-4BA6-A3AC-F6E83C32B10A}">
      <dgm:prSet/>
      <dgm:spPr>
        <a:solidFill>
          <a:schemeClr val="tx2">
            <a:lumMod val="60000"/>
            <a:lumOff val="40000"/>
          </a:schemeClr>
        </a:solidFill>
      </dgm:spPr>
      <dgm:t>
        <a:bodyPr/>
        <a:lstStyle/>
        <a:p>
          <a:r>
            <a:rPr lang="tr-TR" b="1">
              <a:solidFill>
                <a:schemeClr val="tx1"/>
              </a:solidFill>
              <a:latin typeface="Trebuchet MS" pitchFamily="34" charset="0"/>
            </a:rPr>
            <a:t>HAVA AKIM HIZI</a:t>
          </a:r>
        </a:p>
      </dgm:t>
    </dgm:pt>
    <dgm:pt modelId="{F77634B5-C7F6-4DF0-AE80-FD2F7D3D0CFC}" type="parTrans" cxnId="{D5985443-36F6-4C09-81A0-E02C10915DD4}">
      <dgm:prSet/>
      <dgm:spPr/>
      <dgm:t>
        <a:bodyPr/>
        <a:lstStyle/>
        <a:p>
          <a:endParaRPr lang="tr-TR"/>
        </a:p>
      </dgm:t>
    </dgm:pt>
    <dgm:pt modelId="{3BDF0DEC-97DF-4ED3-BD4C-5488DBCADFC5}" type="sibTrans" cxnId="{D5985443-36F6-4C09-81A0-E02C10915DD4}">
      <dgm:prSet/>
      <dgm:spPr/>
      <dgm:t>
        <a:bodyPr/>
        <a:lstStyle/>
        <a:p>
          <a:endParaRPr lang="tr-TR"/>
        </a:p>
      </dgm:t>
    </dgm:pt>
    <dgm:pt modelId="{ECC06CF0-3C60-4C90-8D7E-6BF9D5FAEAEC}" type="pres">
      <dgm:prSet presAssocID="{6B7C5FBC-0E45-47F6-ADF4-5C94E15558D1}" presName="linearFlow" presStyleCnt="0">
        <dgm:presLayoutVars>
          <dgm:dir/>
          <dgm:resizeHandles val="exact"/>
        </dgm:presLayoutVars>
      </dgm:prSet>
      <dgm:spPr/>
    </dgm:pt>
    <dgm:pt modelId="{A52D64AA-EE6B-45E3-8398-6B3B5155CED3}" type="pres">
      <dgm:prSet presAssocID="{833A6009-C457-4ADF-9F10-1B782CCDA895}" presName="node" presStyleLbl="node1" presStyleIdx="0" presStyleCnt="4" custLinFactX="2363" custLinFactNeighborX="100000" custLinFactNeighborY="6165">
        <dgm:presLayoutVars>
          <dgm:bulletEnabled val="1"/>
        </dgm:presLayoutVars>
      </dgm:prSet>
      <dgm:spPr/>
    </dgm:pt>
    <dgm:pt modelId="{729267F1-EA02-49D8-9A6C-C7560276F4C8}" type="pres">
      <dgm:prSet presAssocID="{3F0B67DB-B9F1-4BED-A45B-21340AEE057C}" presName="spacerL" presStyleCnt="0"/>
      <dgm:spPr/>
    </dgm:pt>
    <dgm:pt modelId="{964F679E-8E66-4BC0-8516-ED54864C2ADB}" type="pres">
      <dgm:prSet presAssocID="{3F0B67DB-B9F1-4BED-A45B-21340AEE057C}" presName="sibTrans" presStyleLbl="sibTrans2D1" presStyleIdx="0" presStyleCnt="3"/>
      <dgm:spPr/>
    </dgm:pt>
    <dgm:pt modelId="{E4CD8589-3C95-4340-AAA2-67872C91506E}" type="pres">
      <dgm:prSet presAssocID="{3F0B67DB-B9F1-4BED-A45B-21340AEE057C}" presName="spacerR" presStyleCnt="0"/>
      <dgm:spPr/>
    </dgm:pt>
    <dgm:pt modelId="{63B66523-A1F7-45F3-B448-9D20EE0CAA03}" type="pres">
      <dgm:prSet presAssocID="{22407452-E944-449C-B32E-B84AF90D2AB4}" presName="node" presStyleLbl="node1" presStyleIdx="1" presStyleCnt="4" custLinFactNeighborY="9253">
        <dgm:presLayoutVars>
          <dgm:bulletEnabled val="1"/>
        </dgm:presLayoutVars>
      </dgm:prSet>
      <dgm:spPr/>
    </dgm:pt>
    <dgm:pt modelId="{CF345F7B-0167-46EB-B06D-3D72D90CEDC5}" type="pres">
      <dgm:prSet presAssocID="{CB404D29-1C59-4AC1-A24B-6928802C81C3}" presName="spacerL" presStyleCnt="0"/>
      <dgm:spPr/>
    </dgm:pt>
    <dgm:pt modelId="{38F62E43-4F2A-4F3F-B0C3-6F2BAD6CFADA}" type="pres">
      <dgm:prSet presAssocID="{CB404D29-1C59-4AC1-A24B-6928802C81C3}" presName="sibTrans" presStyleLbl="sibTrans2D1" presStyleIdx="1" presStyleCnt="3" custLinFactNeighborX="-66763" custLinFactNeighborY="1141"/>
      <dgm:spPr/>
    </dgm:pt>
    <dgm:pt modelId="{8DED3356-683B-4153-ACC7-D77BE50F9B6B}" type="pres">
      <dgm:prSet presAssocID="{CB404D29-1C59-4AC1-A24B-6928802C81C3}" presName="spacerR" presStyleCnt="0"/>
      <dgm:spPr/>
    </dgm:pt>
    <dgm:pt modelId="{11DE0DC4-C83B-4E8A-BBC2-3F759223D03A}" type="pres">
      <dgm:prSet presAssocID="{036B8739-B6AE-4BA6-A3AC-F6E83C32B10A}" presName="node" presStyleLbl="node1" presStyleIdx="2" presStyleCnt="4">
        <dgm:presLayoutVars>
          <dgm:bulletEnabled val="1"/>
        </dgm:presLayoutVars>
      </dgm:prSet>
      <dgm:spPr/>
    </dgm:pt>
    <dgm:pt modelId="{BEC9D961-7C6A-459F-96D6-12ADD57C9F5C}" type="pres">
      <dgm:prSet presAssocID="{3BDF0DEC-97DF-4ED3-BD4C-5488DBCADFC5}" presName="spacerL" presStyleCnt="0"/>
      <dgm:spPr/>
    </dgm:pt>
    <dgm:pt modelId="{70AE5116-4F9E-41B6-AE35-A31B25010456}" type="pres">
      <dgm:prSet presAssocID="{3BDF0DEC-97DF-4ED3-BD4C-5488DBCADFC5}" presName="sibTrans" presStyleLbl="sibTrans2D1" presStyleIdx="2" presStyleCnt="3"/>
      <dgm:spPr/>
    </dgm:pt>
    <dgm:pt modelId="{ED45475F-1F13-4C9E-B150-C503F19E7579}" type="pres">
      <dgm:prSet presAssocID="{3BDF0DEC-97DF-4ED3-BD4C-5488DBCADFC5}" presName="spacerR" presStyleCnt="0"/>
      <dgm:spPr/>
    </dgm:pt>
    <dgm:pt modelId="{165E76BC-E377-4FAC-A8D7-20800697092E}" type="pres">
      <dgm:prSet presAssocID="{377E8F4A-A6C3-417B-BDB2-D63FA4156330}" presName="node" presStyleLbl="node1" presStyleIdx="3" presStyleCnt="4" custLinFactNeighborX="-29130" custLinFactNeighborY="-1567">
        <dgm:presLayoutVars>
          <dgm:bulletEnabled val="1"/>
        </dgm:presLayoutVars>
      </dgm:prSet>
      <dgm:spPr/>
    </dgm:pt>
  </dgm:ptLst>
  <dgm:cxnLst>
    <dgm:cxn modelId="{F8D56A08-15FF-41DF-BC15-0A9DA4688216}" type="presOf" srcId="{3F0B67DB-B9F1-4BED-A45B-21340AEE057C}" destId="{964F679E-8E66-4BC0-8516-ED54864C2ADB}" srcOrd="0" destOrd="0" presId="urn:microsoft.com/office/officeart/2005/8/layout/equation1"/>
    <dgm:cxn modelId="{35B36B0B-F6FC-459F-8625-63ACFF21B40A}" type="presOf" srcId="{CB404D29-1C59-4AC1-A24B-6928802C81C3}" destId="{38F62E43-4F2A-4F3F-B0C3-6F2BAD6CFADA}" srcOrd="0" destOrd="0" presId="urn:microsoft.com/office/officeart/2005/8/layout/equation1"/>
    <dgm:cxn modelId="{1C358A1D-A5EE-475B-9711-77C7910012C2}" type="presOf" srcId="{6B7C5FBC-0E45-47F6-ADF4-5C94E15558D1}" destId="{ECC06CF0-3C60-4C90-8D7E-6BF9D5FAEAEC}" srcOrd="0" destOrd="0" presId="urn:microsoft.com/office/officeart/2005/8/layout/equation1"/>
    <dgm:cxn modelId="{EA94AD29-2609-4E53-93A7-599F6879CBE7}" type="presOf" srcId="{036B8739-B6AE-4BA6-A3AC-F6E83C32B10A}" destId="{11DE0DC4-C83B-4E8A-BBC2-3F759223D03A}" srcOrd="0" destOrd="0" presId="urn:microsoft.com/office/officeart/2005/8/layout/equation1"/>
    <dgm:cxn modelId="{6D18712C-D851-448F-9FA8-58E5DFBD050A}" srcId="{6B7C5FBC-0E45-47F6-ADF4-5C94E15558D1}" destId="{22407452-E944-449C-B32E-B84AF90D2AB4}" srcOrd="1" destOrd="0" parTransId="{A4719099-94C8-4458-AC27-D1FB027422C9}" sibTransId="{CB404D29-1C59-4AC1-A24B-6928802C81C3}"/>
    <dgm:cxn modelId="{012B645E-35E8-43A3-827F-33A96138286B}" srcId="{6B7C5FBC-0E45-47F6-ADF4-5C94E15558D1}" destId="{833A6009-C457-4ADF-9F10-1B782CCDA895}" srcOrd="0" destOrd="0" parTransId="{3F3F4556-100C-4061-A80E-20F7FCC4CFEB}" sibTransId="{3F0B67DB-B9F1-4BED-A45B-21340AEE057C}"/>
    <dgm:cxn modelId="{D5985443-36F6-4C09-81A0-E02C10915DD4}" srcId="{6B7C5FBC-0E45-47F6-ADF4-5C94E15558D1}" destId="{036B8739-B6AE-4BA6-A3AC-F6E83C32B10A}" srcOrd="2" destOrd="0" parTransId="{F77634B5-C7F6-4DF0-AE80-FD2F7D3D0CFC}" sibTransId="{3BDF0DEC-97DF-4ED3-BD4C-5488DBCADFC5}"/>
    <dgm:cxn modelId="{E372046F-8524-49DA-83AB-7C631C2769BF}" srcId="{6B7C5FBC-0E45-47F6-ADF4-5C94E15558D1}" destId="{377E8F4A-A6C3-417B-BDB2-D63FA4156330}" srcOrd="3" destOrd="0" parTransId="{2FCD1F67-429F-447E-9750-D97A1E4CA07B}" sibTransId="{5983C59D-2CA0-4476-AE76-3E5EF8B03963}"/>
    <dgm:cxn modelId="{7BB8ECB0-A670-40F8-BEBD-8DA13207AD61}" type="presOf" srcId="{377E8F4A-A6C3-417B-BDB2-D63FA4156330}" destId="{165E76BC-E377-4FAC-A8D7-20800697092E}" srcOrd="0" destOrd="0" presId="urn:microsoft.com/office/officeart/2005/8/layout/equation1"/>
    <dgm:cxn modelId="{5325BDB3-28C7-41A1-8B9D-04EB88736236}" type="presOf" srcId="{3BDF0DEC-97DF-4ED3-BD4C-5488DBCADFC5}" destId="{70AE5116-4F9E-41B6-AE35-A31B25010456}" srcOrd="0" destOrd="0" presId="urn:microsoft.com/office/officeart/2005/8/layout/equation1"/>
    <dgm:cxn modelId="{8D4A63F1-829F-499C-85C5-31B4455C9A8F}" type="presOf" srcId="{833A6009-C457-4ADF-9F10-1B782CCDA895}" destId="{A52D64AA-EE6B-45E3-8398-6B3B5155CED3}" srcOrd="0" destOrd="0" presId="urn:microsoft.com/office/officeart/2005/8/layout/equation1"/>
    <dgm:cxn modelId="{491D17FB-F1E2-4617-B9DA-E3B01917CF2E}" type="presOf" srcId="{22407452-E944-449C-B32E-B84AF90D2AB4}" destId="{63B66523-A1F7-45F3-B448-9D20EE0CAA03}" srcOrd="0" destOrd="0" presId="urn:microsoft.com/office/officeart/2005/8/layout/equation1"/>
    <dgm:cxn modelId="{78E87BD8-8FF4-47CB-979B-79745F1032F1}" type="presParOf" srcId="{ECC06CF0-3C60-4C90-8D7E-6BF9D5FAEAEC}" destId="{A52D64AA-EE6B-45E3-8398-6B3B5155CED3}" srcOrd="0" destOrd="0" presId="urn:microsoft.com/office/officeart/2005/8/layout/equation1"/>
    <dgm:cxn modelId="{79C26C29-AD08-4A84-943D-0CC27B939797}" type="presParOf" srcId="{ECC06CF0-3C60-4C90-8D7E-6BF9D5FAEAEC}" destId="{729267F1-EA02-49D8-9A6C-C7560276F4C8}" srcOrd="1" destOrd="0" presId="urn:microsoft.com/office/officeart/2005/8/layout/equation1"/>
    <dgm:cxn modelId="{59EA7E31-A811-4640-96BB-005C896F2437}" type="presParOf" srcId="{ECC06CF0-3C60-4C90-8D7E-6BF9D5FAEAEC}" destId="{964F679E-8E66-4BC0-8516-ED54864C2ADB}" srcOrd="2" destOrd="0" presId="urn:microsoft.com/office/officeart/2005/8/layout/equation1"/>
    <dgm:cxn modelId="{6E8B0F2E-03BF-4390-803F-8001EEE72A5B}" type="presParOf" srcId="{ECC06CF0-3C60-4C90-8D7E-6BF9D5FAEAEC}" destId="{E4CD8589-3C95-4340-AAA2-67872C91506E}" srcOrd="3" destOrd="0" presId="urn:microsoft.com/office/officeart/2005/8/layout/equation1"/>
    <dgm:cxn modelId="{5006A33E-D4F1-4291-A7B7-0D7582BEB031}" type="presParOf" srcId="{ECC06CF0-3C60-4C90-8D7E-6BF9D5FAEAEC}" destId="{63B66523-A1F7-45F3-B448-9D20EE0CAA03}" srcOrd="4" destOrd="0" presId="urn:microsoft.com/office/officeart/2005/8/layout/equation1"/>
    <dgm:cxn modelId="{4984647F-7E6C-4173-A735-FD568276864A}" type="presParOf" srcId="{ECC06CF0-3C60-4C90-8D7E-6BF9D5FAEAEC}" destId="{CF345F7B-0167-46EB-B06D-3D72D90CEDC5}" srcOrd="5" destOrd="0" presId="urn:microsoft.com/office/officeart/2005/8/layout/equation1"/>
    <dgm:cxn modelId="{3B74118F-3F73-4F14-9D76-75AB85E23D54}" type="presParOf" srcId="{ECC06CF0-3C60-4C90-8D7E-6BF9D5FAEAEC}" destId="{38F62E43-4F2A-4F3F-B0C3-6F2BAD6CFADA}" srcOrd="6" destOrd="0" presId="urn:microsoft.com/office/officeart/2005/8/layout/equation1"/>
    <dgm:cxn modelId="{032EEA5B-9B03-4CC0-93BB-5C21C1EA1D4B}" type="presParOf" srcId="{ECC06CF0-3C60-4C90-8D7E-6BF9D5FAEAEC}" destId="{8DED3356-683B-4153-ACC7-D77BE50F9B6B}" srcOrd="7" destOrd="0" presId="urn:microsoft.com/office/officeart/2005/8/layout/equation1"/>
    <dgm:cxn modelId="{DED08B9F-72A6-4943-9260-029041118F97}" type="presParOf" srcId="{ECC06CF0-3C60-4C90-8D7E-6BF9D5FAEAEC}" destId="{11DE0DC4-C83B-4E8A-BBC2-3F759223D03A}" srcOrd="8" destOrd="0" presId="urn:microsoft.com/office/officeart/2005/8/layout/equation1"/>
    <dgm:cxn modelId="{333248F1-E575-45B3-A2C2-9EE67F050D02}" type="presParOf" srcId="{ECC06CF0-3C60-4C90-8D7E-6BF9D5FAEAEC}" destId="{BEC9D961-7C6A-459F-96D6-12ADD57C9F5C}" srcOrd="9" destOrd="0" presId="urn:microsoft.com/office/officeart/2005/8/layout/equation1"/>
    <dgm:cxn modelId="{F7C2BCA5-996F-4522-8471-AEBB691FFFB4}" type="presParOf" srcId="{ECC06CF0-3C60-4C90-8D7E-6BF9D5FAEAEC}" destId="{70AE5116-4F9E-41B6-AE35-A31B25010456}" srcOrd="10" destOrd="0" presId="urn:microsoft.com/office/officeart/2005/8/layout/equation1"/>
    <dgm:cxn modelId="{CA1E74F5-A23A-41F5-86DC-F6E1A71344F6}" type="presParOf" srcId="{ECC06CF0-3C60-4C90-8D7E-6BF9D5FAEAEC}" destId="{ED45475F-1F13-4C9E-B150-C503F19E7579}" srcOrd="11" destOrd="0" presId="urn:microsoft.com/office/officeart/2005/8/layout/equation1"/>
    <dgm:cxn modelId="{21B305E6-AEFE-4909-AE9F-0000965376F2}" type="presParOf" srcId="{ECC06CF0-3C60-4C90-8D7E-6BF9D5FAEAEC}" destId="{165E76BC-E377-4FAC-A8D7-20800697092E}" srcOrd="12"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D64AA-EE6B-45E3-8398-6B3B5155CED3}">
      <dsp:nvSpPr>
        <dsp:cNvPr id="0" name=""/>
        <dsp:cNvSpPr/>
      </dsp:nvSpPr>
      <dsp:spPr>
        <a:xfrm>
          <a:off x="151526" y="113814"/>
          <a:ext cx="1397465" cy="1397465"/>
        </a:xfrm>
        <a:prstGeom prst="ellipse">
          <a:avLst/>
        </a:prstGeom>
        <a:solidFill>
          <a:srgbClr val="FCA546"/>
        </a:solidFill>
        <a:ln>
          <a:noFill/>
        </a:ln>
        <a:effectLst>
          <a:innerShdw blurRad="25400" dist="12700" dir="13500000">
            <a:srgbClr val="000000">
              <a:alpha val="45000"/>
            </a:srgbClr>
          </a:inn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tr-TR" sz="1900" b="1" kern="1200">
              <a:solidFill>
                <a:schemeClr val="tx1"/>
              </a:solidFill>
              <a:latin typeface="Trebuchet MS" pitchFamily="34" charset="0"/>
            </a:rPr>
            <a:t>ISI</a:t>
          </a:r>
        </a:p>
      </dsp:txBody>
      <dsp:txXfrm>
        <a:off x="356180" y="318468"/>
        <a:ext cx="988157" cy="988157"/>
      </dsp:txXfrm>
    </dsp:sp>
    <dsp:sp modelId="{964F679E-8E66-4BC0-8516-ED54864C2ADB}">
      <dsp:nvSpPr>
        <dsp:cNvPr id="0" name=""/>
        <dsp:cNvSpPr/>
      </dsp:nvSpPr>
      <dsp:spPr>
        <a:xfrm>
          <a:off x="1515970" y="350374"/>
          <a:ext cx="810530" cy="810530"/>
        </a:xfrm>
        <a:prstGeom prst="mathPlus">
          <a:avLst/>
        </a:prstGeom>
        <a:solidFill>
          <a:schemeClr val="bg1">
            <a:lumMod val="65000"/>
          </a:schemeClr>
        </a:solidFill>
        <a:ln w="9525" cap="flat" cmpd="sng" algn="ctr">
          <a:solidFill>
            <a:schemeClr val="accent1">
              <a:tint val="60000"/>
              <a:hueOff val="0"/>
              <a:satOff val="0"/>
              <a:lumOff val="0"/>
              <a:alphaOff val="0"/>
            </a:schemeClr>
          </a:solidFill>
          <a:prstDash val="solid"/>
        </a:ln>
        <a:effectLst>
          <a:innerShdw blurRad="25400" dist="12700" dir="13500000">
            <a:srgbClr val="000000">
              <a:alpha val="45000"/>
            </a:srgbClr>
          </a:inn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tr-TR" sz="1400" kern="1200"/>
        </a:p>
      </dsp:txBody>
      <dsp:txXfrm>
        <a:off x="1623406" y="660321"/>
        <a:ext cx="595658" cy="190636"/>
      </dsp:txXfrm>
    </dsp:sp>
    <dsp:sp modelId="{63B66523-A1F7-45F3-B448-9D20EE0CAA03}">
      <dsp:nvSpPr>
        <dsp:cNvPr id="0" name=""/>
        <dsp:cNvSpPr/>
      </dsp:nvSpPr>
      <dsp:spPr>
        <a:xfrm>
          <a:off x="2439974" y="113814"/>
          <a:ext cx="1397465" cy="1397465"/>
        </a:xfrm>
        <a:prstGeom prst="ellipse">
          <a:avLst/>
        </a:prstGeom>
        <a:solidFill>
          <a:srgbClr val="00B0F0"/>
        </a:solidFill>
        <a:ln>
          <a:noFill/>
        </a:ln>
        <a:effectLst>
          <a:innerShdw blurRad="25400" dist="12700" dir="13500000">
            <a:srgbClr val="000000">
              <a:alpha val="45000"/>
            </a:srgbClr>
          </a:inn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tr-TR" sz="1900" b="1" kern="1200">
              <a:solidFill>
                <a:schemeClr val="tx1"/>
              </a:solidFill>
              <a:latin typeface="Trebuchet MS" pitchFamily="34" charset="0"/>
            </a:rPr>
            <a:t>NEM</a:t>
          </a:r>
        </a:p>
      </dsp:txBody>
      <dsp:txXfrm>
        <a:off x="2644628" y="318468"/>
        <a:ext cx="988157" cy="988157"/>
      </dsp:txXfrm>
    </dsp:sp>
    <dsp:sp modelId="{38F62E43-4F2A-4F3F-B0C3-6F2BAD6CFADA}">
      <dsp:nvSpPr>
        <dsp:cNvPr id="0" name=""/>
        <dsp:cNvSpPr/>
      </dsp:nvSpPr>
      <dsp:spPr>
        <a:xfrm>
          <a:off x="3875156" y="359623"/>
          <a:ext cx="810530" cy="810530"/>
        </a:xfrm>
        <a:prstGeom prst="mathPlus">
          <a:avLst/>
        </a:prstGeom>
        <a:solidFill>
          <a:schemeClr val="bg1">
            <a:lumMod val="65000"/>
          </a:schemeClr>
        </a:solidFill>
        <a:ln w="9525" cap="flat" cmpd="sng" algn="ctr">
          <a:solidFill>
            <a:schemeClr val="accent1">
              <a:tint val="60000"/>
              <a:hueOff val="0"/>
              <a:satOff val="0"/>
              <a:lumOff val="0"/>
              <a:alphaOff val="0"/>
            </a:schemeClr>
          </a:solidFill>
          <a:prstDash val="solid"/>
        </a:ln>
        <a:effectLst>
          <a:innerShdw blurRad="25400" dist="12700" dir="13500000">
            <a:srgbClr val="000000">
              <a:alpha val="45000"/>
            </a:srgbClr>
          </a:inn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tr-TR" sz="1400" kern="1200"/>
        </a:p>
      </dsp:txBody>
      <dsp:txXfrm>
        <a:off x="3982592" y="669570"/>
        <a:ext cx="595658" cy="190636"/>
      </dsp:txXfrm>
    </dsp:sp>
    <dsp:sp modelId="{11DE0DC4-C83B-4E8A-BBC2-3F759223D03A}">
      <dsp:nvSpPr>
        <dsp:cNvPr id="0" name=""/>
        <dsp:cNvSpPr/>
      </dsp:nvSpPr>
      <dsp:spPr>
        <a:xfrm>
          <a:off x="4874919" y="56907"/>
          <a:ext cx="1397465" cy="1397465"/>
        </a:xfrm>
        <a:prstGeom prst="ellipse">
          <a:avLst/>
        </a:prstGeom>
        <a:solidFill>
          <a:schemeClr val="tx2">
            <a:lumMod val="60000"/>
            <a:lumOff val="40000"/>
          </a:schemeClr>
        </a:solidFill>
        <a:ln>
          <a:noFill/>
        </a:ln>
        <a:effectLst>
          <a:innerShdw blurRad="25400" dist="12700" dir="13500000">
            <a:srgbClr val="000000">
              <a:alpha val="45000"/>
            </a:srgbClr>
          </a:inn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tr-TR" sz="1900" b="1" kern="1200">
              <a:solidFill>
                <a:schemeClr val="tx1"/>
              </a:solidFill>
              <a:latin typeface="Trebuchet MS" pitchFamily="34" charset="0"/>
            </a:rPr>
            <a:t>HAVA AKIM HIZI</a:t>
          </a:r>
        </a:p>
      </dsp:txBody>
      <dsp:txXfrm>
        <a:off x="5079573" y="261561"/>
        <a:ext cx="988157" cy="988157"/>
      </dsp:txXfrm>
    </dsp:sp>
    <dsp:sp modelId="{70AE5116-4F9E-41B6-AE35-A31B25010456}">
      <dsp:nvSpPr>
        <dsp:cNvPr id="0" name=""/>
        <dsp:cNvSpPr/>
      </dsp:nvSpPr>
      <dsp:spPr>
        <a:xfrm>
          <a:off x="6385859" y="350374"/>
          <a:ext cx="810530" cy="810530"/>
        </a:xfrm>
        <a:prstGeom prst="mathEqual">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innerShdw blurRad="25400" dist="12700" dir="13500000">
            <a:srgbClr val="000000">
              <a:alpha val="45000"/>
            </a:srgbClr>
          </a:inn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tr-TR" sz="3600" kern="1200"/>
        </a:p>
      </dsp:txBody>
      <dsp:txXfrm>
        <a:off x="6493295" y="517343"/>
        <a:ext cx="595658" cy="476592"/>
      </dsp:txXfrm>
    </dsp:sp>
    <dsp:sp modelId="{165E76BC-E377-4FAC-A8D7-20800697092E}">
      <dsp:nvSpPr>
        <dsp:cNvPr id="0" name=""/>
        <dsp:cNvSpPr/>
      </dsp:nvSpPr>
      <dsp:spPr>
        <a:xfrm>
          <a:off x="7276808" y="35008"/>
          <a:ext cx="1397465" cy="1397465"/>
        </a:xfrm>
        <a:prstGeom prst="ellipse">
          <a:avLst/>
        </a:prstGeom>
        <a:solidFill>
          <a:srgbClr val="00B050"/>
        </a:solidFill>
        <a:ln>
          <a:noFill/>
        </a:ln>
        <a:effectLst>
          <a:innerShdw blurRad="25400" dist="12700" dir="13500000">
            <a:srgbClr val="000000">
              <a:alpha val="45000"/>
            </a:srgbClr>
          </a:inn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tr-TR" sz="1900" b="1" kern="1200">
              <a:solidFill>
                <a:schemeClr val="tx1"/>
              </a:solidFill>
              <a:latin typeface="Trebuchet MS" pitchFamily="34" charset="0"/>
            </a:rPr>
            <a:t>TERMAL KONFOR</a:t>
          </a:r>
        </a:p>
      </dsp:txBody>
      <dsp:txXfrm>
        <a:off x="7481462" y="239662"/>
        <a:ext cx="988157" cy="988157"/>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170.png"/></Relationships>
</file>

<file path=ppt/drawings/drawing1.xml><?xml version="1.0" encoding="utf-8"?>
<c:userShapes xmlns:c="http://schemas.openxmlformats.org/drawingml/2006/chart">
  <cdr:relSizeAnchor xmlns:cdr="http://schemas.openxmlformats.org/drawingml/2006/chartDrawing">
    <cdr:from>
      <cdr:x>0.7526</cdr:x>
      <cdr:y>0</cdr:y>
    </cdr:from>
    <cdr:to>
      <cdr:x>1</cdr:x>
      <cdr:y>0.28986</cdr:y>
    </cdr:to>
    <cdr:pic>
      <cdr:nvPicPr>
        <cdr:cNvPr id="2" name="Resim 1">
          <a:extLst xmlns:a="http://schemas.openxmlformats.org/drawingml/2006/main">
            <a:ext uri="{FF2B5EF4-FFF2-40B4-BE49-F238E27FC236}">
              <a16:creationId xmlns:a16="http://schemas.microsoft.com/office/drawing/2014/main" id="{92EB0026-4541-4A59-B2C7-D0EB15A22A15}"/>
            </a:ext>
          </a:extLst>
        </cdr:cNvPr>
        <cdr:cNvPicPr/>
      </cdr:nvPicPr>
      <cdr:blipFill>
        <a:blip xmlns:a="http://schemas.openxmlformats.org/drawingml/2006/main" xmlns:r="http://schemas.openxmlformats.org/officeDocument/2006/relationships" r:embed="rId1"/>
        <a:stretch xmlns:a="http://schemas.openxmlformats.org/drawingml/2006/main"/>
      </cdr:blipFill>
      <cdr:spPr>
        <a:xfrm xmlns:a="http://schemas.openxmlformats.org/drawingml/2006/main">
          <a:off x="7850919" y="0"/>
          <a:ext cx="2580861" cy="1987826"/>
        </a:xfrm>
        <a:prstGeom xmlns:a="http://schemas.openxmlformats.org/drawingml/2006/main" prst="rect">
          <a:avLst/>
        </a:prstGeom>
        <a:ln xmlns:a="http://schemas.openxmlformats.org/drawingml/2006/main" w="0">
          <a:noFill/>
        </a:ln>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327D95-0458-4321-A2BA-C57135313A45}" type="datetimeFigureOut">
              <a:rPr lang="tr-TR" smtClean="0"/>
              <a:pPr/>
              <a:t>19.12.2025</a:t>
            </a:fld>
            <a:endParaRPr lang="tr-TR"/>
          </a:p>
        </p:txBody>
      </p:sp>
      <p:sp>
        <p:nvSpPr>
          <p:cNvPr id="4" name="3 Slayt Görüntüsü Yer Tutucusu"/>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73EAB2-132C-42B1-BF8E-A5494BF84561}" type="slidenum">
              <a:rPr lang="tr-TR" smtClean="0"/>
              <a:pPr/>
              <a:t>‹#›</a:t>
            </a:fld>
            <a:endParaRPr lang="tr-TR"/>
          </a:p>
        </p:txBody>
      </p:sp>
    </p:spTree>
    <p:extLst>
      <p:ext uri="{BB962C8B-B14F-4D97-AF65-F5344CB8AC3E}">
        <p14:creationId xmlns:p14="http://schemas.microsoft.com/office/powerpoint/2010/main" val="1023028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tr-TR"/>
          </a:p>
        </p:txBody>
      </p:sp>
    </p:spTree>
    <p:extLst>
      <p:ext uri="{BB962C8B-B14F-4D97-AF65-F5344CB8AC3E}">
        <p14:creationId xmlns:p14="http://schemas.microsoft.com/office/powerpoint/2010/main" val="962268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B73EAB2-132C-42B1-BF8E-A5494BF84561}" type="slidenum">
              <a:rPr lang="tr-TR" smtClean="0"/>
              <a:pPr/>
              <a:t>23</a:t>
            </a:fld>
            <a:endParaRPr lang="tr-TR"/>
          </a:p>
        </p:txBody>
      </p:sp>
    </p:spTree>
    <p:extLst>
      <p:ext uri="{BB962C8B-B14F-4D97-AF65-F5344CB8AC3E}">
        <p14:creationId xmlns:p14="http://schemas.microsoft.com/office/powerpoint/2010/main" val="989190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B73EAB2-132C-42B1-BF8E-A5494BF84561}" type="slidenum">
              <a:rPr lang="tr-TR" smtClean="0"/>
              <a:pPr/>
              <a:t>79</a:t>
            </a:fld>
            <a:endParaRPr lang="tr-TR"/>
          </a:p>
        </p:txBody>
      </p:sp>
    </p:spTree>
    <p:extLst>
      <p:ext uri="{BB962C8B-B14F-4D97-AF65-F5344CB8AC3E}">
        <p14:creationId xmlns:p14="http://schemas.microsoft.com/office/powerpoint/2010/main" val="1622853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a:p>
        </p:txBody>
      </p:sp>
      <p:sp>
        <p:nvSpPr>
          <p:cNvPr id="4" name="Date Placeholder 3"/>
          <p:cNvSpPr>
            <a:spLocks noGrp="1"/>
          </p:cNvSpPr>
          <p:nvPr>
            <p:ph type="dt" sz="half" idx="10"/>
          </p:nvPr>
        </p:nvSpPr>
        <p:spPr/>
        <p:txBody>
          <a:bodyPr/>
          <a:lstStyle/>
          <a:p>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1E71EC7-6E90-4CB0-9B72-7BC0AB784A81}" type="slidenum">
              <a:rPr lang="tr-TR" smtClean="0"/>
              <a:pPr/>
              <a:t>‹#›</a:t>
            </a:fld>
            <a:endParaRPr lang="tr-TR"/>
          </a:p>
        </p:txBody>
      </p:sp>
    </p:spTree>
    <p:extLst>
      <p:ext uri="{BB962C8B-B14F-4D97-AF65-F5344CB8AC3E}">
        <p14:creationId xmlns:p14="http://schemas.microsoft.com/office/powerpoint/2010/main" val="345537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1E71EC7-6E90-4CB0-9B72-7BC0AB784A81}" type="slidenum">
              <a:rPr lang="tr-TR" smtClean="0"/>
              <a:pPr/>
              <a:t>‹#›</a:t>
            </a:fld>
            <a:endParaRPr lang="tr-TR"/>
          </a:p>
        </p:txBody>
      </p:sp>
    </p:spTree>
    <p:extLst>
      <p:ext uri="{BB962C8B-B14F-4D97-AF65-F5344CB8AC3E}">
        <p14:creationId xmlns:p14="http://schemas.microsoft.com/office/powerpoint/2010/main" val="248516087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tr-TR"/>
              <a:t>Asıl başlık stilini düzenlemek için tıklayın</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1E71EC7-6E90-4CB0-9B72-7BC0AB784A81}" type="slidenum">
              <a:rPr lang="tr-TR" smtClean="0"/>
              <a:pPr/>
              <a:t>‹#›</a:t>
            </a:fld>
            <a:endParaRPr lang="tr-TR"/>
          </a:p>
        </p:txBody>
      </p:sp>
    </p:spTree>
    <p:extLst>
      <p:ext uri="{BB962C8B-B14F-4D97-AF65-F5344CB8AC3E}">
        <p14:creationId xmlns:p14="http://schemas.microsoft.com/office/powerpoint/2010/main" val="2038568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2" name="Group 11"/>
          <p:cNvGrpSpPr/>
          <p:nvPr userDrawn="1"/>
        </p:nvGrpSpPr>
        <p:grpSpPr>
          <a:xfrm>
            <a:off x="0" y="0"/>
            <a:ext cx="12192000" cy="6858000"/>
            <a:chOff x="0" y="0"/>
            <a:chExt cx="9144000" cy="6858000"/>
          </a:xfrm>
        </p:grpSpPr>
        <p:sp>
          <p:nvSpPr>
            <p:cNvPr id="7" name="Rectangle 6"/>
            <p:cNvSpPr/>
            <p:nvPr userDrawn="1"/>
          </p:nvSpPr>
          <p:spPr>
            <a:xfrm>
              <a:off x="0" y="0"/>
              <a:ext cx="9144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0" y="0"/>
              <a:ext cx="43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8712000" y="0"/>
              <a:ext cx="43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1355832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IMAGE AND CONTENTS LAYOUT_02">
    <p:spTree>
      <p:nvGrpSpPr>
        <p:cNvPr id="1" name=""/>
        <p:cNvGrpSpPr/>
        <p:nvPr/>
      </p:nvGrpSpPr>
      <p:grpSpPr>
        <a:xfrm>
          <a:off x="0" y="0"/>
          <a:ext cx="0" cy="0"/>
          <a:chOff x="0" y="0"/>
          <a:chExt cx="0" cy="0"/>
        </a:xfrm>
      </p:grpSpPr>
      <p:sp>
        <p:nvSpPr>
          <p:cNvPr id="19" name="Picture Placeholder 2"/>
          <p:cNvSpPr>
            <a:spLocks noGrp="1"/>
          </p:cNvSpPr>
          <p:nvPr userDrawn="1">
            <p:ph type="pic" sz="quarter" idx="42" hasCustomPrompt="1"/>
          </p:nvPr>
        </p:nvSpPr>
        <p:spPr>
          <a:xfrm>
            <a:off x="1096184" y="2133617"/>
            <a:ext cx="1967385" cy="1967604"/>
          </a:xfrm>
          <a:prstGeom prst="ellipse">
            <a:avLst/>
          </a:prstGeom>
          <a:solidFill>
            <a:schemeClr val="bg1">
              <a:lumMod val="95000"/>
            </a:schemeClr>
          </a:solidFill>
        </p:spPr>
        <p:txBody>
          <a:bodyPr anchor="ctr"/>
          <a:lstStyle>
            <a:lvl1pPr marL="0" marR="0" indent="0" algn="ctr" defTabSz="685835" rtl="0" eaLnBrk="1" fontAlgn="auto" latinLnBrk="0" hangingPunct="1">
              <a:lnSpc>
                <a:spcPct val="100000"/>
              </a:lnSpc>
              <a:spcBef>
                <a:spcPct val="20000"/>
              </a:spcBef>
              <a:spcAft>
                <a:spcPts val="0"/>
              </a:spcAft>
              <a:buClrTx/>
              <a:buSzTx/>
              <a:buFont typeface="Arial" pitchFamily="34" charset="0"/>
              <a:buNone/>
              <a:tabLst/>
              <a:defRPr sz="900">
                <a:solidFill>
                  <a:schemeClr val="tx1">
                    <a:lumMod val="75000"/>
                    <a:lumOff val="25000"/>
                  </a:schemeClr>
                </a:solidFill>
              </a:defRPr>
            </a:lvl1pPr>
          </a:lstStyle>
          <a:p>
            <a:pPr marL="0" lvl="0" algn="ctr"/>
            <a:r>
              <a:rPr lang="en-US" altLang="ko-KR"/>
              <a:t>Place Your Picture Here</a:t>
            </a:r>
            <a:endParaRPr lang="ko-KR" altLang="en-US"/>
          </a:p>
        </p:txBody>
      </p:sp>
      <p:sp>
        <p:nvSpPr>
          <p:cNvPr id="20" name="Picture Placeholder 2"/>
          <p:cNvSpPr>
            <a:spLocks noGrp="1"/>
          </p:cNvSpPr>
          <p:nvPr userDrawn="1">
            <p:ph type="pic" sz="quarter" idx="43" hasCustomPrompt="1"/>
          </p:nvPr>
        </p:nvSpPr>
        <p:spPr>
          <a:xfrm>
            <a:off x="5090285" y="2133617"/>
            <a:ext cx="1967385" cy="1967604"/>
          </a:xfrm>
          <a:prstGeom prst="ellipse">
            <a:avLst/>
          </a:prstGeom>
          <a:solidFill>
            <a:schemeClr val="bg1">
              <a:lumMod val="95000"/>
            </a:schemeClr>
          </a:solidFill>
        </p:spPr>
        <p:txBody>
          <a:bodyPr anchor="ctr"/>
          <a:lstStyle>
            <a:lvl1pPr marL="0" marR="0" indent="0" algn="ctr" defTabSz="685835" rtl="0" eaLnBrk="1" fontAlgn="auto" latinLnBrk="0" hangingPunct="1">
              <a:lnSpc>
                <a:spcPct val="100000"/>
              </a:lnSpc>
              <a:spcBef>
                <a:spcPct val="20000"/>
              </a:spcBef>
              <a:spcAft>
                <a:spcPts val="0"/>
              </a:spcAft>
              <a:buClrTx/>
              <a:buSzTx/>
              <a:buFont typeface="Arial" pitchFamily="34" charset="0"/>
              <a:buNone/>
              <a:tabLst/>
              <a:defRPr sz="900">
                <a:solidFill>
                  <a:schemeClr val="tx1">
                    <a:lumMod val="75000"/>
                    <a:lumOff val="25000"/>
                  </a:schemeClr>
                </a:solidFill>
              </a:defRPr>
            </a:lvl1pPr>
          </a:lstStyle>
          <a:p>
            <a:pPr marL="0" lvl="0" algn="ctr"/>
            <a:r>
              <a:rPr lang="en-US" altLang="ko-KR"/>
              <a:t>Place Your Picture Here</a:t>
            </a:r>
            <a:endParaRPr lang="ko-KR" altLang="en-US"/>
          </a:p>
        </p:txBody>
      </p:sp>
      <p:sp>
        <p:nvSpPr>
          <p:cNvPr id="21" name="Picture Placeholder 2"/>
          <p:cNvSpPr>
            <a:spLocks noGrp="1"/>
          </p:cNvSpPr>
          <p:nvPr userDrawn="1">
            <p:ph type="pic" sz="quarter" idx="44" hasCustomPrompt="1"/>
          </p:nvPr>
        </p:nvSpPr>
        <p:spPr>
          <a:xfrm>
            <a:off x="9084389" y="2133617"/>
            <a:ext cx="1967385" cy="1967604"/>
          </a:xfrm>
          <a:prstGeom prst="ellipse">
            <a:avLst/>
          </a:prstGeom>
          <a:solidFill>
            <a:schemeClr val="bg1">
              <a:lumMod val="95000"/>
            </a:schemeClr>
          </a:solidFill>
        </p:spPr>
        <p:txBody>
          <a:bodyPr anchor="ctr"/>
          <a:lstStyle>
            <a:lvl1pPr marL="0" marR="0" indent="0" algn="ctr" defTabSz="685835" rtl="0" eaLnBrk="1" fontAlgn="auto" latinLnBrk="0" hangingPunct="1">
              <a:lnSpc>
                <a:spcPct val="100000"/>
              </a:lnSpc>
              <a:spcBef>
                <a:spcPct val="20000"/>
              </a:spcBef>
              <a:spcAft>
                <a:spcPts val="0"/>
              </a:spcAft>
              <a:buClrTx/>
              <a:buSzTx/>
              <a:buFont typeface="Arial" pitchFamily="34" charset="0"/>
              <a:buNone/>
              <a:tabLst/>
              <a:defRPr sz="900">
                <a:solidFill>
                  <a:schemeClr val="tx1">
                    <a:lumMod val="75000"/>
                    <a:lumOff val="25000"/>
                  </a:schemeClr>
                </a:solidFill>
              </a:defRPr>
            </a:lvl1pPr>
          </a:lstStyle>
          <a:p>
            <a:pPr marL="0" lvl="0" algn="ctr"/>
            <a:r>
              <a:rPr lang="en-US" altLang="ko-KR"/>
              <a:t>Place Your Picture Here</a:t>
            </a:r>
            <a:endParaRPr lang="ko-KR" altLang="en-US"/>
          </a:p>
        </p:txBody>
      </p:sp>
      <p:sp>
        <p:nvSpPr>
          <p:cNvPr id="28" name="Text Placeholder 9">
            <a:extLst>
              <a:ext uri="{FF2B5EF4-FFF2-40B4-BE49-F238E27FC236}">
                <a16:creationId xmlns:a16="http://schemas.microsoft.com/office/drawing/2014/main" id="{6591E65B-11A0-4407-849C-2F021C33A449}"/>
              </a:ext>
            </a:extLst>
          </p:cNvPr>
          <p:cNvSpPr>
            <a:spLocks noGrp="1"/>
          </p:cNvSpPr>
          <p:nvPr>
            <p:ph type="body" sz="quarter" idx="10" hasCustomPrompt="1"/>
          </p:nvPr>
        </p:nvSpPr>
        <p:spPr>
          <a:xfrm>
            <a:off x="323530" y="339511"/>
            <a:ext cx="11573197" cy="724247"/>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a:t>BASIC LAYOUT</a:t>
            </a:r>
          </a:p>
        </p:txBody>
      </p:sp>
    </p:spTree>
    <p:extLst>
      <p:ext uri="{BB962C8B-B14F-4D97-AF65-F5344CB8AC3E}">
        <p14:creationId xmlns:p14="http://schemas.microsoft.com/office/powerpoint/2010/main" val="2858146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İdeal_Tex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7070E8E-2E24-4949-8FF2-C926C18B7C00}"/>
              </a:ext>
            </a:extLst>
          </p:cNvPr>
          <p:cNvSpPr>
            <a:spLocks noGrp="1"/>
          </p:cNvSpPr>
          <p:nvPr>
            <p:ph type="dt" sz="half" idx="10"/>
          </p:nvPr>
        </p:nvSpPr>
        <p:spPr/>
        <p:txBody>
          <a:bodyPr/>
          <a:lstStyle/>
          <a:p>
            <a:fld id="{7F76A912-76F8-45BF-888C-7C3D69C2B455}" type="datetimeFigureOut">
              <a:rPr lang="en-US" smtClean="0"/>
              <a:t>12/19/2025</a:t>
            </a:fld>
            <a:endParaRPr lang="en-US"/>
          </a:p>
        </p:txBody>
      </p:sp>
      <p:sp>
        <p:nvSpPr>
          <p:cNvPr id="4" name="Footer Placeholder 3">
            <a:extLst>
              <a:ext uri="{FF2B5EF4-FFF2-40B4-BE49-F238E27FC236}">
                <a16:creationId xmlns:a16="http://schemas.microsoft.com/office/drawing/2014/main" id="{7C8EFEC7-BE5E-4345-B813-AAFF8476EB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194006-DD38-4A3C-B31D-80F703EC5EBA}"/>
              </a:ext>
            </a:extLst>
          </p:cNvPr>
          <p:cNvSpPr>
            <a:spLocks noGrp="1"/>
          </p:cNvSpPr>
          <p:nvPr>
            <p:ph type="sldNum" sz="quarter" idx="12"/>
          </p:nvPr>
        </p:nvSpPr>
        <p:spPr/>
        <p:txBody>
          <a:bodyPr/>
          <a:lstStyle/>
          <a:p>
            <a:fld id="{E37500FB-8540-46B9-B599-1D6556EB804A}" type="slidenum">
              <a:rPr lang="en-US" smtClean="0"/>
              <a:t>‹#›</a:t>
            </a:fld>
            <a:endParaRPr lang="en-US"/>
          </a:p>
        </p:txBody>
      </p:sp>
    </p:spTree>
    <p:extLst>
      <p:ext uri="{BB962C8B-B14F-4D97-AF65-F5344CB8AC3E}">
        <p14:creationId xmlns:p14="http://schemas.microsoft.com/office/powerpoint/2010/main" val="10248169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1E71EC7-6E90-4CB0-9B72-7BC0AB784A81}" type="slidenum">
              <a:rPr lang="tr-TR" smtClean="0"/>
              <a:pPr/>
              <a:t>‹#›</a:t>
            </a:fld>
            <a:endParaRPr lang="tr-TR"/>
          </a:p>
        </p:txBody>
      </p:sp>
    </p:spTree>
    <p:extLst>
      <p:ext uri="{BB962C8B-B14F-4D97-AF65-F5344CB8AC3E}">
        <p14:creationId xmlns:p14="http://schemas.microsoft.com/office/powerpoint/2010/main" val="2014875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1E71EC7-6E90-4CB0-9B72-7BC0AB784A81}" type="slidenum">
              <a:rPr lang="tr-TR" smtClean="0"/>
              <a:pPr/>
              <a:t>‹#›</a:t>
            </a:fld>
            <a:endParaRPr lang="tr-TR"/>
          </a:p>
        </p:txBody>
      </p:sp>
    </p:spTree>
    <p:extLst>
      <p:ext uri="{BB962C8B-B14F-4D97-AF65-F5344CB8AC3E}">
        <p14:creationId xmlns:p14="http://schemas.microsoft.com/office/powerpoint/2010/main" val="2040323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1E71EC7-6E90-4CB0-9B72-7BC0AB784A81}" type="slidenum">
              <a:rPr lang="tr-TR" smtClean="0"/>
              <a:pPr/>
              <a:t>‹#›</a:t>
            </a:fld>
            <a:endParaRPr lang="tr-TR"/>
          </a:p>
        </p:txBody>
      </p:sp>
    </p:spTree>
    <p:extLst>
      <p:ext uri="{BB962C8B-B14F-4D97-AF65-F5344CB8AC3E}">
        <p14:creationId xmlns:p14="http://schemas.microsoft.com/office/powerpoint/2010/main" val="1091060050"/>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1E71EC7-6E90-4CB0-9B72-7BC0AB784A81}" type="slidenum">
              <a:rPr lang="tr-TR" smtClean="0"/>
              <a:pPr/>
              <a:t>‹#›</a:t>
            </a:fld>
            <a:endParaRPr lang="tr-TR"/>
          </a:p>
        </p:txBody>
      </p:sp>
    </p:spTree>
    <p:extLst>
      <p:ext uri="{BB962C8B-B14F-4D97-AF65-F5344CB8AC3E}">
        <p14:creationId xmlns:p14="http://schemas.microsoft.com/office/powerpoint/2010/main" val="25509587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31E71EC7-6E90-4CB0-9B72-7BC0AB784A81}" type="slidenum">
              <a:rPr lang="tr-TR" smtClean="0"/>
              <a:pPr/>
              <a:t>‹#›</a:t>
            </a:fld>
            <a:endParaRPr lang="tr-TR"/>
          </a:p>
        </p:txBody>
      </p:sp>
    </p:spTree>
    <p:extLst>
      <p:ext uri="{BB962C8B-B14F-4D97-AF65-F5344CB8AC3E}">
        <p14:creationId xmlns:p14="http://schemas.microsoft.com/office/powerpoint/2010/main" val="2627397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1E71EC7-6E90-4CB0-9B72-7BC0AB784A81}" type="slidenum">
              <a:rPr lang="tr-TR" smtClean="0"/>
              <a:pPr/>
              <a:t>‹#›</a:t>
            </a:fld>
            <a:endParaRPr lang="tr-TR"/>
          </a:p>
        </p:txBody>
      </p:sp>
    </p:spTree>
    <p:extLst>
      <p:ext uri="{BB962C8B-B14F-4D97-AF65-F5344CB8AC3E}">
        <p14:creationId xmlns:p14="http://schemas.microsoft.com/office/powerpoint/2010/main" val="31404940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31E71EC7-6E90-4CB0-9B72-7BC0AB784A81}" type="slidenum">
              <a:rPr lang="tr-TR" smtClean="0"/>
              <a:pPr/>
              <a:t>‹#›</a:t>
            </a:fld>
            <a:endParaRPr lang="tr-TR"/>
          </a:p>
        </p:txBody>
      </p:sp>
    </p:spTree>
    <p:extLst>
      <p:ext uri="{BB962C8B-B14F-4D97-AF65-F5344CB8AC3E}">
        <p14:creationId xmlns:p14="http://schemas.microsoft.com/office/powerpoint/2010/main" val="13233472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31E71EC7-6E90-4CB0-9B72-7BC0AB784A81}" type="slidenum">
              <a:rPr lang="tr-TR" smtClean="0"/>
              <a:pPr/>
              <a:t>‹#›</a:t>
            </a:fld>
            <a:endParaRPr lang="tr-TR"/>
          </a:p>
        </p:txBody>
      </p:sp>
    </p:spTree>
    <p:extLst>
      <p:ext uri="{BB962C8B-B14F-4D97-AF65-F5344CB8AC3E}">
        <p14:creationId xmlns:p14="http://schemas.microsoft.com/office/powerpoint/2010/main" val="4153338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1E71EC7-6E90-4CB0-9B72-7BC0AB784A81}" type="slidenum">
              <a:rPr lang="tr-TR" smtClean="0"/>
              <a:pPr/>
              <a:t>‹#›</a:t>
            </a:fld>
            <a:endParaRPr lang="tr-TR"/>
          </a:p>
        </p:txBody>
      </p:sp>
    </p:spTree>
    <p:extLst>
      <p:ext uri="{BB962C8B-B14F-4D97-AF65-F5344CB8AC3E}">
        <p14:creationId xmlns:p14="http://schemas.microsoft.com/office/powerpoint/2010/main" val="38553073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1E71EC7-6E90-4CB0-9B72-7BC0AB784A81}" type="slidenum">
              <a:rPr lang="tr-TR" smtClean="0"/>
              <a:pPr/>
              <a:t>‹#›</a:t>
            </a:fld>
            <a:endParaRPr lang="tr-TR"/>
          </a:p>
        </p:txBody>
      </p:sp>
    </p:spTree>
    <p:extLst>
      <p:ext uri="{BB962C8B-B14F-4D97-AF65-F5344CB8AC3E}">
        <p14:creationId xmlns:p14="http://schemas.microsoft.com/office/powerpoint/2010/main" val="36040695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1E71EC7-6E90-4CB0-9B72-7BC0AB784A81}" type="slidenum">
              <a:rPr lang="tr-TR" smtClean="0"/>
              <a:pPr/>
              <a:t>‹#›</a:t>
            </a:fld>
            <a:endParaRPr lang="tr-TR"/>
          </a:p>
        </p:txBody>
      </p:sp>
    </p:spTree>
    <p:extLst>
      <p:ext uri="{BB962C8B-B14F-4D97-AF65-F5344CB8AC3E}">
        <p14:creationId xmlns:p14="http://schemas.microsoft.com/office/powerpoint/2010/main" val="1075931980"/>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1E71EC7-6E90-4CB0-9B72-7BC0AB784A81}" type="slidenum">
              <a:rPr lang="tr-TR" smtClean="0"/>
              <a:pPr/>
              <a:t>‹#›</a:t>
            </a:fld>
            <a:endParaRPr lang="tr-TR"/>
          </a:p>
        </p:txBody>
      </p:sp>
    </p:spTree>
    <p:extLst>
      <p:ext uri="{BB962C8B-B14F-4D97-AF65-F5344CB8AC3E}">
        <p14:creationId xmlns:p14="http://schemas.microsoft.com/office/powerpoint/2010/main" val="2669602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2" name="Group 11"/>
          <p:cNvGrpSpPr/>
          <p:nvPr userDrawn="1"/>
        </p:nvGrpSpPr>
        <p:grpSpPr>
          <a:xfrm>
            <a:off x="0" y="0"/>
            <a:ext cx="12192000" cy="6858000"/>
            <a:chOff x="0" y="0"/>
            <a:chExt cx="9144000" cy="6858000"/>
          </a:xfrm>
        </p:grpSpPr>
        <p:sp>
          <p:nvSpPr>
            <p:cNvPr id="7" name="Rectangle 6"/>
            <p:cNvSpPr/>
            <p:nvPr userDrawn="1"/>
          </p:nvSpPr>
          <p:spPr>
            <a:xfrm>
              <a:off x="0" y="0"/>
              <a:ext cx="9144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0" y="0"/>
              <a:ext cx="43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8712000" y="0"/>
              <a:ext cx="43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21379109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_IMAGE AND CONTENTS LAYOUT_02">
    <p:spTree>
      <p:nvGrpSpPr>
        <p:cNvPr id="1" name=""/>
        <p:cNvGrpSpPr/>
        <p:nvPr/>
      </p:nvGrpSpPr>
      <p:grpSpPr>
        <a:xfrm>
          <a:off x="0" y="0"/>
          <a:ext cx="0" cy="0"/>
          <a:chOff x="0" y="0"/>
          <a:chExt cx="0" cy="0"/>
        </a:xfrm>
      </p:grpSpPr>
      <p:sp>
        <p:nvSpPr>
          <p:cNvPr id="19" name="Picture Placeholder 2"/>
          <p:cNvSpPr>
            <a:spLocks noGrp="1"/>
          </p:cNvSpPr>
          <p:nvPr userDrawn="1">
            <p:ph type="pic" sz="quarter" idx="42" hasCustomPrompt="1"/>
          </p:nvPr>
        </p:nvSpPr>
        <p:spPr>
          <a:xfrm>
            <a:off x="1096184" y="2133617"/>
            <a:ext cx="1967385" cy="1967604"/>
          </a:xfrm>
          <a:prstGeom prst="ellipse">
            <a:avLst/>
          </a:prstGeom>
          <a:solidFill>
            <a:schemeClr val="bg1">
              <a:lumMod val="95000"/>
            </a:schemeClr>
          </a:solidFill>
        </p:spPr>
        <p:txBody>
          <a:bodyPr anchor="ctr"/>
          <a:lstStyle>
            <a:lvl1pPr marL="0" marR="0" indent="0" algn="ctr" defTabSz="685835" rtl="0" eaLnBrk="1" fontAlgn="auto" latinLnBrk="0" hangingPunct="1">
              <a:lnSpc>
                <a:spcPct val="100000"/>
              </a:lnSpc>
              <a:spcBef>
                <a:spcPct val="20000"/>
              </a:spcBef>
              <a:spcAft>
                <a:spcPts val="0"/>
              </a:spcAft>
              <a:buClrTx/>
              <a:buSzTx/>
              <a:buFont typeface="Arial" pitchFamily="34" charset="0"/>
              <a:buNone/>
              <a:tabLst/>
              <a:defRPr sz="90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20" name="Picture Placeholder 2"/>
          <p:cNvSpPr>
            <a:spLocks noGrp="1"/>
          </p:cNvSpPr>
          <p:nvPr userDrawn="1">
            <p:ph type="pic" sz="quarter" idx="43" hasCustomPrompt="1"/>
          </p:nvPr>
        </p:nvSpPr>
        <p:spPr>
          <a:xfrm>
            <a:off x="5090285" y="2133617"/>
            <a:ext cx="1967385" cy="1967604"/>
          </a:xfrm>
          <a:prstGeom prst="ellipse">
            <a:avLst/>
          </a:prstGeom>
          <a:solidFill>
            <a:schemeClr val="bg1">
              <a:lumMod val="95000"/>
            </a:schemeClr>
          </a:solidFill>
        </p:spPr>
        <p:txBody>
          <a:bodyPr anchor="ctr"/>
          <a:lstStyle>
            <a:lvl1pPr marL="0" marR="0" indent="0" algn="ctr" defTabSz="685835" rtl="0" eaLnBrk="1" fontAlgn="auto" latinLnBrk="0" hangingPunct="1">
              <a:lnSpc>
                <a:spcPct val="100000"/>
              </a:lnSpc>
              <a:spcBef>
                <a:spcPct val="20000"/>
              </a:spcBef>
              <a:spcAft>
                <a:spcPts val="0"/>
              </a:spcAft>
              <a:buClrTx/>
              <a:buSzTx/>
              <a:buFont typeface="Arial" pitchFamily="34" charset="0"/>
              <a:buNone/>
              <a:tabLst/>
              <a:defRPr sz="90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21" name="Picture Placeholder 2"/>
          <p:cNvSpPr>
            <a:spLocks noGrp="1"/>
          </p:cNvSpPr>
          <p:nvPr userDrawn="1">
            <p:ph type="pic" sz="quarter" idx="44" hasCustomPrompt="1"/>
          </p:nvPr>
        </p:nvSpPr>
        <p:spPr>
          <a:xfrm>
            <a:off x="9084389" y="2133617"/>
            <a:ext cx="1967385" cy="1967604"/>
          </a:xfrm>
          <a:prstGeom prst="ellipse">
            <a:avLst/>
          </a:prstGeom>
          <a:solidFill>
            <a:schemeClr val="bg1">
              <a:lumMod val="95000"/>
            </a:schemeClr>
          </a:solidFill>
        </p:spPr>
        <p:txBody>
          <a:bodyPr anchor="ctr"/>
          <a:lstStyle>
            <a:lvl1pPr marL="0" marR="0" indent="0" algn="ctr" defTabSz="685835" rtl="0" eaLnBrk="1" fontAlgn="auto" latinLnBrk="0" hangingPunct="1">
              <a:lnSpc>
                <a:spcPct val="100000"/>
              </a:lnSpc>
              <a:spcBef>
                <a:spcPct val="20000"/>
              </a:spcBef>
              <a:spcAft>
                <a:spcPts val="0"/>
              </a:spcAft>
              <a:buClrTx/>
              <a:buSzTx/>
              <a:buFont typeface="Arial" pitchFamily="34" charset="0"/>
              <a:buNone/>
              <a:tabLst/>
              <a:defRPr sz="90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28" name="Text Placeholder 9">
            <a:extLst>
              <a:ext uri="{FF2B5EF4-FFF2-40B4-BE49-F238E27FC236}">
                <a16:creationId xmlns:a16="http://schemas.microsoft.com/office/drawing/2014/main" id="{6591E65B-11A0-4407-849C-2F021C33A449}"/>
              </a:ext>
            </a:extLst>
          </p:cNvPr>
          <p:cNvSpPr>
            <a:spLocks noGrp="1"/>
          </p:cNvSpPr>
          <p:nvPr>
            <p:ph type="body" sz="quarter" idx="10" hasCustomPrompt="1"/>
          </p:nvPr>
        </p:nvSpPr>
        <p:spPr>
          <a:xfrm>
            <a:off x="323530" y="339511"/>
            <a:ext cx="11573197" cy="724247"/>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9413345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7983232" y="5037663"/>
            <a:ext cx="897467" cy="279400"/>
          </a:xfrm>
        </p:spPr>
        <p:txBody>
          <a:bodyPr/>
          <a:lstStyle/>
          <a:p>
            <a:endParaRPr lang="tr-TR"/>
          </a:p>
        </p:txBody>
      </p:sp>
      <p:sp>
        <p:nvSpPr>
          <p:cNvPr id="5" name="Footer Placeholder 4"/>
          <p:cNvSpPr>
            <a:spLocks noGrp="1"/>
          </p:cNvSpPr>
          <p:nvPr>
            <p:ph type="ftr" sz="quarter" idx="11"/>
          </p:nvPr>
        </p:nvSpPr>
        <p:spPr>
          <a:xfrm>
            <a:off x="2692397" y="5037663"/>
            <a:ext cx="5214635" cy="279400"/>
          </a:xfrm>
        </p:spPr>
        <p:txBody>
          <a:bodyPr/>
          <a:lstStyle/>
          <a:p>
            <a:endParaRPr lang="tr-TR"/>
          </a:p>
        </p:txBody>
      </p:sp>
      <p:sp>
        <p:nvSpPr>
          <p:cNvPr id="6" name="Slide Number Placeholder 5"/>
          <p:cNvSpPr>
            <a:spLocks noGrp="1"/>
          </p:cNvSpPr>
          <p:nvPr>
            <p:ph type="sldNum" sz="quarter" idx="12"/>
          </p:nvPr>
        </p:nvSpPr>
        <p:spPr>
          <a:xfrm>
            <a:off x="8956900" y="5037663"/>
            <a:ext cx="551167" cy="279400"/>
          </a:xfrm>
        </p:spPr>
        <p:txBody>
          <a:bodyPr/>
          <a:lstStyle/>
          <a:p>
            <a:fld id="{31E71EC7-6E90-4CB0-9B72-7BC0AB784A81}" type="slidenum">
              <a:rPr lang="tr-TR" smtClean="0"/>
              <a:pPr/>
              <a:t>‹#›</a:t>
            </a:fld>
            <a:endParaRPr lang="tr-T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01915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Başlık ve İçerik">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1E71EC7-6E90-4CB0-9B72-7BC0AB784A81}" type="slidenum">
              <a:rPr lang="tr-TR" smtClean="0"/>
              <a:pPr/>
              <a:t>‹#›</a:t>
            </a:fld>
            <a:endParaRPr lang="tr-TR"/>
          </a:p>
        </p:txBody>
      </p:sp>
    </p:spTree>
    <p:extLst>
      <p:ext uri="{BB962C8B-B14F-4D97-AF65-F5344CB8AC3E}">
        <p14:creationId xmlns:p14="http://schemas.microsoft.com/office/powerpoint/2010/main" val="1671393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1E71EC7-6E90-4CB0-9B72-7BC0AB784A81}" type="slidenum">
              <a:rPr lang="tr-TR" smtClean="0"/>
              <a:pPr/>
              <a:t>‹#›</a:t>
            </a:fld>
            <a:endParaRPr lang="tr-TR"/>
          </a:p>
        </p:txBody>
      </p:sp>
    </p:spTree>
    <p:extLst>
      <p:ext uri="{BB962C8B-B14F-4D97-AF65-F5344CB8AC3E}">
        <p14:creationId xmlns:p14="http://schemas.microsoft.com/office/powerpoint/2010/main" val="3938911420"/>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1E71EC7-6E90-4CB0-9B72-7BC0AB784A81}" type="slidenum">
              <a:rPr lang="tr-TR" smtClean="0"/>
              <a:pPr/>
              <a:t>‹#›</a:t>
            </a:fld>
            <a:endParaRPr lang="tr-T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67796933"/>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Obj" preserve="1">
  <p:cSld name="İki İçerik">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1E71EC7-6E90-4CB0-9B72-7BC0AB784A81}" type="slidenum">
              <a:rPr lang="tr-TR" smtClean="0"/>
              <a:pPr/>
              <a:t>‹#›</a:t>
            </a:fld>
            <a:endParaRPr lang="tr-TR"/>
          </a:p>
        </p:txBody>
      </p:sp>
    </p:spTree>
    <p:extLst>
      <p:ext uri="{BB962C8B-B14F-4D97-AF65-F5344CB8AC3E}">
        <p14:creationId xmlns:p14="http://schemas.microsoft.com/office/powerpoint/2010/main" val="13781041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31E71EC7-6E90-4CB0-9B72-7BC0AB784A81}" type="slidenum">
              <a:rPr lang="tr-TR" smtClean="0"/>
              <a:pPr/>
              <a:t>‹#›</a:t>
            </a:fld>
            <a:endParaRPr lang="tr-T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96047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31E71EC7-6E90-4CB0-9B72-7BC0AB784A81}" type="slidenum">
              <a:rPr lang="tr-TR" smtClean="0"/>
              <a:pPr/>
              <a:t>‹#›</a:t>
            </a:fld>
            <a:endParaRPr lang="tr-T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6872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31E71EC7-6E90-4CB0-9B72-7BC0AB784A81}" type="slidenum">
              <a:rPr lang="tr-TR" smtClean="0"/>
              <a:pPr/>
              <a:t>‹#›</a:t>
            </a:fld>
            <a:endParaRPr lang="tr-TR"/>
          </a:p>
        </p:txBody>
      </p:sp>
    </p:spTree>
    <p:extLst>
      <p:ext uri="{BB962C8B-B14F-4D97-AF65-F5344CB8AC3E}">
        <p14:creationId xmlns:p14="http://schemas.microsoft.com/office/powerpoint/2010/main" val="25400039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tr-TR"/>
              <a:t>Asıl başlık stilini düzenlemek için tıklayın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1E71EC7-6E90-4CB0-9B72-7BC0AB784A81}" type="slidenum">
              <a:rPr lang="tr-TR" smtClean="0"/>
              <a:pPr/>
              <a:t>‹#›</a:t>
            </a:fld>
            <a:endParaRPr lang="tr-T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70246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tr-TR"/>
              <a:t>Asıl başlık stilini düzenlemek için tıklayın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1E71EC7-6E90-4CB0-9B72-7BC0AB784A81}" type="slidenum">
              <a:rPr lang="tr-TR" smtClean="0"/>
              <a:pPr/>
              <a:t>‹#›</a:t>
            </a:fld>
            <a:endParaRPr lang="tr-TR"/>
          </a:p>
        </p:txBody>
      </p:sp>
    </p:spTree>
    <p:extLst>
      <p:ext uri="{BB962C8B-B14F-4D97-AF65-F5344CB8AC3E}">
        <p14:creationId xmlns:p14="http://schemas.microsoft.com/office/powerpoint/2010/main" val="22224742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1E71EC7-6E90-4CB0-9B72-7BC0AB784A81}" type="slidenum">
              <a:rPr lang="tr-TR" smtClean="0"/>
              <a:pPr/>
              <a:t>‹#›</a:t>
            </a:fld>
            <a:endParaRPr lang="tr-TR"/>
          </a:p>
        </p:txBody>
      </p:sp>
    </p:spTree>
    <p:extLst>
      <p:ext uri="{BB962C8B-B14F-4D97-AF65-F5344CB8AC3E}">
        <p14:creationId xmlns:p14="http://schemas.microsoft.com/office/powerpoint/2010/main" val="2284391077"/>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1E71EC7-6E90-4CB0-9B72-7BC0AB784A81}" type="slidenum">
              <a:rPr lang="tr-TR" smtClean="0"/>
              <a:pPr/>
              <a:t>‹#›</a:t>
            </a:fld>
            <a:endParaRPr lang="tr-T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88939266"/>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tr-TR"/>
              <a:t>Asıl başlık stilini düzenlemek için tıklayın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1E71EC7-6E90-4CB0-9B72-7BC0AB784A81}" type="slidenum">
              <a:rPr lang="tr-TR" smtClean="0"/>
              <a:pPr/>
              <a:t>‹#›</a:t>
            </a:fld>
            <a:endParaRPr lang="tr-T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030127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Date Placeholder 4"/>
          <p:cNvSpPr>
            <a:spLocks noGrp="1"/>
          </p:cNvSpPr>
          <p:nvPr>
            <p:ph type="dt" sz="half" idx="10"/>
          </p:nvPr>
        </p:nvSpPr>
        <p:spPr/>
        <p:txBody>
          <a:bodyPr/>
          <a:lstStyle/>
          <a:p>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1E71EC7-6E90-4CB0-9B72-7BC0AB784A81}" type="slidenum">
              <a:rPr lang="tr-TR" smtClean="0"/>
              <a:pPr/>
              <a:t>‹#›</a:t>
            </a:fld>
            <a:endParaRPr lang="tr-TR"/>
          </a:p>
        </p:txBody>
      </p:sp>
    </p:spTree>
    <p:extLst>
      <p:ext uri="{BB962C8B-B14F-4D97-AF65-F5344CB8AC3E}">
        <p14:creationId xmlns:p14="http://schemas.microsoft.com/office/powerpoint/2010/main" val="36057871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1E71EC7-6E90-4CB0-9B72-7BC0AB784A81}" type="slidenum">
              <a:rPr lang="tr-TR" smtClean="0"/>
              <a:pPr/>
              <a:t>‹#›</a:t>
            </a:fld>
            <a:endParaRPr lang="tr-TR"/>
          </a:p>
        </p:txBody>
      </p:sp>
    </p:spTree>
    <p:extLst>
      <p:ext uri="{BB962C8B-B14F-4D97-AF65-F5344CB8AC3E}">
        <p14:creationId xmlns:p14="http://schemas.microsoft.com/office/powerpoint/2010/main" val="23535666"/>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tr-TR"/>
              <a:t>Asıl başlık stilini düzenlemek için tıklayın</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1E71EC7-6E90-4CB0-9B72-7BC0AB784A81}" type="slidenum">
              <a:rPr lang="tr-TR" smtClean="0"/>
              <a:pPr/>
              <a:t>‹#›</a:t>
            </a:fld>
            <a:endParaRPr lang="tr-T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1295019"/>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tr-TR"/>
              <a:t>Asıl başlık stilini düzenlemek için tıklayın</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1E71EC7-6E90-4CB0-9B72-7BC0AB784A81}" type="slidenum">
              <a:rPr lang="tr-TR" smtClean="0"/>
              <a:pPr/>
              <a:t>‹#›</a:t>
            </a:fld>
            <a:endParaRPr lang="tr-T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3275766"/>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1E71EC7-6E90-4CB0-9B72-7BC0AB784A81}" type="slidenum">
              <a:rPr lang="tr-TR" smtClean="0"/>
              <a:pPr/>
              <a:t>‹#›</a:t>
            </a:fld>
            <a:endParaRPr lang="tr-T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63030207"/>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1E71EC7-6E90-4CB0-9B72-7BC0AB784A81}" type="slidenum">
              <a:rPr lang="tr-TR" smtClean="0"/>
              <a:pPr/>
              <a:t>‹#›</a:t>
            </a:fld>
            <a:endParaRPr lang="tr-T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4137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2" name="Group 11"/>
          <p:cNvGrpSpPr/>
          <p:nvPr userDrawn="1"/>
        </p:nvGrpSpPr>
        <p:grpSpPr>
          <a:xfrm>
            <a:off x="0" y="0"/>
            <a:ext cx="12192000" cy="6858000"/>
            <a:chOff x="0" y="0"/>
            <a:chExt cx="9144000" cy="6858000"/>
          </a:xfrm>
        </p:grpSpPr>
        <p:sp>
          <p:nvSpPr>
            <p:cNvPr id="7" name="Rectangle 6"/>
            <p:cNvSpPr/>
            <p:nvPr userDrawn="1"/>
          </p:nvSpPr>
          <p:spPr>
            <a:xfrm>
              <a:off x="0" y="0"/>
              <a:ext cx="9144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0" y="0"/>
              <a:ext cx="43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8712000" y="0"/>
              <a:ext cx="43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1514813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tr-TR"/>
              <a:t>Asıl başlık stilini düzenlemek için tıklayın</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Date Placeholder 6"/>
          <p:cNvSpPr>
            <a:spLocks noGrp="1"/>
          </p:cNvSpPr>
          <p:nvPr>
            <p:ph type="dt" sz="half" idx="10"/>
          </p:nvPr>
        </p:nvSpPr>
        <p:spPr/>
        <p:txBody>
          <a:bodyPr/>
          <a:lstStyle/>
          <a:p>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31E71EC7-6E90-4CB0-9B72-7BC0AB784A81}" type="slidenum">
              <a:rPr lang="tr-TR" smtClean="0"/>
              <a:pPr/>
              <a:t>‹#›</a:t>
            </a:fld>
            <a:endParaRPr lang="tr-TR"/>
          </a:p>
        </p:txBody>
      </p:sp>
    </p:spTree>
    <p:extLst>
      <p:ext uri="{BB962C8B-B14F-4D97-AF65-F5344CB8AC3E}">
        <p14:creationId xmlns:p14="http://schemas.microsoft.com/office/powerpoint/2010/main" val="1671052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a:p>
        </p:txBody>
      </p:sp>
      <p:sp>
        <p:nvSpPr>
          <p:cNvPr id="3" name="Date Placeholder 2"/>
          <p:cNvSpPr>
            <a:spLocks noGrp="1"/>
          </p:cNvSpPr>
          <p:nvPr>
            <p:ph type="dt" sz="half" idx="10"/>
          </p:nvPr>
        </p:nvSpPr>
        <p:spPr/>
        <p:txBody>
          <a:bodyPr/>
          <a:lstStyle/>
          <a:p>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31E71EC7-6E90-4CB0-9B72-7BC0AB784A81}" type="slidenum">
              <a:rPr lang="tr-TR" smtClean="0"/>
              <a:pPr/>
              <a:t>‹#›</a:t>
            </a:fld>
            <a:endParaRPr lang="tr-TR"/>
          </a:p>
        </p:txBody>
      </p:sp>
    </p:spTree>
    <p:extLst>
      <p:ext uri="{BB962C8B-B14F-4D97-AF65-F5344CB8AC3E}">
        <p14:creationId xmlns:p14="http://schemas.microsoft.com/office/powerpoint/2010/main" val="1973418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31E71EC7-6E90-4CB0-9B72-7BC0AB784A81}" type="slidenum">
              <a:rPr lang="tr-TR" smtClean="0"/>
              <a:pPr/>
              <a:t>‹#›</a:t>
            </a:fld>
            <a:endParaRPr lang="tr-TR"/>
          </a:p>
        </p:txBody>
      </p:sp>
    </p:spTree>
    <p:extLst>
      <p:ext uri="{BB962C8B-B14F-4D97-AF65-F5344CB8AC3E}">
        <p14:creationId xmlns:p14="http://schemas.microsoft.com/office/powerpoint/2010/main" val="948303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1E71EC7-6E90-4CB0-9B72-7BC0AB784A81}" type="slidenum">
              <a:rPr lang="tr-TR" smtClean="0"/>
              <a:pPr/>
              <a:t>‹#›</a:t>
            </a:fld>
            <a:endParaRPr lang="tr-TR"/>
          </a:p>
        </p:txBody>
      </p:sp>
    </p:spTree>
    <p:extLst>
      <p:ext uri="{BB962C8B-B14F-4D97-AF65-F5344CB8AC3E}">
        <p14:creationId xmlns:p14="http://schemas.microsoft.com/office/powerpoint/2010/main" val="421214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1E71EC7-6E90-4CB0-9B72-7BC0AB784A81}" type="slidenum">
              <a:rPr lang="tr-TR" smtClean="0"/>
              <a:pPr/>
              <a:t>‹#›</a:t>
            </a:fld>
            <a:endParaRPr lang="tr-TR"/>
          </a:p>
        </p:txBody>
      </p:sp>
    </p:spTree>
    <p:extLst>
      <p:ext uri="{BB962C8B-B14F-4D97-AF65-F5344CB8AC3E}">
        <p14:creationId xmlns:p14="http://schemas.microsoft.com/office/powerpoint/2010/main" val="4250122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image" Target="../media/image5.png"/><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image" Target="../media/image4.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theme" Target="../theme/theme3.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E71EC7-6E90-4CB0-9B72-7BC0AB784A81}" type="slidenum">
              <a:rPr lang="tr-TR" smtClean="0"/>
              <a:pPr/>
              <a:t>‹#›</a:t>
            </a:fld>
            <a:endParaRPr lang="tr-TR"/>
          </a:p>
        </p:txBody>
      </p:sp>
      <p:grpSp>
        <p:nvGrpSpPr>
          <p:cNvPr id="7" name="Grup 6">
            <a:extLst>
              <a:ext uri="{FF2B5EF4-FFF2-40B4-BE49-F238E27FC236}">
                <a16:creationId xmlns:a16="http://schemas.microsoft.com/office/drawing/2014/main" id="{619F22CA-93DF-4CDA-A8DD-46091B44AC79}"/>
              </a:ext>
            </a:extLst>
          </p:cNvPr>
          <p:cNvGrpSpPr/>
          <p:nvPr userDrawn="1"/>
        </p:nvGrpSpPr>
        <p:grpSpPr>
          <a:xfrm>
            <a:off x="0" y="0"/>
            <a:ext cx="12192000" cy="6858000"/>
            <a:chOff x="0" y="0"/>
            <a:chExt cx="12192000" cy="6858000"/>
          </a:xfrm>
        </p:grpSpPr>
        <p:sp>
          <p:nvSpPr>
            <p:cNvPr id="8" name="Dikdörtgen 7">
              <a:extLst>
                <a:ext uri="{FF2B5EF4-FFF2-40B4-BE49-F238E27FC236}">
                  <a16:creationId xmlns:a16="http://schemas.microsoft.com/office/drawing/2014/main" id="{2C4F9655-601F-4F5F-8AC2-034E8A226E5A}"/>
                </a:ext>
              </a:extLst>
            </p:cNvPr>
            <p:cNvSpPr/>
            <p:nvPr/>
          </p:nvSpPr>
          <p:spPr>
            <a:xfrm>
              <a:off x="0" y="0"/>
              <a:ext cx="12192000" cy="6858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Resim 8">
              <a:extLst>
                <a:ext uri="{FF2B5EF4-FFF2-40B4-BE49-F238E27FC236}">
                  <a16:creationId xmlns:a16="http://schemas.microsoft.com/office/drawing/2014/main" id="{A4DD050E-235D-4BE7-A36A-4EAE779CFFE7}"/>
                </a:ext>
              </a:extLst>
            </p:cNvPr>
            <p:cNvPicPr>
              <a:picLocks noChangeAspect="1"/>
            </p:cNvPicPr>
            <p:nvPr/>
          </p:nvPicPr>
          <p:blipFill>
            <a:blip r:embed="rId16">
              <a:alphaModFix amt="5000"/>
              <a:extLst>
                <a:ext uri="{28A0092B-C50C-407E-A947-70E740481C1C}">
                  <a14:useLocalDpi xmlns:a14="http://schemas.microsoft.com/office/drawing/2010/main" val="0"/>
                </a:ext>
              </a:extLst>
            </a:blip>
            <a:stretch>
              <a:fillRect/>
            </a:stretch>
          </p:blipFill>
          <p:spPr>
            <a:xfrm>
              <a:off x="2754005" y="1173162"/>
              <a:ext cx="6503013" cy="4338985"/>
            </a:xfrm>
            <a:prstGeom prst="rect">
              <a:avLst/>
            </a:prstGeom>
          </p:spPr>
        </p:pic>
      </p:grpSp>
    </p:spTree>
    <p:extLst>
      <p:ext uri="{BB962C8B-B14F-4D97-AF65-F5344CB8AC3E}">
        <p14:creationId xmlns:p14="http://schemas.microsoft.com/office/powerpoint/2010/main" val="739549851"/>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E71EC7-6E90-4CB0-9B72-7BC0AB784A81}" type="slidenum">
              <a:rPr lang="tr-TR" smtClean="0"/>
              <a:pPr/>
              <a:t>‹#›</a:t>
            </a:fld>
            <a:endParaRPr lang="tr-TR"/>
          </a:p>
        </p:txBody>
      </p:sp>
      <p:grpSp>
        <p:nvGrpSpPr>
          <p:cNvPr id="7" name="Grup 6">
            <a:extLst>
              <a:ext uri="{FF2B5EF4-FFF2-40B4-BE49-F238E27FC236}">
                <a16:creationId xmlns:a16="http://schemas.microsoft.com/office/drawing/2014/main" id="{36EDD99C-3C18-4266-A08C-9031B05E3C28}"/>
              </a:ext>
            </a:extLst>
          </p:cNvPr>
          <p:cNvGrpSpPr/>
          <p:nvPr userDrawn="1"/>
        </p:nvGrpSpPr>
        <p:grpSpPr>
          <a:xfrm>
            <a:off x="0" y="0"/>
            <a:ext cx="12192000" cy="6858000"/>
            <a:chOff x="0" y="0"/>
            <a:chExt cx="12192000" cy="6858000"/>
          </a:xfrm>
        </p:grpSpPr>
        <p:sp>
          <p:nvSpPr>
            <p:cNvPr id="8" name="Dikdörtgen 7">
              <a:extLst>
                <a:ext uri="{FF2B5EF4-FFF2-40B4-BE49-F238E27FC236}">
                  <a16:creationId xmlns:a16="http://schemas.microsoft.com/office/drawing/2014/main" id="{9D859D14-9C81-4D65-B509-A5F9B6EC8766}"/>
                </a:ext>
              </a:extLst>
            </p:cNvPr>
            <p:cNvSpPr/>
            <p:nvPr/>
          </p:nvSpPr>
          <p:spPr>
            <a:xfrm>
              <a:off x="0" y="0"/>
              <a:ext cx="12192000" cy="6858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Resim 8">
              <a:extLst>
                <a:ext uri="{FF2B5EF4-FFF2-40B4-BE49-F238E27FC236}">
                  <a16:creationId xmlns:a16="http://schemas.microsoft.com/office/drawing/2014/main" id="{5196E621-031C-4729-950B-427C26A247C4}"/>
                </a:ext>
              </a:extLst>
            </p:cNvPr>
            <p:cNvPicPr>
              <a:picLocks noChangeAspect="1"/>
            </p:cNvPicPr>
            <p:nvPr/>
          </p:nvPicPr>
          <p:blipFill>
            <a:blip r:embed="rId15">
              <a:alphaModFix amt="5000"/>
              <a:extLst>
                <a:ext uri="{28A0092B-C50C-407E-A947-70E740481C1C}">
                  <a14:useLocalDpi xmlns:a14="http://schemas.microsoft.com/office/drawing/2010/main" val="0"/>
                </a:ext>
              </a:extLst>
            </a:blip>
            <a:stretch>
              <a:fillRect/>
            </a:stretch>
          </p:blipFill>
          <p:spPr>
            <a:xfrm>
              <a:off x="2754005" y="1173162"/>
              <a:ext cx="6503013" cy="4338985"/>
            </a:xfrm>
            <a:prstGeom prst="rect">
              <a:avLst/>
            </a:prstGeom>
          </p:spPr>
        </p:pic>
      </p:grpSp>
    </p:spTree>
    <p:extLst>
      <p:ext uri="{BB962C8B-B14F-4D97-AF65-F5344CB8AC3E}">
        <p14:creationId xmlns:p14="http://schemas.microsoft.com/office/powerpoint/2010/main" val="3349604989"/>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endParaRPr lang="tr-T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tr-T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1E71EC7-6E90-4CB0-9B72-7BC0AB784A81}" type="slidenum">
              <a:rPr lang="tr-TR" smtClean="0"/>
              <a:pPr/>
              <a:t>‹#›</a:t>
            </a:fld>
            <a:endParaRPr lang="tr-TR"/>
          </a:p>
        </p:txBody>
      </p:sp>
      <p:grpSp>
        <p:nvGrpSpPr>
          <p:cNvPr id="12" name="Grup 11">
            <a:extLst>
              <a:ext uri="{FF2B5EF4-FFF2-40B4-BE49-F238E27FC236}">
                <a16:creationId xmlns:a16="http://schemas.microsoft.com/office/drawing/2014/main" id="{0221BD2B-511F-B364-DCC5-4B5EAA4136EF}"/>
              </a:ext>
            </a:extLst>
          </p:cNvPr>
          <p:cNvGrpSpPr/>
          <p:nvPr userDrawn="1"/>
        </p:nvGrpSpPr>
        <p:grpSpPr>
          <a:xfrm>
            <a:off x="0" y="0"/>
            <a:ext cx="12192000" cy="6858000"/>
            <a:chOff x="0" y="0"/>
            <a:chExt cx="12192000" cy="6858000"/>
          </a:xfrm>
        </p:grpSpPr>
        <p:sp>
          <p:nvSpPr>
            <p:cNvPr id="13" name="Dikdörtgen 12">
              <a:extLst>
                <a:ext uri="{FF2B5EF4-FFF2-40B4-BE49-F238E27FC236}">
                  <a16:creationId xmlns:a16="http://schemas.microsoft.com/office/drawing/2014/main" id="{8FE803C0-5A79-EFE0-5006-CF89D1B2F705}"/>
                </a:ext>
              </a:extLst>
            </p:cNvPr>
            <p:cNvSpPr/>
            <p:nvPr/>
          </p:nvSpPr>
          <p:spPr>
            <a:xfrm>
              <a:off x="0" y="0"/>
              <a:ext cx="12192000" cy="6858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4" name="Resim 13">
              <a:extLst>
                <a:ext uri="{FF2B5EF4-FFF2-40B4-BE49-F238E27FC236}">
                  <a16:creationId xmlns:a16="http://schemas.microsoft.com/office/drawing/2014/main" id="{15AA3F96-4306-1419-CE28-7FF681B188EA}"/>
                </a:ext>
              </a:extLst>
            </p:cNvPr>
            <p:cNvPicPr>
              <a:picLocks noChangeAspect="1"/>
            </p:cNvPicPr>
            <p:nvPr/>
          </p:nvPicPr>
          <p:blipFill>
            <a:blip r:embed="rId22">
              <a:alphaModFix amt="5000"/>
              <a:extLst>
                <a:ext uri="{28A0092B-C50C-407E-A947-70E740481C1C}">
                  <a14:useLocalDpi xmlns:a14="http://schemas.microsoft.com/office/drawing/2010/main" val="0"/>
                </a:ext>
              </a:extLst>
            </a:blip>
            <a:stretch>
              <a:fillRect/>
            </a:stretch>
          </p:blipFill>
          <p:spPr>
            <a:xfrm>
              <a:off x="2754005" y="1173162"/>
              <a:ext cx="6503013" cy="4338985"/>
            </a:xfrm>
            <a:prstGeom prst="rect">
              <a:avLst/>
            </a:prstGeom>
          </p:spPr>
        </p:pic>
      </p:grpSp>
    </p:spTree>
    <p:extLst>
      <p:ext uri="{BB962C8B-B14F-4D97-AF65-F5344CB8AC3E}">
        <p14:creationId xmlns:p14="http://schemas.microsoft.com/office/powerpoint/2010/main" val="4216395079"/>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 id="2147483947" r:id="rId15"/>
    <p:sldLayoutId id="2147483948" r:id="rId16"/>
    <p:sldLayoutId id="2147483949" r:id="rId17"/>
    <p:sldLayoutId id="2147483950" r:id="rId18"/>
  </p:sldLayoutIdLst>
  <p:hf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4.xml"/></Relationships>
</file>

<file path=ppt/slides/_rels/slide100.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225.gif"/><Relationship Id="rId2" Type="http://schemas.openxmlformats.org/officeDocument/2006/relationships/image" Target="../media/image224.gif"/><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GIF"/><Relationship Id="rId1" Type="http://schemas.openxmlformats.org/officeDocument/2006/relationships/slideLayout" Target="../slideLayouts/slideLayout14.xml"/><Relationship Id="rId4" Type="http://schemas.openxmlformats.org/officeDocument/2006/relationships/image" Target="../media/image228.png"/></Relationships>
</file>

<file path=ppt/slides/_rels/slide103.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9.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32.wmf"/><Relationship Id="rId2" Type="http://schemas.openxmlformats.org/officeDocument/2006/relationships/image" Target="../media/image231.jpeg"/><Relationship Id="rId1" Type="http://schemas.openxmlformats.org/officeDocument/2006/relationships/slideLayout" Target="../slideLayouts/slideLayout14.xml"/><Relationship Id="rId4" Type="http://schemas.openxmlformats.org/officeDocument/2006/relationships/image" Target="../media/image233.png"/></Relationships>
</file>

<file path=ppt/slides/_rels/slide106.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GIF"/><Relationship Id="rId1" Type="http://schemas.openxmlformats.org/officeDocument/2006/relationships/slideLayout" Target="../slideLayouts/slideLayout2.xml"/><Relationship Id="rId4" Type="http://schemas.openxmlformats.org/officeDocument/2006/relationships/image" Target="../media/image237.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34.xml"/><Relationship Id="rId5" Type="http://schemas.openxmlformats.org/officeDocument/2006/relationships/image" Target="../media/image20.png"/><Relationship Id="rId4" Type="http://schemas.openxmlformats.org/officeDocument/2006/relationships/image" Target="../media/image19.jpeg"/></Relationships>
</file>

<file path=ppt/slides/_rels/slide110.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jpeg"/><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image" Target="../media/image241.jpeg"/><Relationship Id="rId1" Type="http://schemas.openxmlformats.org/officeDocument/2006/relationships/slideLayout" Target="../slideLayouts/slideLayout14.xml"/><Relationship Id="rId4" Type="http://schemas.openxmlformats.org/officeDocument/2006/relationships/image" Target="../media/image243.jpeg"/></Relationships>
</file>

<file path=ppt/slides/_rels/slide113.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3" Type="http://schemas.openxmlformats.org/officeDocument/2006/relationships/image" Target="../media/image245.wmf"/><Relationship Id="rId2" Type="http://schemas.openxmlformats.org/officeDocument/2006/relationships/oleObject" Target="../embeddings/oleObject1.bin"/><Relationship Id="rId1" Type="http://schemas.openxmlformats.org/officeDocument/2006/relationships/slideLayout" Target="../slideLayouts/slideLayout14.xml"/><Relationship Id="rId4" Type="http://schemas.openxmlformats.org/officeDocument/2006/relationships/image" Target="../media/image246.gif"/></Relationships>
</file>

<file path=ppt/slides/_rels/slide115.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image" Target="../media/image247.jpeg"/><Relationship Id="rId1" Type="http://schemas.openxmlformats.org/officeDocument/2006/relationships/slideLayout" Target="../slideLayouts/slideLayout14.xml"/><Relationship Id="rId4" Type="http://schemas.openxmlformats.org/officeDocument/2006/relationships/image" Target="../media/image249.jpeg"/></Relationships>
</file>

<file path=ppt/slides/_rels/slide116.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png"/><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image" Target="../media/image252.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jpeg"/><Relationship Id="rId1" Type="http://schemas.openxmlformats.org/officeDocument/2006/relationships/slideLayout" Target="../slideLayouts/slideLayout34.xml"/><Relationship Id="rId5" Type="http://schemas.openxmlformats.org/officeDocument/2006/relationships/image" Target="../media/image23.gif"/><Relationship Id="rId4" Type="http://schemas.openxmlformats.org/officeDocument/2006/relationships/image" Target="../media/image22.gif"/></Relationships>
</file>

<file path=ppt/slides/_rels/slide120.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image" Target="../media/image257.png"/><Relationship Id="rId1" Type="http://schemas.openxmlformats.org/officeDocument/2006/relationships/slideLayout" Target="../slideLayouts/slideLayout7.xml"/><Relationship Id="rId4" Type="http://schemas.openxmlformats.org/officeDocument/2006/relationships/image" Target="../media/image259.jpeg"/></Relationships>
</file>

<file path=ppt/slides/_rels/slide121.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image" Target="../media/image35.gif"/></Relationships>
</file>

<file path=ppt/slides/_rels/slide2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chart" Target="../charts/chart3.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gif"/><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gif"/><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jpeg"/><Relationship Id="rId1" Type="http://schemas.openxmlformats.org/officeDocument/2006/relationships/slideLayout" Target="../slideLayouts/slideLayout34.xml"/><Relationship Id="rId4" Type="http://schemas.openxmlformats.org/officeDocument/2006/relationships/image" Target="../media/image50.jpeg"/></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49.gif"/><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9.xml"/><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6.xml"/><Relationship Id="rId4" Type="http://schemas.openxmlformats.org/officeDocument/2006/relationships/image" Target="../media/image65.jpeg"/></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1.xml.rels><?xml version="1.0" encoding="UTF-8" standalone="yes"?>
<Relationships xmlns="http://schemas.openxmlformats.org/package/2006/relationships"><Relationship Id="rId8" Type="http://schemas.openxmlformats.org/officeDocument/2006/relationships/image" Target="../media/image78.gif"/><Relationship Id="rId3" Type="http://schemas.openxmlformats.org/officeDocument/2006/relationships/image" Target="http://www.ikincielismakinesi.com/images/icerikresimler/774.jpg" TargetMode="External"/><Relationship Id="rId7" Type="http://schemas.openxmlformats.org/officeDocument/2006/relationships/image" Target="http://www.irmakjeoteknik.com/photos/ana_resim_1.jpg" TargetMode="External"/><Relationship Id="rId2" Type="http://schemas.openxmlformats.org/officeDocument/2006/relationships/image" Target="../media/image75.jpeg"/><Relationship Id="rId1" Type="http://schemas.openxmlformats.org/officeDocument/2006/relationships/slideLayout" Target="../slideLayouts/slideLayout34.xml"/><Relationship Id="rId6" Type="http://schemas.openxmlformats.org/officeDocument/2006/relationships/image" Target="../media/image77.jpeg"/><Relationship Id="rId5" Type="http://schemas.openxmlformats.org/officeDocument/2006/relationships/image" Target="http://unluelhidrolik.com/images/silindir2.jpg" TargetMode="External"/><Relationship Id="rId4" Type="http://schemas.openxmlformats.org/officeDocument/2006/relationships/image" Target="../media/image76.jpeg"/></Relationships>
</file>

<file path=ppt/slides/_rels/slide5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8" Type="http://schemas.openxmlformats.org/officeDocument/2006/relationships/image" Target="../media/image88.gif"/><Relationship Id="rId3" Type="http://schemas.openxmlformats.org/officeDocument/2006/relationships/image" Target="../media/image83.gif"/><Relationship Id="rId7" Type="http://schemas.openxmlformats.org/officeDocument/2006/relationships/image" Target="../media/image87.gif"/><Relationship Id="rId12" Type="http://schemas.openxmlformats.org/officeDocument/2006/relationships/image" Target="../media/image92.gif"/><Relationship Id="rId2" Type="http://schemas.openxmlformats.org/officeDocument/2006/relationships/image" Target="../media/image82.gif"/><Relationship Id="rId1" Type="http://schemas.openxmlformats.org/officeDocument/2006/relationships/slideLayout" Target="../slideLayouts/slideLayout34.xml"/><Relationship Id="rId6" Type="http://schemas.openxmlformats.org/officeDocument/2006/relationships/image" Target="../media/image86.gif"/><Relationship Id="rId11" Type="http://schemas.openxmlformats.org/officeDocument/2006/relationships/image" Target="../media/image91.gif"/><Relationship Id="rId5" Type="http://schemas.openxmlformats.org/officeDocument/2006/relationships/image" Target="../media/image85.gif"/><Relationship Id="rId10" Type="http://schemas.openxmlformats.org/officeDocument/2006/relationships/image" Target="../media/image90.png"/><Relationship Id="rId4" Type="http://schemas.openxmlformats.org/officeDocument/2006/relationships/image" Target="../media/image84.gif"/><Relationship Id="rId9" Type="http://schemas.openxmlformats.org/officeDocument/2006/relationships/image" Target="../media/image89.gif"/></Relationships>
</file>

<file path=ppt/slides/_rels/slide5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34.xml"/><Relationship Id="rId6" Type="http://schemas.openxmlformats.org/officeDocument/2006/relationships/image" Target="../media/image98.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s>
</file>

<file path=ppt/slides/_rels/slide5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4.xml"/></Relationships>
</file>

<file path=ppt/slides/_rels/slide60.xml.rels><?xml version="1.0" encoding="UTF-8" standalone="yes"?>
<Relationships xmlns="http://schemas.openxmlformats.org/package/2006/relationships"><Relationship Id="rId2" Type="http://schemas.openxmlformats.org/officeDocument/2006/relationships/image" Target="../media/image107.gif"/><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34.xml"/></Relationships>
</file>

<file path=ppt/slides/_rels/slide6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34.xml"/><Relationship Id="rId4" Type="http://schemas.openxmlformats.org/officeDocument/2006/relationships/image" Target="../media/image111.png"/></Relationships>
</file>

<file path=ppt/slides/_rels/slide63.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34.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64.xml.rels><?xml version="1.0" encoding="UTF-8" standalone="yes"?>
<Relationships xmlns="http://schemas.openxmlformats.org/package/2006/relationships"><Relationship Id="rId3" Type="http://schemas.openxmlformats.org/officeDocument/2006/relationships/image" Target="../media/image119.wmf"/><Relationship Id="rId2" Type="http://schemas.openxmlformats.org/officeDocument/2006/relationships/image" Target="../media/image118.wmf"/><Relationship Id="rId1" Type="http://schemas.openxmlformats.org/officeDocument/2006/relationships/slideLayout" Target="../slideLayouts/slideLayout29.xml"/><Relationship Id="rId5" Type="http://schemas.openxmlformats.org/officeDocument/2006/relationships/image" Target="../media/image121.wmf"/><Relationship Id="rId4" Type="http://schemas.openxmlformats.org/officeDocument/2006/relationships/image" Target="../media/image120.wmf"/></Relationships>
</file>

<file path=ppt/slides/_rels/slide6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gif"/><Relationship Id="rId1" Type="http://schemas.openxmlformats.org/officeDocument/2006/relationships/slideLayout" Target="../slideLayouts/slideLayout34.xml"/></Relationships>
</file>

<file path=ppt/slides/_rels/slide6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3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8.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125.png"/><Relationship Id="rId1" Type="http://schemas.openxmlformats.org/officeDocument/2006/relationships/slideLayout" Target="../slideLayouts/slideLayout34.xml"/><Relationship Id="rId6" Type="http://schemas.openxmlformats.org/officeDocument/2006/relationships/image" Target="../media/image129.png"/><Relationship Id="rId5" Type="http://schemas.openxmlformats.org/officeDocument/2006/relationships/image" Target="../media/image128.pn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png"/></Relationships>
</file>

<file path=ppt/slides/_rels/slide69.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image" Target="../media/image125.png"/><Relationship Id="rId1" Type="http://schemas.openxmlformats.org/officeDocument/2006/relationships/slideLayout" Target="../slideLayouts/slideLayout34.xml"/><Relationship Id="rId6" Type="http://schemas.openxmlformats.org/officeDocument/2006/relationships/image" Target="../media/image137.png"/><Relationship Id="rId5" Type="http://schemas.openxmlformats.org/officeDocument/2006/relationships/image" Target="../media/image136.png"/><Relationship Id="rId10" Type="http://schemas.openxmlformats.org/officeDocument/2006/relationships/image" Target="../media/image141.png"/><Relationship Id="rId4" Type="http://schemas.openxmlformats.org/officeDocument/2006/relationships/image" Target="../media/image135.png"/><Relationship Id="rId9" Type="http://schemas.openxmlformats.org/officeDocument/2006/relationships/image" Target="../media/image14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0.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image" Target="../media/image125.png"/><Relationship Id="rId1" Type="http://schemas.openxmlformats.org/officeDocument/2006/relationships/slideLayout" Target="../slideLayouts/slideLayout34.xml"/><Relationship Id="rId6" Type="http://schemas.openxmlformats.org/officeDocument/2006/relationships/image" Target="../media/image145.png"/><Relationship Id="rId5" Type="http://schemas.openxmlformats.org/officeDocument/2006/relationships/image" Target="../media/image144.png"/><Relationship Id="rId10" Type="http://schemas.openxmlformats.org/officeDocument/2006/relationships/image" Target="../media/image149.png"/><Relationship Id="rId4" Type="http://schemas.openxmlformats.org/officeDocument/2006/relationships/image" Target="../media/image143.png"/><Relationship Id="rId9" Type="http://schemas.openxmlformats.org/officeDocument/2006/relationships/image" Target="../media/image148.png"/></Relationships>
</file>

<file path=ppt/slides/_rels/slide71.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image" Target="../media/image125.png"/><Relationship Id="rId1" Type="http://schemas.openxmlformats.org/officeDocument/2006/relationships/slideLayout" Target="../slideLayouts/slideLayout34.xml"/><Relationship Id="rId6" Type="http://schemas.openxmlformats.org/officeDocument/2006/relationships/image" Target="../media/image153.png"/><Relationship Id="rId11" Type="http://schemas.openxmlformats.org/officeDocument/2006/relationships/image" Target="../media/image158.png"/><Relationship Id="rId5" Type="http://schemas.openxmlformats.org/officeDocument/2006/relationships/image" Target="../media/image152.png"/><Relationship Id="rId10" Type="http://schemas.openxmlformats.org/officeDocument/2006/relationships/image" Target="../media/image157.png"/><Relationship Id="rId4" Type="http://schemas.openxmlformats.org/officeDocument/2006/relationships/image" Target="../media/image151.png"/><Relationship Id="rId9" Type="http://schemas.openxmlformats.org/officeDocument/2006/relationships/image" Target="../media/image156.png"/></Relationships>
</file>

<file path=ppt/slides/_rels/slide72.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image" Target="../media/image125.png"/><Relationship Id="rId1" Type="http://schemas.openxmlformats.org/officeDocument/2006/relationships/slideLayout" Target="../slideLayouts/slideLayout34.xml"/><Relationship Id="rId6" Type="http://schemas.openxmlformats.org/officeDocument/2006/relationships/image" Target="../media/image162.png"/><Relationship Id="rId5" Type="http://schemas.openxmlformats.org/officeDocument/2006/relationships/image" Target="../media/image161.png"/><Relationship Id="rId10" Type="http://schemas.openxmlformats.org/officeDocument/2006/relationships/image" Target="../media/image166.png"/><Relationship Id="rId4" Type="http://schemas.openxmlformats.org/officeDocument/2006/relationships/image" Target="../media/image160.png"/><Relationship Id="rId9" Type="http://schemas.openxmlformats.org/officeDocument/2006/relationships/image" Target="../media/image165.png"/></Relationships>
</file>

<file path=ppt/slides/_rels/slide73.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34.xml"/></Relationships>
</file>

<file path=ppt/slides/_rels/slide74.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34.xml"/></Relationships>
</file>

<file path=ppt/slides/_rels/slide7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4.xml"/></Relationships>
</file>

<file path=ppt/slides/_rels/slide7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4.xml"/></Relationships>
</file>

<file path=ppt/slides/_rels/slide77.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34.xml"/></Relationships>
</file>

<file path=ppt/slides/_rels/slide78.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3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9.xml"/><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31.xml"/><Relationship Id="rId4" Type="http://schemas.openxmlformats.org/officeDocument/2006/relationships/image" Target="../media/image175.png"/></Relationships>
</file>

<file path=ppt/slides/_rels/slide81.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77.png"/><Relationship Id="rId7" Type="http://schemas.openxmlformats.org/officeDocument/2006/relationships/image" Target="../media/image181.png"/><Relationship Id="rId2" Type="http://schemas.openxmlformats.org/officeDocument/2006/relationships/image" Target="../media/image176.png"/><Relationship Id="rId1" Type="http://schemas.openxmlformats.org/officeDocument/2006/relationships/slideLayout" Target="../slideLayouts/slideLayout34.xml"/><Relationship Id="rId6" Type="http://schemas.openxmlformats.org/officeDocument/2006/relationships/image" Target="../media/image180.png"/><Relationship Id="rId11" Type="http://schemas.openxmlformats.org/officeDocument/2006/relationships/image" Target="../media/image185.png"/><Relationship Id="rId5" Type="http://schemas.openxmlformats.org/officeDocument/2006/relationships/image" Target="../media/image179.png"/><Relationship Id="rId10" Type="http://schemas.openxmlformats.org/officeDocument/2006/relationships/image" Target="../media/image184.png"/><Relationship Id="rId4" Type="http://schemas.openxmlformats.org/officeDocument/2006/relationships/image" Target="../media/image178.png"/><Relationship Id="rId9" Type="http://schemas.openxmlformats.org/officeDocument/2006/relationships/image" Target="../media/image18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4.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7.jpeg"/><Relationship Id="rId7" Type="http://schemas.openxmlformats.org/officeDocument/2006/relationships/image" Target="../media/image191.jpeg"/><Relationship Id="rId2" Type="http://schemas.openxmlformats.org/officeDocument/2006/relationships/image" Target="../media/image186.wmf"/><Relationship Id="rId1" Type="http://schemas.openxmlformats.org/officeDocument/2006/relationships/slideLayout" Target="../slideLayouts/slideLayout34.xml"/><Relationship Id="rId6" Type="http://schemas.openxmlformats.org/officeDocument/2006/relationships/image" Target="../media/image190.jpeg"/><Relationship Id="rId5" Type="http://schemas.openxmlformats.org/officeDocument/2006/relationships/image" Target="../media/image189.jpeg"/><Relationship Id="rId4" Type="http://schemas.openxmlformats.org/officeDocument/2006/relationships/image" Target="../media/image188.png"/><Relationship Id="rId9" Type="http://schemas.openxmlformats.org/officeDocument/2006/relationships/image" Target="../media/image193.png"/></Relationships>
</file>

<file path=ppt/slides/_rels/slide85.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image" Target="../media/image203.png"/><Relationship Id="rId7" Type="http://schemas.openxmlformats.org/officeDocument/2006/relationships/image" Target="../media/image207.png"/><Relationship Id="rId2" Type="http://schemas.openxmlformats.org/officeDocument/2006/relationships/image" Target="../media/image202.png"/><Relationship Id="rId1" Type="http://schemas.openxmlformats.org/officeDocument/2006/relationships/slideLayout" Target="../slideLayouts/slideLayout2.xml"/><Relationship Id="rId6" Type="http://schemas.openxmlformats.org/officeDocument/2006/relationships/image" Target="../media/image206.png"/><Relationship Id="rId5" Type="http://schemas.openxmlformats.org/officeDocument/2006/relationships/image" Target="../media/image205.png"/><Relationship Id="rId4" Type="http://schemas.openxmlformats.org/officeDocument/2006/relationships/image" Target="../media/image204.png"/></Relationships>
</file>

<file path=ppt/slides/_rels/slide94.xml.rels><?xml version="1.0" encoding="UTF-8" standalone="yes"?>
<Relationships xmlns="http://schemas.openxmlformats.org/package/2006/relationships"><Relationship Id="rId8" Type="http://schemas.openxmlformats.org/officeDocument/2006/relationships/image" Target="../media/image215.png"/><Relationship Id="rId3" Type="http://schemas.openxmlformats.org/officeDocument/2006/relationships/image" Target="../media/image210.png"/><Relationship Id="rId7" Type="http://schemas.openxmlformats.org/officeDocument/2006/relationships/image" Target="../media/image214.png"/><Relationship Id="rId2" Type="http://schemas.openxmlformats.org/officeDocument/2006/relationships/image" Target="../media/image209.png"/><Relationship Id="rId1" Type="http://schemas.openxmlformats.org/officeDocument/2006/relationships/slideLayout" Target="../slideLayouts/slideLayout14.xml"/><Relationship Id="rId6" Type="http://schemas.openxmlformats.org/officeDocument/2006/relationships/image" Target="../media/image213.png"/><Relationship Id="rId5" Type="http://schemas.openxmlformats.org/officeDocument/2006/relationships/image" Target="../media/image212.png"/><Relationship Id="rId4" Type="http://schemas.openxmlformats.org/officeDocument/2006/relationships/image" Target="../media/image211.png"/></Relationships>
</file>

<file path=ppt/slides/_rels/slide95.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jpeg"/><Relationship Id="rId1" Type="http://schemas.openxmlformats.org/officeDocument/2006/relationships/slideLayout" Target="../slideLayouts/slideLayout7.xml"/><Relationship Id="rId4" Type="http://schemas.openxmlformats.org/officeDocument/2006/relationships/image" Target="../media/image92.gif"/></Relationships>
</file>

<file path=ppt/slides/_rels/slide98.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369FB15-C13A-F8DD-58F8-B9A7CDC06AE8}"/>
              </a:ext>
            </a:extLst>
          </p:cNvPr>
          <p:cNvSpPr>
            <a:spLocks noGrp="1"/>
          </p:cNvSpPr>
          <p:nvPr>
            <p:ph type="ctrTitle"/>
          </p:nvPr>
        </p:nvSpPr>
        <p:spPr>
          <a:xfrm>
            <a:off x="1084006" y="1086143"/>
            <a:ext cx="9969910" cy="1861338"/>
          </a:xfrm>
        </p:spPr>
        <p:txBody>
          <a:bodyPr anchor="b">
            <a:normAutofit/>
          </a:bodyPr>
          <a:lstStyle/>
          <a:p>
            <a:r>
              <a:rPr lang="tr-TR" dirty="0"/>
              <a:t>İş Sağlığı ve Güvenliği     </a:t>
            </a:r>
            <a:br>
              <a:rPr lang="tr-TR" dirty="0"/>
            </a:br>
            <a:r>
              <a:rPr lang="tr-TR" dirty="0"/>
              <a:t>Temel Eğitimi</a:t>
            </a:r>
          </a:p>
        </p:txBody>
      </p:sp>
      <p:sp>
        <p:nvSpPr>
          <p:cNvPr id="3" name="Alt Başlık 2">
            <a:extLst>
              <a:ext uri="{FF2B5EF4-FFF2-40B4-BE49-F238E27FC236}">
                <a16:creationId xmlns:a16="http://schemas.microsoft.com/office/drawing/2014/main" id="{AC0686D4-8C75-E339-FC4C-2B119ABEE3B1}"/>
              </a:ext>
            </a:extLst>
          </p:cNvPr>
          <p:cNvSpPr>
            <a:spLocks noGrp="1"/>
          </p:cNvSpPr>
          <p:nvPr>
            <p:ph type="subTitle" idx="1"/>
          </p:nvPr>
        </p:nvSpPr>
        <p:spPr>
          <a:xfrm>
            <a:off x="758941" y="5304017"/>
            <a:ext cx="10674117" cy="715221"/>
          </a:xfrm>
        </p:spPr>
        <p:txBody>
          <a:bodyPr>
            <a:normAutofit/>
          </a:bodyPr>
          <a:lstStyle/>
          <a:p>
            <a:pPr>
              <a:spcAft>
                <a:spcPts val="600"/>
              </a:spcAft>
            </a:pPr>
            <a:r>
              <a:rPr lang="tr-TR" b="1" dirty="0"/>
              <a:t>DR.HÜSEYİN AKSOY  </a:t>
            </a:r>
          </a:p>
          <a:p>
            <a:pPr>
              <a:spcAft>
                <a:spcPts val="600"/>
              </a:spcAft>
            </a:pPr>
            <a:endParaRPr lang="tr-TR" b="1" dirty="0"/>
          </a:p>
          <a:p>
            <a:pPr>
              <a:spcAft>
                <a:spcPts val="600"/>
              </a:spcAft>
            </a:pPr>
            <a:endParaRPr lang="tr-TR" b="1" dirty="0"/>
          </a:p>
        </p:txBody>
      </p:sp>
      <p:pic>
        <p:nvPicPr>
          <p:cNvPr id="5" name="Resim 4">
            <a:extLst>
              <a:ext uri="{FF2B5EF4-FFF2-40B4-BE49-F238E27FC236}">
                <a16:creationId xmlns:a16="http://schemas.microsoft.com/office/drawing/2014/main" id="{9C713EFC-BD7E-C247-CC87-3301955BCA7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09124" y="3195021"/>
            <a:ext cx="4030863" cy="1348911"/>
          </a:xfrm>
          <a:prstGeom prst="rect">
            <a:avLst/>
          </a:prstGeom>
        </p:spPr>
      </p:pic>
    </p:spTree>
    <p:extLst>
      <p:ext uri="{BB962C8B-B14F-4D97-AF65-F5344CB8AC3E}">
        <p14:creationId xmlns:p14="http://schemas.microsoft.com/office/powerpoint/2010/main" val="4341587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31E71EC7-6E90-4CB0-9B72-7BC0AB784A81}" type="slidenum">
              <a:rPr lang="tr-TR" smtClean="0"/>
              <a:pPr/>
              <a:t>10</a:t>
            </a:fld>
            <a:endParaRPr lang="tr-TR"/>
          </a:p>
        </p:txBody>
      </p:sp>
      <p:sp>
        <p:nvSpPr>
          <p:cNvPr id="3" name="Content Placeholder 2"/>
          <p:cNvSpPr txBox="1">
            <a:spLocks/>
          </p:cNvSpPr>
          <p:nvPr/>
        </p:nvSpPr>
        <p:spPr>
          <a:xfrm>
            <a:off x="1631505" y="836712"/>
            <a:ext cx="9036495" cy="2376264"/>
          </a:xfrm>
          <a:prstGeom prst="rect">
            <a:avLst/>
          </a:prstGeom>
        </p:spPr>
        <p:txBody>
          <a:bodyPr>
            <a:normAutofit fontScale="850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50000"/>
              </a:lnSpc>
              <a:buFont typeface="Arial" panose="020B0604020202020204" pitchFamily="34" charset="0"/>
              <a:buNone/>
            </a:pPr>
            <a:r>
              <a:rPr lang="tr-TR" sz="2800" b="1">
                <a:solidFill>
                  <a:srgbClr val="002060"/>
                </a:solidFill>
              </a:rPr>
              <a:t>	</a:t>
            </a:r>
            <a:r>
              <a:rPr lang="tr-TR" sz="2800" b="1">
                <a:solidFill>
                  <a:srgbClr val="002060"/>
                </a:solidFill>
                <a:ea typeface="Cambria" panose="02040503050406030204" pitchFamily="18" charset="0"/>
              </a:rPr>
              <a:t>RİSK DEĞERLENDİRMESİ</a:t>
            </a:r>
          </a:p>
          <a:p>
            <a:pPr algn="ctr">
              <a:lnSpc>
                <a:spcPct val="150000"/>
              </a:lnSpc>
              <a:buFont typeface="Arial" panose="020B0604020202020204" pitchFamily="34" charset="0"/>
              <a:buNone/>
            </a:pPr>
            <a:r>
              <a:rPr lang="tr-TR" sz="2400">
                <a:solidFill>
                  <a:srgbClr val="000000"/>
                </a:solidFill>
                <a:ea typeface="Cambria" panose="02040503050406030204" pitchFamily="18" charset="0"/>
              </a:rPr>
              <a:t>İşyerinde var olan ya da dışarıdan gelebilecek tehlikelerin belirlenmesi, bu tehlikelerin riske dönüşmesine yol açan faktörler ile tehlikelerden kaynaklanan risklerin analiz edilerek derecelendirilmesi ve kontrol tedbirlerinin kararlaştırılması amacıyla yapılması gerekli çalışmalardır.</a:t>
            </a:r>
          </a:p>
        </p:txBody>
      </p:sp>
      <p:pic>
        <p:nvPicPr>
          <p:cNvPr id="4" name="Resim 3"/>
          <p:cNvPicPr>
            <a:picLocks noChangeAspect="1"/>
          </p:cNvPicPr>
          <p:nvPr/>
        </p:nvPicPr>
        <p:blipFill rotWithShape="1">
          <a:blip r:embed="rId2">
            <a:extLst>
              <a:ext uri="{28A0092B-C50C-407E-A947-70E740481C1C}">
                <a14:useLocalDpi xmlns:a14="http://schemas.microsoft.com/office/drawing/2010/main" val="0"/>
              </a:ext>
            </a:extLst>
          </a:blip>
          <a:srcRect r="41338"/>
          <a:stretch/>
        </p:blipFill>
        <p:spPr>
          <a:xfrm>
            <a:off x="3640735" y="3241429"/>
            <a:ext cx="5364088" cy="3167610"/>
          </a:xfrm>
          <a:prstGeom prst="rect">
            <a:avLst/>
          </a:prstGeom>
          <a:effectLst>
            <a:softEdge rad="317500"/>
          </a:effectLst>
        </p:spPr>
      </p:pic>
    </p:spTree>
    <p:extLst>
      <p:ext uri="{BB962C8B-B14F-4D97-AF65-F5344CB8AC3E}">
        <p14:creationId xmlns:p14="http://schemas.microsoft.com/office/powerpoint/2010/main" val="292189355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E71EC7-6E90-4CB0-9B72-7BC0AB784A81}"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ontent Placeholder 2"/>
          <p:cNvSpPr txBox="1">
            <a:spLocks/>
          </p:cNvSpPr>
          <p:nvPr/>
        </p:nvSpPr>
        <p:spPr>
          <a:xfrm>
            <a:off x="479376" y="332656"/>
            <a:ext cx="9793088" cy="4608512"/>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ctr" defTabSz="685800" rtl="0" eaLnBrk="1" fontAlgn="auto" latinLnBrk="0" hangingPunct="1">
              <a:lnSpc>
                <a:spcPct val="150000"/>
              </a:lnSpc>
              <a:spcBef>
                <a:spcPts val="750"/>
              </a:spcBef>
              <a:spcAft>
                <a:spcPts val="0"/>
              </a:spcAft>
              <a:buClrTx/>
              <a:buSzTx/>
              <a:buFont typeface="Arial" panose="020B0604020202020204" pitchFamily="34" charset="0"/>
              <a:buNone/>
              <a:tabLst/>
              <a:defRPr/>
            </a:pPr>
            <a:r>
              <a:rPr kumimoji="0" lang="tr-TR" sz="3600" b="1"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	</a:t>
            </a:r>
            <a:r>
              <a:rPr kumimoji="0" lang="tr-TR" sz="2400" b="1"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HİJYEN VE KİŞİSEL KORUNMA</a:t>
            </a:r>
          </a:p>
          <a:p>
            <a:pPr marL="171450" marR="0" lvl="0" indent="-171450" algn="l" defTabSz="685800" rtl="0" eaLnBrk="1" fontAlgn="auto" latinLnBrk="0" hangingPunct="1">
              <a:lnSpc>
                <a:spcPct val="150000"/>
              </a:lnSpc>
              <a:spcBef>
                <a:spcPts val="750"/>
              </a:spcBef>
              <a:spcAft>
                <a:spcPts val="0"/>
              </a:spcAft>
              <a:buClr>
                <a:srgbClr val="002060"/>
              </a:buClr>
              <a:buSzTx/>
              <a:buFont typeface="Wingdings" panose="05000000000000000000" pitchFamily="2" charset="2"/>
              <a:buChar char="ü"/>
              <a:tabLst/>
              <a:defRPr/>
            </a:pPr>
            <a:r>
              <a:rPr kumimoji="0" lang="tr-TR" sz="20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 </a:t>
            </a:r>
            <a:r>
              <a:rPr kumimoji="0" lang="tr-TR" sz="24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Çalışma alanlarında yiyip içtikten sonra çalışma masası temizlenmelidir.</a:t>
            </a:r>
          </a:p>
          <a:p>
            <a:pPr marL="171450" marR="0" lvl="0" indent="-171450" algn="l" defTabSz="685800" rtl="0" eaLnBrk="1" fontAlgn="auto" latinLnBrk="0" hangingPunct="1">
              <a:lnSpc>
                <a:spcPct val="150000"/>
              </a:lnSpc>
              <a:spcBef>
                <a:spcPts val="750"/>
              </a:spcBef>
              <a:spcAft>
                <a:spcPts val="0"/>
              </a:spcAft>
              <a:buClr>
                <a:srgbClr val="002060"/>
              </a:buClr>
              <a:buSzTx/>
              <a:buFont typeface="Wingdings" panose="05000000000000000000" pitchFamily="2" charset="2"/>
              <a:buChar char="ü"/>
              <a:tabLst/>
              <a:defRPr/>
            </a:pPr>
            <a:r>
              <a:rPr kumimoji="0" lang="tr-TR" sz="24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Çalışanlara yeterli temizlik malzemeleri bulunan lavabo ve tuvalet bulundurulur.</a:t>
            </a:r>
          </a:p>
          <a:p>
            <a:pPr marL="171450" marR="0" lvl="0" indent="-171450" algn="l" defTabSz="685800" rtl="0" eaLnBrk="1" fontAlgn="auto" latinLnBrk="0" hangingPunct="1">
              <a:lnSpc>
                <a:spcPct val="150000"/>
              </a:lnSpc>
              <a:spcBef>
                <a:spcPts val="750"/>
              </a:spcBef>
              <a:spcAft>
                <a:spcPts val="0"/>
              </a:spcAft>
              <a:buClr>
                <a:srgbClr val="002060"/>
              </a:buClr>
              <a:buSzTx/>
              <a:buFont typeface="Wingdings" panose="05000000000000000000" pitchFamily="2" charset="2"/>
              <a:buChar char="ü"/>
              <a:tabLst/>
              <a:defRPr/>
            </a:pPr>
            <a:r>
              <a:rPr kumimoji="0" lang="tr-TR" sz="24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 İş ve sivil kıyafetlerin ayrı tutulduğu soyunma odası bulundurulur.</a:t>
            </a:r>
          </a:p>
          <a:p>
            <a:pPr marL="171450" marR="0" lvl="0" indent="-171450" algn="l" defTabSz="685800" rtl="0" eaLnBrk="1" fontAlgn="auto" latinLnBrk="0" hangingPunct="1">
              <a:lnSpc>
                <a:spcPct val="150000"/>
              </a:lnSpc>
              <a:spcBef>
                <a:spcPts val="750"/>
              </a:spcBef>
              <a:spcAft>
                <a:spcPts val="0"/>
              </a:spcAft>
              <a:buClr>
                <a:srgbClr val="002060"/>
              </a:buClr>
              <a:buSzTx/>
              <a:buFont typeface="Wingdings" panose="05000000000000000000" pitchFamily="2" charset="2"/>
              <a:buChar char="ü"/>
              <a:tabLst/>
              <a:defRPr/>
            </a:pPr>
            <a:r>
              <a:rPr kumimoji="0" lang="tr-TR" sz="24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 İş ve sivil kıyafetler iç içe saklanmamalıdır.</a:t>
            </a:r>
          </a:p>
          <a:p>
            <a:pPr marL="171450" marR="0" lvl="0" indent="-171450" algn="l" defTabSz="685800" rtl="0" eaLnBrk="1" fontAlgn="auto" latinLnBrk="0" hangingPunct="1">
              <a:lnSpc>
                <a:spcPct val="150000"/>
              </a:lnSpc>
              <a:spcBef>
                <a:spcPts val="750"/>
              </a:spcBef>
              <a:spcAft>
                <a:spcPts val="0"/>
              </a:spcAft>
              <a:buClr>
                <a:srgbClr val="002060"/>
              </a:buClr>
              <a:buSzTx/>
              <a:buFont typeface="Wingdings" panose="05000000000000000000" pitchFamily="2" charset="2"/>
              <a:buChar char="ü"/>
              <a:tabLst/>
              <a:defRPr/>
            </a:pPr>
            <a:r>
              <a:rPr kumimoji="0" lang="tr-TR" sz="24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 Kişisel koruyucu donanımlar kişiye özel olmalıdır.</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4352" y="3645024"/>
            <a:ext cx="2592288" cy="2592288"/>
          </a:xfrm>
          <a:prstGeom prst="rect">
            <a:avLst/>
          </a:prstGeom>
        </p:spPr>
      </p:pic>
    </p:spTree>
    <p:extLst>
      <p:ext uri="{BB962C8B-B14F-4D97-AF65-F5344CB8AC3E}">
        <p14:creationId xmlns:p14="http://schemas.microsoft.com/office/powerpoint/2010/main" val="94149846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96" name="Rectangle 81">
            <a:extLst>
              <a:ext uri="{FF2B5EF4-FFF2-40B4-BE49-F238E27FC236}">
                <a16:creationId xmlns:a16="http://schemas.microsoft.com/office/drawing/2014/main" id="{D660E354-01D0-4D36-9100-7D4CEDE99C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Freeform: Shape 83">
            <a:extLst>
              <a:ext uri="{FF2B5EF4-FFF2-40B4-BE49-F238E27FC236}">
                <a16:creationId xmlns:a16="http://schemas.microsoft.com/office/drawing/2014/main" id="{D8745D08-E5A7-4082-98EB-FDDB0B13B2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307" y="566232"/>
            <a:ext cx="5492493" cy="5492493"/>
          </a:xfrm>
          <a:custGeom>
            <a:avLst/>
            <a:gdLst>
              <a:gd name="connsiteX0" fmla="*/ 2746247 w 5492493"/>
              <a:gd name="connsiteY0" fmla="*/ 0 h 5492493"/>
              <a:gd name="connsiteX1" fmla="*/ 5492493 w 5492493"/>
              <a:gd name="connsiteY1" fmla="*/ 2746247 h 5492493"/>
              <a:gd name="connsiteX2" fmla="*/ 2746247 w 5492493"/>
              <a:gd name="connsiteY2" fmla="*/ 5492493 h 5492493"/>
              <a:gd name="connsiteX3" fmla="*/ 0 w 5492493"/>
              <a:gd name="connsiteY3" fmla="*/ 2746247 h 5492493"/>
              <a:gd name="connsiteX4" fmla="*/ 2746247 w 5492493"/>
              <a:gd name="connsiteY4" fmla="*/ 0 h 5492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2493" h="5492493">
                <a:moveTo>
                  <a:pt x="2746247" y="0"/>
                </a:moveTo>
                <a:cubicBezTo>
                  <a:pt x="4262957" y="0"/>
                  <a:pt x="5492493" y="1229536"/>
                  <a:pt x="5492493" y="2746247"/>
                </a:cubicBezTo>
                <a:cubicBezTo>
                  <a:pt x="5492493" y="4262957"/>
                  <a:pt x="4262957" y="5492493"/>
                  <a:pt x="2746247" y="5492493"/>
                </a:cubicBezTo>
                <a:cubicBezTo>
                  <a:pt x="1229536" y="5492493"/>
                  <a:pt x="0" y="4262957"/>
                  <a:pt x="0" y="2746247"/>
                </a:cubicBezTo>
                <a:cubicBezTo>
                  <a:pt x="0" y="1229536"/>
                  <a:pt x="1229536" y="0"/>
                  <a:pt x="2746247" y="0"/>
                </a:cubicBezTo>
                <a:close/>
              </a:path>
            </a:pathLst>
          </a:cu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Oval 85">
            <a:extLst>
              <a:ext uri="{FF2B5EF4-FFF2-40B4-BE49-F238E27FC236}">
                <a16:creationId xmlns:a16="http://schemas.microsoft.com/office/drawing/2014/main" id="{8111D92E-4FFD-4DB5-A252-C13FC1BE7E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76338" y="5283870"/>
            <a:ext cx="435428" cy="435428"/>
          </a:xfrm>
          <a:prstGeom prst="ellips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Freeform: Shape 87">
            <a:extLst>
              <a:ext uri="{FF2B5EF4-FFF2-40B4-BE49-F238E27FC236}">
                <a16:creationId xmlns:a16="http://schemas.microsoft.com/office/drawing/2014/main" id="{2CB73E9A-EDB1-467A-BF6B-D62D47AD42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961353" y="3415315"/>
            <a:ext cx="2311806" cy="2303982"/>
          </a:xfrm>
          <a:custGeom>
            <a:avLst/>
            <a:gdLst>
              <a:gd name="connsiteX0" fmla="*/ 0 w 3108399"/>
              <a:gd name="connsiteY0" fmla="*/ 0 h 3097879"/>
              <a:gd name="connsiteX1" fmla="*/ 159985 w 3108399"/>
              <a:gd name="connsiteY1" fmla="*/ 4045 h 3097879"/>
              <a:gd name="connsiteX2" fmla="*/ 3092907 w 3108399"/>
              <a:gd name="connsiteY2" fmla="*/ 2791087 h 3097879"/>
              <a:gd name="connsiteX3" fmla="*/ 3108399 w 3108399"/>
              <a:gd name="connsiteY3" fmla="*/ 3097879 h 3097879"/>
              <a:gd name="connsiteX4" fmla="*/ 2470733 w 3108399"/>
              <a:gd name="connsiteY4" fmla="*/ 3097879 h 3097879"/>
              <a:gd name="connsiteX5" fmla="*/ 2458534 w 3108399"/>
              <a:gd name="connsiteY5" fmla="*/ 2856285 h 3097879"/>
              <a:gd name="connsiteX6" fmla="*/ 252674 w 3108399"/>
              <a:gd name="connsiteY6" fmla="*/ 650424 h 3097879"/>
              <a:gd name="connsiteX7" fmla="*/ 0 w 3108399"/>
              <a:gd name="connsiteY7" fmla="*/ 637665 h 309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8399" h="3097879">
                <a:moveTo>
                  <a:pt x="0" y="0"/>
                </a:moveTo>
                <a:lnTo>
                  <a:pt x="159985" y="4045"/>
                </a:lnTo>
                <a:cubicBezTo>
                  <a:pt x="1696687" y="81941"/>
                  <a:pt x="2939004" y="1275632"/>
                  <a:pt x="3092907" y="2791087"/>
                </a:cubicBezTo>
                <a:lnTo>
                  <a:pt x="3108399" y="3097879"/>
                </a:lnTo>
                <a:lnTo>
                  <a:pt x="2470733" y="3097879"/>
                </a:lnTo>
                <a:lnTo>
                  <a:pt x="2458534" y="2856285"/>
                </a:lnTo>
                <a:cubicBezTo>
                  <a:pt x="2340416" y="1693197"/>
                  <a:pt x="1415762" y="768542"/>
                  <a:pt x="252674" y="650424"/>
                </a:cubicBezTo>
                <a:lnTo>
                  <a:pt x="0" y="637665"/>
                </a:ln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Başlık 1">
            <a:extLst>
              <a:ext uri="{FF2B5EF4-FFF2-40B4-BE49-F238E27FC236}">
                <a16:creationId xmlns:a16="http://schemas.microsoft.com/office/drawing/2014/main" id="{736DB0AD-FB44-4883-8EFF-5DC7B859991C}"/>
              </a:ext>
            </a:extLst>
          </p:cNvPr>
          <p:cNvSpPr txBox="1">
            <a:spLocks/>
          </p:cNvSpPr>
          <p:nvPr/>
        </p:nvSpPr>
        <p:spPr>
          <a:xfrm>
            <a:off x="6096000" y="2489589"/>
            <a:ext cx="5287128" cy="136974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tr-TR" sz="6600" b="1" i="0" u="none" strike="noStrike" kern="1200" cap="none" spc="0" normalizeH="0" baseline="0" noProof="0">
                <a:ln>
                  <a:noFill/>
                </a:ln>
                <a:solidFill>
                  <a:prstClr val="black">
                    <a:lumMod val="95000"/>
                    <a:lumOff val="5000"/>
                  </a:prstClr>
                </a:solidFill>
                <a:effectLst/>
                <a:uLnTx/>
                <a:uFillTx/>
                <a:latin typeface="Calibri" panose="020F0502020204030204"/>
                <a:ea typeface="+mj-ea"/>
                <a:cs typeface="+mj-cs"/>
              </a:rPr>
              <a:t>İLK YARDIM</a:t>
            </a:r>
            <a:endParaRPr kumimoji="0" lang="en-US" sz="6600" b="1" i="0" u="none" strike="noStrike" kern="1200" cap="none" spc="0" normalizeH="0" baseline="0" noProof="0">
              <a:ln>
                <a:noFill/>
              </a:ln>
              <a:solidFill>
                <a:prstClr val="black">
                  <a:lumMod val="95000"/>
                  <a:lumOff val="5000"/>
                </a:prstClr>
              </a:solidFill>
              <a:effectLst/>
              <a:uLnTx/>
              <a:uFillTx/>
              <a:latin typeface="Calibri" panose="020F0502020204030204"/>
              <a:ea typeface="+mj-ea"/>
              <a:cs typeface="+mj-cs"/>
            </a:endParaRPr>
          </a:p>
        </p:txBody>
      </p:sp>
      <p:pic>
        <p:nvPicPr>
          <p:cNvPr id="11" name="Picture 5" descr="ID# 9885 - Emt Cpr Compressions - PowerPoint Animation">
            <a:extLst>
              <a:ext uri="{FF2B5EF4-FFF2-40B4-BE49-F238E27FC236}">
                <a16:creationId xmlns:a16="http://schemas.microsoft.com/office/drawing/2014/main" id="{94C018D7-E5AA-4EE6-BF49-F03E1B8172C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08872" y="332656"/>
            <a:ext cx="2448272" cy="24482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C:\Users\Asuss\Desktop\İSG EĞİTİM\Figürler\stick_figures_carry_custom_text_on_stretcher_12309.gif">
            <a:extLst>
              <a:ext uri="{FF2B5EF4-FFF2-40B4-BE49-F238E27FC236}">
                <a16:creationId xmlns:a16="http://schemas.microsoft.com/office/drawing/2014/main" id="{FE06B904-43E7-4C4F-9A67-5C8D4548A5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71464" y="3312478"/>
            <a:ext cx="440246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26007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27B27E42-99B0-A840-B0A2-AC484DAA0EAB}"/>
              </a:ext>
            </a:extLst>
          </p:cNvPr>
          <p:cNvSpPr txBox="1">
            <a:spLocks noChangeArrowheads="1"/>
          </p:cNvSpPr>
          <p:nvPr/>
        </p:nvSpPr>
        <p:spPr>
          <a:xfrm>
            <a:off x="642419" y="1312314"/>
            <a:ext cx="9221428" cy="3296263"/>
          </a:xfrm>
          <a:prstGeom prst="rect">
            <a:avLst/>
          </a:prstGeom>
        </p:spPr>
        <p:txBody>
          <a:bodyPr vert="horz" wrap="square" lIns="91440" tIns="45720" rIns="91440" bIns="45720" numCol="1" rtlCol="0" anchor="t" anchorCtr="0" compatLnSpc="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spcBef>
                <a:spcPct val="20000"/>
              </a:spcBef>
              <a:spcAft>
                <a:spcPct val="0"/>
              </a:spcAft>
              <a:buFont typeface="Arial" panose="020B0604020202020204" pitchFamily="34" charset="0"/>
              <a:buNone/>
              <a:defRPr/>
            </a:pPr>
            <a:r>
              <a:rPr lang="tr-TR" sz="2000" dirty="0">
                <a:solidFill>
                  <a:prstClr val="black"/>
                </a:solidFill>
                <a:latin typeface="Calibri" panose="020F0502020204030204"/>
              </a:rPr>
              <a:t>Kaza veya yaşamı tehlikeye düşüren bir durumda, </a:t>
            </a:r>
          </a:p>
          <a:p>
            <a:pPr marL="342900" indent="-342900" fontAlgn="base">
              <a:spcBef>
                <a:spcPct val="20000"/>
              </a:spcBef>
              <a:spcAft>
                <a:spcPct val="0"/>
              </a:spcAft>
              <a:buFont typeface="Arial" panose="020B0604020202020204" pitchFamily="34" charset="0"/>
              <a:buNone/>
              <a:defRPr/>
            </a:pPr>
            <a:r>
              <a:rPr lang="tr-TR" sz="2000" dirty="0">
                <a:solidFill>
                  <a:prstClr val="black"/>
                </a:solidFill>
                <a:latin typeface="Calibri" panose="020F0502020204030204"/>
              </a:rPr>
              <a:t>Sağlık görevlilerinin yardımı sağlanıncaya kadar, </a:t>
            </a:r>
          </a:p>
          <a:p>
            <a:pPr marL="342900" indent="-342900" fontAlgn="base">
              <a:spcBef>
                <a:spcPct val="20000"/>
              </a:spcBef>
              <a:spcAft>
                <a:spcPct val="0"/>
              </a:spcAft>
              <a:buFont typeface="Arial" panose="020B0604020202020204" pitchFamily="34" charset="0"/>
              <a:buNone/>
              <a:defRPr/>
            </a:pPr>
            <a:endParaRPr lang="tr-TR" sz="2000" dirty="0">
              <a:solidFill>
                <a:prstClr val="black"/>
              </a:solidFill>
              <a:latin typeface="Calibri" panose="020F0502020204030204"/>
            </a:endParaRPr>
          </a:p>
          <a:p>
            <a:pPr marL="342900" indent="-342900" fontAlgn="base">
              <a:spcBef>
                <a:spcPct val="20000"/>
              </a:spcBef>
              <a:spcAft>
                <a:spcPct val="0"/>
              </a:spcAft>
              <a:buFont typeface="Arial" panose="020B0604020202020204" pitchFamily="34" charset="0"/>
              <a:buNone/>
              <a:defRPr/>
            </a:pPr>
            <a:r>
              <a:rPr lang="tr-TR" sz="2000" dirty="0">
                <a:solidFill>
                  <a:prstClr val="black"/>
                </a:solidFill>
                <a:latin typeface="Calibri" panose="020F0502020204030204"/>
              </a:rPr>
              <a:t>Hayatın kurtarılmasını sağlamak ya da durumun daha kötüye gitmesini önlemek için,</a:t>
            </a:r>
          </a:p>
          <a:p>
            <a:pPr marL="342900" indent="-342900" fontAlgn="base">
              <a:spcBef>
                <a:spcPct val="20000"/>
              </a:spcBef>
              <a:spcAft>
                <a:spcPct val="0"/>
              </a:spcAft>
              <a:buFont typeface="Arial" panose="020B0604020202020204" pitchFamily="34" charset="0"/>
              <a:buNone/>
              <a:defRPr/>
            </a:pPr>
            <a:endParaRPr lang="tr-TR" sz="2000" dirty="0">
              <a:solidFill>
                <a:prstClr val="black"/>
              </a:solidFill>
              <a:latin typeface="Calibri" panose="020F0502020204030204"/>
            </a:endParaRPr>
          </a:p>
          <a:p>
            <a:pPr marL="342900" indent="-342900" fontAlgn="base">
              <a:spcBef>
                <a:spcPct val="20000"/>
              </a:spcBef>
              <a:spcAft>
                <a:spcPct val="0"/>
              </a:spcAft>
              <a:buFont typeface="Arial" panose="020B0604020202020204" pitchFamily="34" charset="0"/>
              <a:buNone/>
              <a:defRPr/>
            </a:pPr>
            <a:r>
              <a:rPr lang="tr-TR" sz="2000" dirty="0">
                <a:solidFill>
                  <a:prstClr val="black"/>
                </a:solidFill>
                <a:latin typeface="Calibri" panose="020F0502020204030204"/>
              </a:rPr>
              <a:t>Olay yerinde,      </a:t>
            </a:r>
          </a:p>
          <a:p>
            <a:pPr marL="342900" indent="-342900" fontAlgn="base">
              <a:spcBef>
                <a:spcPct val="20000"/>
              </a:spcBef>
              <a:spcAft>
                <a:spcPct val="0"/>
              </a:spcAft>
              <a:buFont typeface="Arial" panose="020B0604020202020204" pitchFamily="34" charset="0"/>
              <a:buNone/>
              <a:defRPr/>
            </a:pPr>
            <a:endParaRPr lang="tr-TR" sz="2000" kern="0" dirty="0">
              <a:effectLst>
                <a:outerShdw blurRad="38100" dist="38100" dir="2700000" algn="tl">
                  <a:srgbClr val="C0C0C0"/>
                </a:outerShdw>
              </a:effectLst>
            </a:endParaRPr>
          </a:p>
          <a:p>
            <a:pPr marL="342900" indent="-342900" fontAlgn="base">
              <a:spcBef>
                <a:spcPct val="20000"/>
              </a:spcBef>
              <a:spcAft>
                <a:spcPct val="0"/>
              </a:spcAft>
              <a:buFont typeface="Arial" panose="020B0604020202020204" pitchFamily="34" charset="0"/>
              <a:buNone/>
              <a:defRPr/>
            </a:pPr>
            <a:r>
              <a:rPr lang="tr-TR" sz="2000" dirty="0">
                <a:solidFill>
                  <a:prstClr val="black"/>
                </a:solidFill>
                <a:latin typeface="Calibri" panose="020F0502020204030204"/>
              </a:rPr>
              <a:t>Tıbbi araç gereç kullanmadan, yapılan ilaçsız uygulamalardır.</a:t>
            </a:r>
            <a:r>
              <a:rPr lang="tr-TR" sz="2000" kern="0" dirty="0">
                <a:effectLst>
                  <a:outerShdw blurRad="38100" dist="38100" dir="2700000" algn="tl">
                    <a:srgbClr val="C0C0C0"/>
                  </a:outerShdw>
                </a:effectLst>
              </a:rPr>
              <a:t>		</a:t>
            </a:r>
            <a:endParaRPr lang="tr-TR" sz="2000" kern="0" dirty="0">
              <a:solidFill>
                <a:schemeClr val="bg2"/>
              </a:solidFill>
              <a:effectLst>
                <a:outerShdw blurRad="38100" dist="38100" dir="2700000" algn="tl">
                  <a:srgbClr val="C0C0C0"/>
                </a:outerShdw>
              </a:effectLst>
            </a:endParaRPr>
          </a:p>
        </p:txBody>
      </p:sp>
      <p:pic>
        <p:nvPicPr>
          <p:cNvPr id="9" name="Picture 5" descr="j0236214">
            <a:extLst>
              <a:ext uri="{FF2B5EF4-FFF2-40B4-BE49-F238E27FC236}">
                <a16:creationId xmlns:a16="http://schemas.microsoft.com/office/drawing/2014/main" id="{2BF4CDBB-BC9B-C022-21CE-351459966BF7}"/>
              </a:ext>
            </a:extLst>
          </p:cNvPr>
          <p:cNvPicPr>
            <a:picLocks noChangeAspect="1"/>
          </p:cNvPicPr>
          <p:nvPr/>
        </p:nvPicPr>
        <p:blipFill>
          <a:blip r:embed="rId2"/>
          <a:stretch>
            <a:fillRect/>
          </a:stretch>
        </p:blipFill>
        <p:spPr>
          <a:xfrm rot="168831">
            <a:off x="166527" y="1435154"/>
            <a:ext cx="476250" cy="417513"/>
          </a:xfrm>
          <a:prstGeom prst="rect">
            <a:avLst/>
          </a:prstGeom>
          <a:noFill/>
          <a:ln w="9525">
            <a:noFill/>
          </a:ln>
        </p:spPr>
      </p:pic>
      <p:pic>
        <p:nvPicPr>
          <p:cNvPr id="10" name="Picture 6" descr="j0236214">
            <a:extLst>
              <a:ext uri="{FF2B5EF4-FFF2-40B4-BE49-F238E27FC236}">
                <a16:creationId xmlns:a16="http://schemas.microsoft.com/office/drawing/2014/main" id="{B2E4EB23-9DAD-C30F-B3D8-FB9BFE169654}"/>
              </a:ext>
            </a:extLst>
          </p:cNvPr>
          <p:cNvPicPr>
            <a:picLocks noChangeAspect="1"/>
          </p:cNvPicPr>
          <p:nvPr/>
        </p:nvPicPr>
        <p:blipFill>
          <a:blip r:embed="rId2"/>
          <a:stretch>
            <a:fillRect/>
          </a:stretch>
        </p:blipFill>
        <p:spPr>
          <a:xfrm>
            <a:off x="177314" y="2322586"/>
            <a:ext cx="476250" cy="417513"/>
          </a:xfrm>
          <a:prstGeom prst="rect">
            <a:avLst/>
          </a:prstGeom>
          <a:noFill/>
          <a:ln w="9525">
            <a:noFill/>
          </a:ln>
        </p:spPr>
      </p:pic>
      <p:pic>
        <p:nvPicPr>
          <p:cNvPr id="11" name="Picture 7" descr="j0236214">
            <a:extLst>
              <a:ext uri="{FF2B5EF4-FFF2-40B4-BE49-F238E27FC236}">
                <a16:creationId xmlns:a16="http://schemas.microsoft.com/office/drawing/2014/main" id="{574CE511-628D-66D3-2977-B259F26714BA}"/>
              </a:ext>
            </a:extLst>
          </p:cNvPr>
          <p:cNvPicPr>
            <a:picLocks noChangeAspect="1"/>
          </p:cNvPicPr>
          <p:nvPr/>
        </p:nvPicPr>
        <p:blipFill>
          <a:blip r:embed="rId2"/>
          <a:stretch>
            <a:fillRect/>
          </a:stretch>
        </p:blipFill>
        <p:spPr>
          <a:xfrm>
            <a:off x="156565" y="3038573"/>
            <a:ext cx="476250" cy="417513"/>
          </a:xfrm>
          <a:prstGeom prst="rect">
            <a:avLst/>
          </a:prstGeom>
          <a:noFill/>
          <a:ln w="9525">
            <a:noFill/>
          </a:ln>
        </p:spPr>
      </p:pic>
      <p:pic>
        <p:nvPicPr>
          <p:cNvPr id="12" name="Picture 8" descr="j0236214">
            <a:extLst>
              <a:ext uri="{FF2B5EF4-FFF2-40B4-BE49-F238E27FC236}">
                <a16:creationId xmlns:a16="http://schemas.microsoft.com/office/drawing/2014/main" id="{D9E80E05-8D15-470E-03BC-6A9607A75F6F}"/>
              </a:ext>
            </a:extLst>
          </p:cNvPr>
          <p:cNvPicPr>
            <a:picLocks noChangeAspect="1"/>
          </p:cNvPicPr>
          <p:nvPr/>
        </p:nvPicPr>
        <p:blipFill>
          <a:blip r:embed="rId2"/>
          <a:stretch>
            <a:fillRect/>
          </a:stretch>
        </p:blipFill>
        <p:spPr>
          <a:xfrm>
            <a:off x="176489" y="3705809"/>
            <a:ext cx="476250" cy="417513"/>
          </a:xfrm>
          <a:prstGeom prst="rect">
            <a:avLst/>
          </a:prstGeom>
          <a:noFill/>
          <a:ln w="9525">
            <a:noFill/>
          </a:ln>
        </p:spPr>
      </p:pic>
      <p:sp>
        <p:nvSpPr>
          <p:cNvPr id="13" name="Dikdörtgen 12">
            <a:extLst>
              <a:ext uri="{FF2B5EF4-FFF2-40B4-BE49-F238E27FC236}">
                <a16:creationId xmlns:a16="http://schemas.microsoft.com/office/drawing/2014/main" id="{E6EDEBBF-1528-CCC2-7831-12D431222C5D}"/>
              </a:ext>
            </a:extLst>
          </p:cNvPr>
          <p:cNvSpPr/>
          <p:nvPr/>
        </p:nvSpPr>
        <p:spPr>
          <a:xfrm>
            <a:off x="782052" y="458109"/>
            <a:ext cx="3056928"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solidFill>
                <a:effectLst/>
                <a:uLnTx/>
                <a:uFillTx/>
                <a:latin typeface="Calibri" panose="020F0502020204030204"/>
                <a:ea typeface="+mn-ea"/>
                <a:cs typeface="+mn-cs"/>
              </a:rPr>
              <a:t>İLK YARDIM NEDİR?</a:t>
            </a:r>
          </a:p>
        </p:txBody>
      </p:sp>
      <p:sp>
        <p:nvSpPr>
          <p:cNvPr id="14" name="Dikdörtgen 13">
            <a:extLst>
              <a:ext uri="{FF2B5EF4-FFF2-40B4-BE49-F238E27FC236}">
                <a16:creationId xmlns:a16="http://schemas.microsoft.com/office/drawing/2014/main" id="{4B85A8A7-27D6-2D98-75FD-374CFDD2C678}"/>
              </a:ext>
            </a:extLst>
          </p:cNvPr>
          <p:cNvSpPr/>
          <p:nvPr/>
        </p:nvSpPr>
        <p:spPr>
          <a:xfrm>
            <a:off x="290739" y="5687893"/>
            <a:ext cx="6596270" cy="830997"/>
          </a:xfrm>
          <a:prstGeom prst="rect">
            <a:avLst/>
          </a:prstGeom>
        </p:spPr>
        <p:txBody>
          <a:bodyPr wrap="square">
            <a:spAutoFit/>
          </a:bodyPr>
          <a:lstStyle/>
          <a:p>
            <a:r>
              <a:rPr lang="tr-TR" sz="2400" kern="0" dirty="0">
                <a:solidFill>
                  <a:srgbClr val="FF3300"/>
                </a:solidFill>
              </a:rPr>
              <a:t>İlkyardımda birinci kural kendine ve hastaya zarar vermemektir.</a:t>
            </a:r>
            <a:endParaRPr lang="tr-TR" sz="2400" dirty="0"/>
          </a:p>
        </p:txBody>
      </p:sp>
      <p:pic>
        <p:nvPicPr>
          <p:cNvPr id="16" name="Resim 15" descr="kalp, grafik, kırpıntı çizim, simge, sembol içeren bir resim&#10;&#10;Açıklama otomatik olarak oluşturuldu">
            <a:extLst>
              <a:ext uri="{FF2B5EF4-FFF2-40B4-BE49-F238E27FC236}">
                <a16:creationId xmlns:a16="http://schemas.microsoft.com/office/drawing/2014/main" id="{0371BA42-7C6D-2E5E-43BD-623280C26C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0501" y="301699"/>
            <a:ext cx="2438400" cy="2438400"/>
          </a:xfrm>
          <a:prstGeom prst="rect">
            <a:avLst/>
          </a:prstGeom>
        </p:spPr>
      </p:pic>
      <p:pic>
        <p:nvPicPr>
          <p:cNvPr id="18" name="Resim 17" descr="giyim, Animasyon, çizim, kurgu edebiyat içeren bir resim&#10;&#10;Açıklama otomatik olarak oluşturuldu">
            <a:extLst>
              <a:ext uri="{FF2B5EF4-FFF2-40B4-BE49-F238E27FC236}">
                <a16:creationId xmlns:a16="http://schemas.microsoft.com/office/drawing/2014/main" id="{05B453DF-52A9-D329-92B3-1B2DC9FCEC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0298" y="4099547"/>
            <a:ext cx="4526604" cy="2684164"/>
          </a:xfrm>
          <a:prstGeom prst="rect">
            <a:avLst/>
          </a:prstGeom>
        </p:spPr>
      </p:pic>
    </p:spTree>
    <p:extLst>
      <p:ext uri="{BB962C8B-B14F-4D97-AF65-F5344CB8AC3E}">
        <p14:creationId xmlns:p14="http://schemas.microsoft.com/office/powerpoint/2010/main" val="13188753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1EC271A9-333C-47C3-89CD-984A1916CD7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E71EC7-6E90-4CB0-9B72-7BC0AB784A81}"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1F69FB8-D1D1-42DD-AC7C-17F2DFD885BC}"/>
              </a:ext>
            </a:extLst>
          </p:cNvPr>
          <p:cNvSpPr txBox="1">
            <a:spLocks noChangeArrowheads="1"/>
          </p:cNvSpPr>
          <p:nvPr/>
        </p:nvSpPr>
        <p:spPr>
          <a:xfrm>
            <a:off x="1055440" y="620688"/>
            <a:ext cx="5380038" cy="571500"/>
          </a:xfrm>
          <a:prstGeom prst="rect">
            <a:avLst/>
          </a:prstGeom>
        </p:spPr>
        <p:txBody>
          <a:bodyPr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200" b="1" i="0" u="none" strike="noStrike" kern="1200" cap="none" spc="0" normalizeH="0" baseline="0" noProof="0" dirty="0">
                <a:ln>
                  <a:noFill/>
                </a:ln>
                <a:solidFill>
                  <a:prstClr val="black"/>
                </a:solidFill>
                <a:effectLst/>
                <a:uLnTx/>
                <a:uFillTx/>
                <a:latin typeface="Calibri" panose="020F0502020204030204"/>
                <a:ea typeface="+mj-ea"/>
                <a:cs typeface="+mj-cs"/>
              </a:rPr>
              <a:t>İLK YARDIMCI KİMDİR?</a:t>
            </a:r>
          </a:p>
        </p:txBody>
      </p:sp>
      <p:sp>
        <p:nvSpPr>
          <p:cNvPr id="4" name="Rectangle 3">
            <a:extLst>
              <a:ext uri="{FF2B5EF4-FFF2-40B4-BE49-F238E27FC236}">
                <a16:creationId xmlns:a16="http://schemas.microsoft.com/office/drawing/2014/main" id="{7E2301F9-294F-4D94-A958-887C82AEF17A}"/>
              </a:ext>
            </a:extLst>
          </p:cNvPr>
          <p:cNvSpPr txBox="1">
            <a:spLocks noChangeArrowheads="1"/>
          </p:cNvSpPr>
          <p:nvPr/>
        </p:nvSpPr>
        <p:spPr>
          <a:xfrm>
            <a:off x="581448" y="1323974"/>
            <a:ext cx="6996658" cy="52149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ct val="0"/>
              </a:spcBef>
              <a:spcAft>
                <a:spcPct val="0"/>
              </a:spcAft>
              <a:buClrTx/>
              <a:buSzTx/>
              <a:buFont typeface="Wingdings" panose="05000000000000000000" pitchFamily="2" charset="2"/>
              <a:buChar char="ü"/>
              <a:tabLst>
                <a:tab pos="0" algn="l"/>
              </a:tabLst>
              <a:defRPr/>
            </a:pPr>
            <a:endParaRPr kumimoji="0" lang="en-US" altLang="zh-CN" sz="20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a:p>
            <a:pPr marL="228600" marR="0" lvl="0" indent="-228600" algn="l" defTabSz="914400" rtl="0" eaLnBrk="1" fontAlgn="auto" latinLnBrk="0" hangingPunct="1">
              <a:lnSpc>
                <a:spcPct val="90000"/>
              </a:lnSpc>
              <a:spcBef>
                <a:spcPct val="0"/>
              </a:spcBef>
              <a:spcAft>
                <a:spcPct val="0"/>
              </a:spcAft>
              <a:buClrTx/>
              <a:buSzTx/>
              <a:buFont typeface="Wingdings" panose="05000000000000000000" pitchFamily="2" charset="2"/>
              <a:buChar char="ü"/>
              <a:tabLst>
                <a:tab pos="0" algn="l"/>
              </a:tabLst>
              <a:defRPr/>
            </a:pPr>
            <a:r>
              <a:rPr kumimoji="0" lang="en-US" altLang="zh-CN" sz="20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rPr>
              <a:t>İlk </a:t>
            </a:r>
            <a:r>
              <a:rPr kumimoji="0" lang="en-US" altLang="zh-CN" sz="2000" b="0" i="0" u="none" strike="noStrike" kern="1200" cap="none" spc="0" normalizeH="0" baseline="0" noProof="0" err="1">
                <a:ln>
                  <a:noFill/>
                </a:ln>
                <a:solidFill>
                  <a:prstClr val="black"/>
                </a:solidFill>
                <a:effectLst/>
                <a:uLnTx/>
                <a:uFillTx/>
                <a:latin typeface="Calibri" panose="020F0502020204030204"/>
                <a:ea typeface="SimSun" panose="02010600030101010101" pitchFamily="2" charset="-122"/>
                <a:cs typeface="+mn-cs"/>
              </a:rPr>
              <a:t>yardım</a:t>
            </a:r>
            <a:r>
              <a:rPr kumimoji="0" lang="en-US" altLang="zh-CN" sz="20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rPr>
              <a:t> </a:t>
            </a:r>
            <a:r>
              <a:rPr kumimoji="0" lang="en-US" altLang="zh-CN" sz="2000" b="0" i="0" u="none" strike="noStrike" kern="1200" cap="none" spc="0" normalizeH="0" baseline="0" noProof="0" err="1">
                <a:ln>
                  <a:noFill/>
                </a:ln>
                <a:solidFill>
                  <a:prstClr val="black"/>
                </a:solidFill>
                <a:effectLst/>
                <a:uLnTx/>
                <a:uFillTx/>
                <a:latin typeface="Calibri" panose="020F0502020204030204"/>
                <a:ea typeface="SimSun" panose="02010600030101010101" pitchFamily="2" charset="-122"/>
                <a:cs typeface="+mn-cs"/>
              </a:rPr>
              <a:t>tanımında</a:t>
            </a:r>
            <a:r>
              <a:rPr kumimoji="0" lang="en-US" altLang="zh-CN" sz="20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rPr>
              <a:t> </a:t>
            </a:r>
            <a:r>
              <a:rPr kumimoji="0" lang="en-US" altLang="zh-CN" sz="2000" b="0" i="0" u="none" strike="noStrike" kern="1200" cap="none" spc="0" normalizeH="0" baseline="0" noProof="0" err="1">
                <a:ln>
                  <a:noFill/>
                </a:ln>
                <a:solidFill>
                  <a:prstClr val="black"/>
                </a:solidFill>
                <a:effectLst/>
                <a:uLnTx/>
                <a:uFillTx/>
                <a:latin typeface="Calibri" panose="020F0502020204030204"/>
                <a:ea typeface="SimSun" panose="02010600030101010101" pitchFamily="2" charset="-122"/>
                <a:cs typeface="+mn-cs"/>
              </a:rPr>
              <a:t>belirtilen</a:t>
            </a:r>
            <a:r>
              <a:rPr kumimoji="0" lang="tr-TR" altLang="zh-CN" sz="20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rPr>
              <a:t> </a:t>
            </a:r>
            <a:r>
              <a:rPr kumimoji="0" lang="en-US" altLang="zh-CN" sz="2000" b="0" i="0" u="none" strike="noStrike" kern="1200" cap="none" spc="0" normalizeH="0" baseline="0" noProof="0" err="1">
                <a:ln>
                  <a:noFill/>
                </a:ln>
                <a:solidFill>
                  <a:prstClr val="black"/>
                </a:solidFill>
                <a:effectLst/>
                <a:uLnTx/>
                <a:uFillTx/>
                <a:latin typeface="Calibri" panose="020F0502020204030204"/>
                <a:ea typeface="SimSun" panose="02010600030101010101" pitchFamily="2" charset="-122"/>
                <a:cs typeface="+mn-cs"/>
              </a:rPr>
              <a:t>amaç</a:t>
            </a:r>
            <a:r>
              <a:rPr kumimoji="0" lang="tr-TR" altLang="zh-CN" sz="20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rPr>
              <a:t> </a:t>
            </a:r>
            <a:r>
              <a:rPr kumimoji="0" lang="en-US" altLang="zh-CN" sz="2000" b="0" i="0" u="none" strike="noStrike" kern="1200" cap="none" spc="0" normalizeH="0" baseline="0" noProof="0" err="1">
                <a:ln>
                  <a:noFill/>
                </a:ln>
                <a:solidFill>
                  <a:prstClr val="black"/>
                </a:solidFill>
                <a:effectLst/>
                <a:uLnTx/>
                <a:uFillTx/>
                <a:latin typeface="Calibri" panose="020F0502020204030204"/>
                <a:ea typeface="SimSun" panose="02010600030101010101" pitchFamily="2" charset="-122"/>
                <a:cs typeface="+mn-cs"/>
              </a:rPr>
              <a:t>doğrultusunda</a:t>
            </a:r>
            <a:r>
              <a:rPr kumimoji="0" lang="en-US" altLang="zh-CN" sz="20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rPr>
              <a:t>;</a:t>
            </a:r>
          </a:p>
          <a:p>
            <a:pPr marL="228600" marR="0" lvl="0" indent="-228600" algn="l" defTabSz="914400" rtl="0" eaLnBrk="1" fontAlgn="auto" latinLnBrk="0" hangingPunct="1">
              <a:lnSpc>
                <a:spcPct val="90000"/>
              </a:lnSpc>
              <a:spcBef>
                <a:spcPct val="0"/>
              </a:spcBef>
              <a:spcAft>
                <a:spcPct val="0"/>
              </a:spcAft>
              <a:buClrTx/>
              <a:buSzTx/>
              <a:buFont typeface="Wingdings" panose="05000000000000000000" pitchFamily="2" charset="2"/>
              <a:buChar char="ü"/>
              <a:tabLst>
                <a:tab pos="0" algn="l"/>
              </a:tabLst>
              <a:defRPr/>
            </a:pPr>
            <a:endParaRPr kumimoji="0" lang="en-US" altLang="zh-CN" sz="20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a:p>
            <a:pPr marL="228600" marR="0" lvl="0" indent="-228600" algn="l" defTabSz="914400" rtl="0" eaLnBrk="1" fontAlgn="auto" latinLnBrk="0" hangingPunct="1">
              <a:lnSpc>
                <a:spcPct val="90000"/>
              </a:lnSpc>
              <a:spcBef>
                <a:spcPct val="0"/>
              </a:spcBef>
              <a:spcAft>
                <a:spcPct val="0"/>
              </a:spcAft>
              <a:buClrTx/>
              <a:buSzTx/>
              <a:buFont typeface="Wingdings" panose="05000000000000000000" pitchFamily="2" charset="2"/>
              <a:buChar char="ü"/>
              <a:tabLst>
                <a:tab pos="0" algn="l"/>
              </a:tabLst>
              <a:defRPr/>
            </a:pPr>
            <a:r>
              <a:rPr kumimoji="0" lang="en-US" altLang="zh-CN" sz="20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rPr>
              <a:t> Hasta </a:t>
            </a:r>
            <a:r>
              <a:rPr kumimoji="0" lang="en-US" altLang="zh-CN" sz="2000" b="0" i="0" u="none" strike="noStrike" kern="1200" cap="none" spc="0" normalizeH="0" baseline="0" noProof="0" err="1">
                <a:ln>
                  <a:noFill/>
                </a:ln>
                <a:solidFill>
                  <a:prstClr val="black"/>
                </a:solidFill>
                <a:effectLst/>
                <a:uLnTx/>
                <a:uFillTx/>
                <a:latin typeface="Calibri" panose="020F0502020204030204"/>
                <a:ea typeface="SimSun" panose="02010600030101010101" pitchFamily="2" charset="-122"/>
                <a:cs typeface="+mn-cs"/>
              </a:rPr>
              <a:t>veya</a:t>
            </a:r>
            <a:r>
              <a:rPr kumimoji="0" lang="en-US" altLang="zh-CN" sz="20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rPr>
              <a:t> </a:t>
            </a:r>
            <a:r>
              <a:rPr kumimoji="0" lang="en-US" altLang="zh-CN" sz="2000" b="0" i="0" u="none" strike="noStrike" kern="1200" cap="none" spc="0" normalizeH="0" baseline="0" noProof="0" err="1">
                <a:ln>
                  <a:noFill/>
                </a:ln>
                <a:solidFill>
                  <a:prstClr val="black"/>
                </a:solidFill>
                <a:effectLst/>
                <a:uLnTx/>
                <a:uFillTx/>
                <a:latin typeface="Calibri" panose="020F0502020204030204"/>
                <a:ea typeface="SimSun" panose="02010600030101010101" pitchFamily="2" charset="-122"/>
                <a:cs typeface="+mn-cs"/>
              </a:rPr>
              <a:t>yaralıya</a:t>
            </a:r>
            <a:r>
              <a:rPr kumimoji="0" lang="en-US" altLang="zh-CN" sz="20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rPr>
              <a:t> </a:t>
            </a:r>
            <a:r>
              <a:rPr kumimoji="0" lang="en-US" altLang="zh-CN" sz="2000" b="0" i="0" u="none" strike="noStrike" kern="1200" cap="none" spc="0" normalizeH="0" baseline="0" noProof="0" err="1">
                <a:ln>
                  <a:noFill/>
                </a:ln>
                <a:solidFill>
                  <a:prstClr val="black"/>
                </a:solidFill>
                <a:effectLst/>
                <a:uLnTx/>
                <a:uFillTx/>
                <a:latin typeface="Calibri" panose="020F0502020204030204"/>
                <a:ea typeface="SimSun" panose="02010600030101010101" pitchFamily="2" charset="-122"/>
                <a:cs typeface="+mn-cs"/>
              </a:rPr>
              <a:t>tıbbi</a:t>
            </a:r>
            <a:r>
              <a:rPr kumimoji="0" lang="en-US" altLang="zh-CN" sz="20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rPr>
              <a:t> </a:t>
            </a:r>
            <a:r>
              <a:rPr kumimoji="0" lang="en-US" altLang="zh-CN" sz="2000" b="0" i="0" u="none" strike="noStrike" kern="1200" cap="none" spc="0" normalizeH="0" baseline="0" noProof="0" err="1">
                <a:ln>
                  <a:noFill/>
                </a:ln>
                <a:solidFill>
                  <a:prstClr val="black"/>
                </a:solidFill>
                <a:effectLst/>
                <a:uLnTx/>
                <a:uFillTx/>
                <a:latin typeface="Calibri" panose="020F0502020204030204"/>
                <a:ea typeface="SimSun" panose="02010600030101010101" pitchFamily="2" charset="-122"/>
                <a:cs typeface="+mn-cs"/>
              </a:rPr>
              <a:t>ara</a:t>
            </a:r>
            <a:r>
              <a:rPr kumimoji="0" lang="tr-TR" altLang="zh-CN" sz="20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rPr>
              <a:t>ç </a:t>
            </a:r>
            <a:r>
              <a:rPr kumimoji="0" lang="en-US" altLang="zh-CN" sz="2000" b="0" i="0" u="none" strike="noStrike" kern="1200" cap="none" spc="0" normalizeH="0" baseline="0" noProof="0" err="1">
                <a:ln>
                  <a:noFill/>
                </a:ln>
                <a:solidFill>
                  <a:prstClr val="black"/>
                </a:solidFill>
                <a:effectLst/>
                <a:uLnTx/>
                <a:uFillTx/>
                <a:latin typeface="Calibri" panose="020F0502020204030204"/>
                <a:ea typeface="SimSun" panose="02010600030101010101" pitchFamily="2" charset="-122"/>
                <a:cs typeface="+mn-cs"/>
              </a:rPr>
              <a:t>gereç</a:t>
            </a:r>
            <a:r>
              <a:rPr kumimoji="0" lang="tr-TR" altLang="zh-CN" sz="20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rPr>
              <a:t> </a:t>
            </a:r>
            <a:r>
              <a:rPr kumimoji="0" lang="en-US" altLang="zh-CN" sz="2000" b="0" i="0" u="none" strike="noStrike" kern="1200" cap="none" spc="0" normalizeH="0" baseline="0" noProof="0" err="1">
                <a:ln>
                  <a:noFill/>
                </a:ln>
                <a:solidFill>
                  <a:prstClr val="black"/>
                </a:solidFill>
                <a:effectLst/>
                <a:uLnTx/>
                <a:uFillTx/>
                <a:latin typeface="Calibri" panose="020F0502020204030204"/>
                <a:ea typeface="SimSun" panose="02010600030101010101" pitchFamily="2" charset="-122"/>
                <a:cs typeface="+mn-cs"/>
              </a:rPr>
              <a:t>aranmaksızın</a:t>
            </a:r>
            <a:r>
              <a:rPr kumimoji="0" lang="en-US" altLang="zh-CN" sz="20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rPr>
              <a:t>,</a:t>
            </a:r>
          </a:p>
          <a:p>
            <a:pPr marL="228600" marR="0" lvl="0" indent="-228600" algn="l" defTabSz="914400" rtl="0" eaLnBrk="1" fontAlgn="auto" latinLnBrk="0" hangingPunct="1">
              <a:lnSpc>
                <a:spcPct val="90000"/>
              </a:lnSpc>
              <a:spcBef>
                <a:spcPct val="0"/>
              </a:spcBef>
              <a:spcAft>
                <a:spcPct val="0"/>
              </a:spcAft>
              <a:buClrTx/>
              <a:buSzTx/>
              <a:buFont typeface="Wingdings" panose="05000000000000000000" pitchFamily="2" charset="2"/>
              <a:buChar char="ü"/>
              <a:tabLst>
                <a:tab pos="0" algn="l"/>
              </a:tabLst>
              <a:defRPr/>
            </a:pPr>
            <a:endParaRPr kumimoji="0" lang="en-US" altLang="zh-CN" sz="20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a:p>
            <a:pPr marL="228600" marR="0" lvl="0" indent="-228600" algn="l" defTabSz="914400" rtl="0" eaLnBrk="1" fontAlgn="auto" latinLnBrk="0" hangingPunct="1">
              <a:lnSpc>
                <a:spcPct val="90000"/>
              </a:lnSpc>
              <a:spcBef>
                <a:spcPct val="0"/>
              </a:spcBef>
              <a:spcAft>
                <a:spcPct val="0"/>
              </a:spcAft>
              <a:buClrTx/>
              <a:buSzTx/>
              <a:buFont typeface="Wingdings" panose="05000000000000000000" pitchFamily="2" charset="2"/>
              <a:buChar char="ü"/>
              <a:tabLst>
                <a:tab pos="0" algn="l"/>
              </a:tabLst>
              <a:defRPr/>
            </a:pPr>
            <a:r>
              <a:rPr kumimoji="0" lang="en-US" altLang="zh-CN" sz="20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rPr>
              <a:t> </a:t>
            </a:r>
            <a:r>
              <a:rPr kumimoji="0" lang="en-US" altLang="zh-CN" sz="2000" b="0" i="0" u="none" strike="noStrike" kern="1200" cap="none" spc="0" normalizeH="0" baseline="0" noProof="0" err="1">
                <a:ln>
                  <a:noFill/>
                </a:ln>
                <a:solidFill>
                  <a:prstClr val="black"/>
                </a:solidFill>
                <a:effectLst/>
                <a:uLnTx/>
                <a:uFillTx/>
                <a:latin typeface="Calibri" panose="020F0502020204030204"/>
                <a:ea typeface="SimSun" panose="02010600030101010101" pitchFamily="2" charset="-122"/>
                <a:cs typeface="+mn-cs"/>
              </a:rPr>
              <a:t>Mevcut</a:t>
            </a:r>
            <a:r>
              <a:rPr kumimoji="0" lang="en-US" altLang="zh-CN" sz="20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rPr>
              <a:t> </a:t>
            </a:r>
            <a:r>
              <a:rPr kumimoji="0" lang="en-US" altLang="zh-CN" sz="2000" b="0" i="0" u="none" strike="noStrike" kern="1200" cap="none" spc="0" normalizeH="0" baseline="0" noProof="0" err="1">
                <a:ln>
                  <a:noFill/>
                </a:ln>
                <a:solidFill>
                  <a:prstClr val="black"/>
                </a:solidFill>
                <a:effectLst/>
                <a:uLnTx/>
                <a:uFillTx/>
                <a:latin typeface="Calibri" panose="020F0502020204030204"/>
                <a:ea typeface="SimSun" panose="02010600030101010101" pitchFamily="2" charset="-122"/>
                <a:cs typeface="+mn-cs"/>
              </a:rPr>
              <a:t>araç</a:t>
            </a:r>
            <a:r>
              <a:rPr kumimoji="0" lang="en-US" altLang="zh-CN" sz="20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rPr>
              <a:t> </a:t>
            </a:r>
            <a:r>
              <a:rPr kumimoji="0" lang="en-US" altLang="zh-CN" sz="2000" b="0" i="0" u="none" strike="noStrike" kern="1200" cap="none" spc="0" normalizeH="0" baseline="0" noProof="0" err="1">
                <a:ln>
                  <a:noFill/>
                </a:ln>
                <a:solidFill>
                  <a:prstClr val="black"/>
                </a:solidFill>
                <a:effectLst/>
                <a:uLnTx/>
                <a:uFillTx/>
                <a:latin typeface="Calibri" panose="020F0502020204030204"/>
                <a:ea typeface="SimSun" panose="02010600030101010101" pitchFamily="2" charset="-122"/>
                <a:cs typeface="+mn-cs"/>
              </a:rPr>
              <a:t>ve</a:t>
            </a:r>
            <a:r>
              <a:rPr kumimoji="0" lang="en-US" altLang="zh-CN" sz="20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rPr>
              <a:t> </a:t>
            </a:r>
            <a:r>
              <a:rPr kumimoji="0" lang="en-US" altLang="zh-CN" sz="2000" b="0" i="0" u="none" strike="noStrike" kern="1200" cap="none" spc="0" normalizeH="0" baseline="0" noProof="0" err="1">
                <a:ln>
                  <a:noFill/>
                </a:ln>
                <a:solidFill>
                  <a:prstClr val="black"/>
                </a:solidFill>
                <a:effectLst/>
                <a:uLnTx/>
                <a:uFillTx/>
                <a:latin typeface="Calibri" panose="020F0502020204030204"/>
                <a:ea typeface="SimSun" panose="02010600030101010101" pitchFamily="2" charset="-122"/>
                <a:cs typeface="+mn-cs"/>
              </a:rPr>
              <a:t>gereçlerle</a:t>
            </a:r>
            <a:r>
              <a:rPr kumimoji="0" lang="en-US" altLang="zh-CN" sz="20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rPr>
              <a:t>,</a:t>
            </a:r>
          </a:p>
          <a:p>
            <a:pPr marL="228600" marR="0" lvl="0" indent="-228600" algn="l" defTabSz="914400" rtl="0" eaLnBrk="1" fontAlgn="auto" latinLnBrk="0" hangingPunct="1">
              <a:lnSpc>
                <a:spcPct val="90000"/>
              </a:lnSpc>
              <a:spcBef>
                <a:spcPct val="0"/>
              </a:spcBef>
              <a:spcAft>
                <a:spcPct val="0"/>
              </a:spcAft>
              <a:buClr>
                <a:srgbClr val="C00000"/>
              </a:buClr>
              <a:buSzTx/>
              <a:buFont typeface="Arial" panose="020B0604020202020204" pitchFamily="34" charset="0"/>
              <a:buNone/>
              <a:tabLst>
                <a:tab pos="0" algn="l"/>
              </a:tabLst>
              <a:defRPr/>
            </a:pPr>
            <a:r>
              <a:rPr kumimoji="0" lang="en-US" altLang="zh-CN" sz="20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rPr>
              <a:t>    </a:t>
            </a:r>
          </a:p>
          <a:p>
            <a:pPr marL="228600" marR="0" lvl="0" indent="-228600" algn="l" defTabSz="914400" rtl="0" eaLnBrk="1" fontAlgn="auto" latinLnBrk="0" hangingPunct="1">
              <a:lnSpc>
                <a:spcPct val="90000"/>
              </a:lnSpc>
              <a:spcBef>
                <a:spcPct val="0"/>
              </a:spcBef>
              <a:spcAft>
                <a:spcPct val="0"/>
              </a:spcAft>
              <a:buClrTx/>
              <a:buSzTx/>
              <a:buFont typeface="Wingdings" panose="05000000000000000000" pitchFamily="2" charset="2"/>
              <a:buChar char="ü"/>
              <a:tabLst>
                <a:tab pos="0" algn="l"/>
              </a:tabLst>
              <a:defRPr/>
            </a:pPr>
            <a:r>
              <a:rPr kumimoji="0" lang="en-US" altLang="zh-CN" sz="20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rPr>
              <a:t> </a:t>
            </a:r>
            <a:r>
              <a:rPr kumimoji="0" lang="en-US" altLang="zh-CN" sz="2000" b="0" i="0" u="none" strike="noStrike" kern="1200" cap="none" spc="0" normalizeH="0" baseline="0" noProof="0" err="1">
                <a:ln>
                  <a:noFill/>
                </a:ln>
                <a:solidFill>
                  <a:prstClr val="black"/>
                </a:solidFill>
                <a:effectLst/>
                <a:uLnTx/>
                <a:uFillTx/>
                <a:latin typeface="Calibri" panose="020F0502020204030204"/>
                <a:ea typeface="SimSun" panose="02010600030101010101" pitchFamily="2" charset="-122"/>
                <a:cs typeface="+mn-cs"/>
              </a:rPr>
              <a:t>Sağlık</a:t>
            </a:r>
            <a:r>
              <a:rPr kumimoji="0" lang="en-US" altLang="zh-CN" sz="20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rPr>
              <a:t> </a:t>
            </a:r>
            <a:r>
              <a:rPr kumimoji="0" lang="en-US" altLang="zh-CN" sz="2000" b="0" i="0" u="none" strike="noStrike" kern="1200" cap="none" spc="0" normalizeH="0" baseline="0" noProof="0" err="1">
                <a:ln>
                  <a:noFill/>
                </a:ln>
                <a:solidFill>
                  <a:prstClr val="black"/>
                </a:solidFill>
                <a:effectLst/>
                <a:uLnTx/>
                <a:uFillTx/>
                <a:latin typeface="Calibri" panose="020F0502020204030204"/>
                <a:ea typeface="SimSun" panose="02010600030101010101" pitchFamily="2" charset="-122"/>
                <a:cs typeface="+mn-cs"/>
              </a:rPr>
              <a:t>ekibi</a:t>
            </a:r>
            <a:r>
              <a:rPr kumimoji="0" lang="en-US" altLang="zh-CN" sz="20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rPr>
              <a:t> </a:t>
            </a:r>
            <a:r>
              <a:rPr kumimoji="0" lang="en-US" altLang="zh-CN" sz="2000" b="0" i="0" u="none" strike="noStrike" kern="1200" cap="none" spc="0" normalizeH="0" baseline="0" noProof="0" err="1">
                <a:ln>
                  <a:noFill/>
                </a:ln>
                <a:solidFill>
                  <a:prstClr val="black"/>
                </a:solidFill>
                <a:effectLst/>
                <a:uLnTx/>
                <a:uFillTx/>
                <a:latin typeface="Calibri" panose="020F0502020204030204"/>
                <a:ea typeface="SimSun" panose="02010600030101010101" pitchFamily="2" charset="-122"/>
                <a:cs typeface="+mn-cs"/>
              </a:rPr>
              <a:t>gelinceye</a:t>
            </a:r>
            <a:r>
              <a:rPr kumimoji="0" lang="en-US" altLang="zh-CN" sz="20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rPr>
              <a:t> </a:t>
            </a:r>
            <a:r>
              <a:rPr kumimoji="0" lang="en-US" altLang="zh-CN" sz="2000" b="0" i="0" u="none" strike="noStrike" kern="1200" cap="none" spc="0" normalizeH="0" baseline="0" noProof="0" err="1">
                <a:ln>
                  <a:noFill/>
                </a:ln>
                <a:solidFill>
                  <a:prstClr val="black"/>
                </a:solidFill>
                <a:effectLst/>
                <a:uLnTx/>
                <a:uFillTx/>
                <a:latin typeface="Calibri" panose="020F0502020204030204"/>
                <a:ea typeface="SimSun" panose="02010600030101010101" pitchFamily="2" charset="-122"/>
                <a:cs typeface="+mn-cs"/>
              </a:rPr>
              <a:t>kadar</a:t>
            </a:r>
            <a:r>
              <a:rPr kumimoji="0" lang="en-US" altLang="zh-CN" sz="20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rPr>
              <a:t>,</a:t>
            </a:r>
          </a:p>
          <a:p>
            <a:pPr marL="228600" marR="0" lvl="0" indent="-228600" algn="l" defTabSz="914400" rtl="0" eaLnBrk="1" fontAlgn="auto" latinLnBrk="0" hangingPunct="1">
              <a:lnSpc>
                <a:spcPct val="90000"/>
              </a:lnSpc>
              <a:spcBef>
                <a:spcPct val="0"/>
              </a:spcBef>
              <a:spcAft>
                <a:spcPct val="0"/>
              </a:spcAft>
              <a:buClr>
                <a:srgbClr val="C00000"/>
              </a:buClr>
              <a:buSzTx/>
              <a:buFont typeface="Wingdings" panose="05000000000000000000" pitchFamily="2" charset="2"/>
              <a:buChar char="ü"/>
              <a:tabLst>
                <a:tab pos="0" algn="l"/>
              </a:tabLst>
              <a:defRPr/>
            </a:pPr>
            <a:endParaRPr kumimoji="0" lang="en-US" altLang="zh-CN" sz="20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a:p>
            <a:pPr marL="228600" marR="0" lvl="0" indent="-228600" algn="l" defTabSz="914400" rtl="0" eaLnBrk="1" fontAlgn="auto" latinLnBrk="0" hangingPunct="1">
              <a:lnSpc>
                <a:spcPct val="90000"/>
              </a:lnSpc>
              <a:spcBef>
                <a:spcPct val="0"/>
              </a:spcBef>
              <a:spcAft>
                <a:spcPct val="0"/>
              </a:spcAft>
              <a:buClrTx/>
              <a:buSzTx/>
              <a:buFont typeface="Wingdings" panose="05000000000000000000" pitchFamily="2" charset="2"/>
              <a:buChar char="ü"/>
              <a:tabLst>
                <a:tab pos="0" algn="l"/>
              </a:tabLst>
              <a:defRPr/>
            </a:pPr>
            <a:r>
              <a:rPr kumimoji="0" lang="en-US" altLang="zh-CN" sz="20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rPr>
              <a:t> </a:t>
            </a:r>
            <a:r>
              <a:rPr kumimoji="0" lang="en-US" altLang="zh-CN" sz="2000" b="0" i="0" u="none" strike="noStrike" kern="1200" cap="none" spc="0" normalizeH="0" baseline="0" noProof="0" err="1">
                <a:ln>
                  <a:noFill/>
                </a:ln>
                <a:solidFill>
                  <a:prstClr val="black"/>
                </a:solidFill>
                <a:effectLst/>
                <a:uLnTx/>
                <a:uFillTx/>
                <a:latin typeface="Calibri" panose="020F0502020204030204"/>
                <a:ea typeface="SimSun" panose="02010600030101010101" pitchFamily="2" charset="-122"/>
                <a:cs typeface="+mn-cs"/>
              </a:rPr>
              <a:t>İlaçsız</a:t>
            </a:r>
            <a:r>
              <a:rPr kumimoji="0" lang="en-US" altLang="zh-CN" sz="20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rPr>
              <a:t> </a:t>
            </a:r>
            <a:r>
              <a:rPr kumimoji="0" lang="en-US" altLang="zh-CN" sz="2000" b="0" i="0" u="none" strike="noStrike" kern="1200" cap="none" spc="0" normalizeH="0" baseline="0" noProof="0" err="1">
                <a:ln>
                  <a:noFill/>
                </a:ln>
                <a:solidFill>
                  <a:prstClr val="black"/>
                </a:solidFill>
                <a:effectLst/>
                <a:uLnTx/>
                <a:uFillTx/>
                <a:latin typeface="Calibri" panose="020F0502020204030204"/>
                <a:ea typeface="SimSun" panose="02010600030101010101" pitchFamily="2" charset="-122"/>
                <a:cs typeface="+mn-cs"/>
              </a:rPr>
              <a:t>uygulamaları</a:t>
            </a:r>
            <a:r>
              <a:rPr kumimoji="0" lang="en-US" altLang="zh-CN" sz="20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rPr>
              <a:t> </a:t>
            </a:r>
            <a:r>
              <a:rPr kumimoji="0" lang="en-US" altLang="zh-CN" sz="2000" b="0" i="0" u="none" strike="noStrike" kern="1200" cap="none" spc="0" normalizeH="0" baseline="0" noProof="0" err="1">
                <a:ln>
                  <a:noFill/>
                </a:ln>
                <a:solidFill>
                  <a:prstClr val="black"/>
                </a:solidFill>
                <a:effectLst/>
                <a:uLnTx/>
                <a:uFillTx/>
                <a:latin typeface="Calibri" panose="020F0502020204030204"/>
                <a:ea typeface="SimSun" panose="02010600030101010101" pitchFamily="2" charset="-122"/>
                <a:cs typeface="+mn-cs"/>
              </a:rPr>
              <a:t>yapan</a:t>
            </a:r>
            <a:r>
              <a:rPr kumimoji="0" lang="en-US" altLang="zh-CN" sz="20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rPr>
              <a:t>,</a:t>
            </a:r>
          </a:p>
          <a:p>
            <a:pPr marL="228600" marR="0" lvl="0" indent="-228600" algn="l" defTabSz="914400" rtl="0" eaLnBrk="1" fontAlgn="auto" latinLnBrk="0" hangingPunct="1">
              <a:lnSpc>
                <a:spcPct val="90000"/>
              </a:lnSpc>
              <a:spcBef>
                <a:spcPct val="0"/>
              </a:spcBef>
              <a:spcAft>
                <a:spcPct val="0"/>
              </a:spcAft>
              <a:buClr>
                <a:srgbClr val="C00000"/>
              </a:buClr>
              <a:buSzTx/>
              <a:buFont typeface="Wingdings" panose="05000000000000000000" pitchFamily="2" charset="2"/>
              <a:buChar char="ü"/>
              <a:tabLst>
                <a:tab pos="0" algn="l"/>
              </a:tabLst>
              <a:defRPr/>
            </a:pPr>
            <a:endParaRPr kumimoji="0" lang="en-US" altLang="zh-CN" sz="20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a:p>
            <a:pPr marL="228600" marR="0" lvl="0" indent="-228600" algn="l" defTabSz="914400" rtl="0" eaLnBrk="1" fontAlgn="auto" latinLnBrk="0" hangingPunct="1">
              <a:lnSpc>
                <a:spcPct val="90000"/>
              </a:lnSpc>
              <a:spcBef>
                <a:spcPct val="0"/>
              </a:spcBef>
              <a:spcAft>
                <a:spcPct val="0"/>
              </a:spcAft>
              <a:buClrTx/>
              <a:buSzTx/>
              <a:buFont typeface="Wingdings" panose="05000000000000000000" pitchFamily="2" charset="2"/>
              <a:buChar char="ü"/>
              <a:tabLst>
                <a:tab pos="0" algn="l"/>
              </a:tabLst>
              <a:defRPr/>
            </a:pPr>
            <a:r>
              <a:rPr kumimoji="0" lang="en-US" altLang="zh-CN" sz="20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rPr>
              <a:t> </a:t>
            </a:r>
            <a:r>
              <a:rPr kumimoji="0" lang="en-US" altLang="zh-CN" sz="2000" b="0" i="0" u="none" strike="noStrike" kern="1200" cap="none" spc="0" normalizeH="0" baseline="0" noProof="0" err="1">
                <a:ln>
                  <a:noFill/>
                </a:ln>
                <a:solidFill>
                  <a:prstClr val="black"/>
                </a:solidFill>
                <a:effectLst/>
                <a:uLnTx/>
                <a:uFillTx/>
                <a:latin typeface="Calibri" panose="020F0502020204030204"/>
                <a:ea typeface="SimSun" panose="02010600030101010101" pitchFamily="2" charset="-122"/>
                <a:cs typeface="+mn-cs"/>
              </a:rPr>
              <a:t>Konuyla</a:t>
            </a:r>
            <a:r>
              <a:rPr kumimoji="0" lang="en-US" altLang="zh-CN" sz="20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rPr>
              <a:t> </a:t>
            </a:r>
            <a:r>
              <a:rPr kumimoji="0" lang="en-US" altLang="zh-CN" sz="2000" b="0" i="0" u="none" strike="noStrike" kern="1200" cap="none" spc="0" normalizeH="0" baseline="0" noProof="0" err="1">
                <a:ln>
                  <a:noFill/>
                </a:ln>
                <a:solidFill>
                  <a:prstClr val="black"/>
                </a:solidFill>
                <a:effectLst/>
                <a:uLnTx/>
                <a:uFillTx/>
                <a:latin typeface="Calibri" panose="020F0502020204030204"/>
                <a:ea typeface="SimSun" panose="02010600030101010101" pitchFamily="2" charset="-122"/>
                <a:cs typeface="+mn-cs"/>
              </a:rPr>
              <a:t>ilgili</a:t>
            </a:r>
            <a:r>
              <a:rPr kumimoji="0" lang="en-US" altLang="zh-CN" sz="20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rPr>
              <a:t> </a:t>
            </a:r>
            <a:r>
              <a:rPr kumimoji="0" lang="en-US" altLang="zh-CN" sz="2000" b="0" i="0" u="none" strike="noStrike" kern="1200" cap="none" spc="0" normalizeH="0" baseline="0" noProof="0" err="1">
                <a:ln>
                  <a:noFill/>
                </a:ln>
                <a:solidFill>
                  <a:prstClr val="black"/>
                </a:solidFill>
                <a:effectLst/>
                <a:uLnTx/>
                <a:uFillTx/>
                <a:latin typeface="Calibri" panose="020F0502020204030204"/>
                <a:ea typeface="SimSun" panose="02010600030101010101" pitchFamily="2" charset="-122"/>
                <a:cs typeface="+mn-cs"/>
              </a:rPr>
              <a:t>eğitim</a:t>
            </a:r>
            <a:r>
              <a:rPr kumimoji="0" lang="en-US" altLang="zh-CN" sz="20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rPr>
              <a:t> </a:t>
            </a:r>
            <a:r>
              <a:rPr kumimoji="0" lang="en-US" altLang="zh-CN" sz="2000" b="0" i="0" u="none" strike="noStrike" kern="1200" cap="none" spc="0" normalizeH="0" baseline="0" noProof="0" err="1">
                <a:ln>
                  <a:noFill/>
                </a:ln>
                <a:solidFill>
                  <a:prstClr val="black"/>
                </a:solidFill>
                <a:effectLst/>
                <a:uLnTx/>
                <a:uFillTx/>
                <a:latin typeface="Calibri" panose="020F0502020204030204"/>
                <a:ea typeface="SimSun" panose="02010600030101010101" pitchFamily="2" charset="-122"/>
                <a:cs typeface="+mn-cs"/>
              </a:rPr>
              <a:t>sonunda</a:t>
            </a:r>
            <a:r>
              <a:rPr kumimoji="0" lang="en-US" altLang="zh-CN" sz="20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rPr>
              <a:t> </a:t>
            </a:r>
            <a:r>
              <a:rPr kumimoji="0" lang="en-US" altLang="zh-CN" sz="2000" b="0" i="0" u="none" strike="noStrike" kern="1200" cap="none" spc="0" normalizeH="0" baseline="0" noProof="0" err="1">
                <a:ln>
                  <a:noFill/>
                </a:ln>
                <a:solidFill>
                  <a:srgbClr val="FF0000"/>
                </a:solidFill>
                <a:effectLst/>
                <a:uLnTx/>
                <a:uFillTx/>
                <a:latin typeface="Calibri" panose="020F0502020204030204"/>
                <a:ea typeface="SimSun" panose="02010600030101010101" pitchFamily="2" charset="-122"/>
                <a:cs typeface="+mn-cs"/>
              </a:rPr>
              <a:t>ilkyardımcı</a:t>
            </a:r>
            <a:r>
              <a:rPr kumimoji="0" lang="en-US" altLang="zh-CN" sz="2000" b="0" i="0" u="none" strike="noStrike" kern="1200" cap="none" spc="0" normalizeH="0" baseline="0" noProof="0">
                <a:ln>
                  <a:noFill/>
                </a:ln>
                <a:solidFill>
                  <a:srgbClr val="FF0000"/>
                </a:solidFill>
                <a:effectLst/>
                <a:uLnTx/>
                <a:uFillTx/>
                <a:latin typeface="Calibri" panose="020F0502020204030204"/>
                <a:ea typeface="SimSun" panose="02010600030101010101" pitchFamily="2" charset="-122"/>
                <a:cs typeface="+mn-cs"/>
              </a:rPr>
              <a:t> </a:t>
            </a:r>
            <a:r>
              <a:rPr kumimoji="0" lang="en-US" altLang="zh-CN" sz="2000" b="0" i="0" u="none" strike="noStrike" kern="1200" cap="none" spc="0" normalizeH="0" baseline="0" noProof="0" err="1">
                <a:ln>
                  <a:noFill/>
                </a:ln>
                <a:solidFill>
                  <a:srgbClr val="FF0000"/>
                </a:solidFill>
                <a:effectLst/>
                <a:uLnTx/>
                <a:uFillTx/>
                <a:latin typeface="Calibri" panose="020F0502020204030204"/>
                <a:ea typeface="SimSun" panose="02010600030101010101" pitchFamily="2" charset="-122"/>
                <a:cs typeface="+mn-cs"/>
              </a:rPr>
              <a:t>sertifikası</a:t>
            </a:r>
            <a:r>
              <a:rPr kumimoji="0" lang="en-US" altLang="zh-CN" sz="2000" b="0" i="0" u="none" strike="noStrike" kern="1200" cap="none" spc="0" normalizeH="0" baseline="0" noProof="0">
                <a:ln>
                  <a:noFill/>
                </a:ln>
                <a:solidFill>
                  <a:srgbClr val="FF0000"/>
                </a:solidFill>
                <a:effectLst/>
                <a:uLnTx/>
                <a:uFillTx/>
                <a:latin typeface="Calibri" panose="020F0502020204030204"/>
                <a:ea typeface="SimSun" panose="02010600030101010101" pitchFamily="2" charset="-122"/>
                <a:cs typeface="+mn-cs"/>
              </a:rPr>
              <a:t> </a:t>
            </a:r>
            <a:r>
              <a:rPr kumimoji="0" lang="en-US" altLang="zh-CN" sz="2000" b="0" i="0" u="none" strike="noStrike" kern="1200" cap="none" spc="0" normalizeH="0" baseline="0" noProof="0" err="1">
                <a:ln>
                  <a:noFill/>
                </a:ln>
                <a:solidFill>
                  <a:prstClr val="black"/>
                </a:solidFill>
                <a:effectLst/>
                <a:uLnTx/>
                <a:uFillTx/>
                <a:latin typeface="Calibri" panose="020F0502020204030204"/>
                <a:ea typeface="SimSun" panose="02010600030101010101" pitchFamily="2" charset="-122"/>
                <a:cs typeface="+mn-cs"/>
              </a:rPr>
              <a:t>almış</a:t>
            </a:r>
            <a:r>
              <a:rPr kumimoji="0" lang="en-US" altLang="zh-CN" sz="20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rPr>
              <a:t> </a:t>
            </a:r>
            <a:r>
              <a:rPr kumimoji="0" lang="en-US" altLang="zh-CN" sz="2000" b="0" i="0" u="none" strike="noStrike" kern="1200" cap="none" spc="0" normalizeH="0" baseline="0" noProof="0" err="1">
                <a:ln>
                  <a:noFill/>
                </a:ln>
                <a:solidFill>
                  <a:prstClr val="black"/>
                </a:solidFill>
                <a:effectLst/>
                <a:uLnTx/>
                <a:uFillTx/>
                <a:latin typeface="Calibri" panose="020F0502020204030204"/>
                <a:ea typeface="SimSun" panose="02010600030101010101" pitchFamily="2" charset="-122"/>
                <a:cs typeface="+mn-cs"/>
              </a:rPr>
              <a:t>kişiyi</a:t>
            </a:r>
            <a:r>
              <a:rPr kumimoji="0" lang="en-US" altLang="zh-CN" sz="20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rPr>
              <a:t> </a:t>
            </a:r>
          </a:p>
          <a:p>
            <a:pPr marL="228600" marR="0" lvl="0" indent="-228600" algn="l" defTabSz="914400" rtl="0" eaLnBrk="1" fontAlgn="auto" latinLnBrk="0" hangingPunct="1">
              <a:lnSpc>
                <a:spcPct val="90000"/>
              </a:lnSpc>
              <a:spcBef>
                <a:spcPct val="0"/>
              </a:spcBef>
              <a:spcAft>
                <a:spcPct val="0"/>
              </a:spcAft>
              <a:buClrTx/>
              <a:buSzTx/>
              <a:buFont typeface="Arial" panose="020B0604020202020204" pitchFamily="34" charset="0"/>
              <a:buNone/>
              <a:tabLst>
                <a:tab pos="0" algn="l"/>
              </a:tabLst>
              <a:defRPr/>
            </a:pPr>
            <a:r>
              <a:rPr kumimoji="0" lang="en-US" altLang="zh-CN" sz="20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rPr>
              <a:t> 	</a:t>
            </a:r>
            <a:r>
              <a:rPr kumimoji="0" lang="en-US" altLang="zh-CN" sz="2000" b="0" i="0" u="none" strike="noStrike" kern="1200" cap="none" spc="0" normalizeH="0" baseline="0" noProof="0" err="1">
                <a:ln>
                  <a:noFill/>
                </a:ln>
                <a:solidFill>
                  <a:prstClr val="black"/>
                </a:solidFill>
                <a:effectLst/>
                <a:uLnTx/>
                <a:uFillTx/>
                <a:latin typeface="Calibri" panose="020F0502020204030204"/>
                <a:ea typeface="SimSun" panose="02010600030101010101" pitchFamily="2" charset="-122"/>
                <a:cs typeface="+mn-cs"/>
              </a:rPr>
              <a:t>tanımlamaktadır</a:t>
            </a:r>
            <a:r>
              <a:rPr kumimoji="0" lang="en-US" altLang="zh-CN" sz="20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rPr>
              <a:t>. </a:t>
            </a:r>
            <a:endParaRPr kumimoji="0" lang="en-US" altLang="zh-CN" sz="2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a:p>
            <a:pPr marL="228600" marR="0" lvl="0" indent="-228600" algn="l" defTabSz="914400" rtl="0" eaLnBrk="1" fontAlgn="auto" latinLnBrk="0" hangingPunct="1">
              <a:lnSpc>
                <a:spcPct val="90000"/>
              </a:lnSpc>
              <a:spcBef>
                <a:spcPct val="0"/>
              </a:spcBef>
              <a:spcAft>
                <a:spcPct val="0"/>
              </a:spcAft>
              <a:buClrTx/>
              <a:buSzTx/>
              <a:buFont typeface="Wingdings" panose="05000000000000000000" pitchFamily="2" charset="2"/>
              <a:buChar char="ü"/>
              <a:tabLst>
                <a:tab pos="0" algn="l"/>
              </a:tabLst>
              <a:defRPr/>
            </a:pPr>
            <a:endParaRPr kumimoji="0" lang="en-US" altLang="zh-CN" sz="2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pic>
        <p:nvPicPr>
          <p:cNvPr id="6" name="Picture 2" descr="İlkyardım Güncelleme Eğitimi | İlk Yardım Yenileme Eğitimi">
            <a:extLst>
              <a:ext uri="{FF2B5EF4-FFF2-40B4-BE49-F238E27FC236}">
                <a16:creationId xmlns:a16="http://schemas.microsoft.com/office/drawing/2014/main" id="{E9428375-2B84-9C53-0C1B-E81216C141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1854" y="2982346"/>
            <a:ext cx="4220691" cy="322282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LK YARDIMCI PERSONEL BULUNDURMA ZORUNLULUĞU-2023 - İSG DANIŞMANLIK">
            <a:extLst>
              <a:ext uri="{FF2B5EF4-FFF2-40B4-BE49-F238E27FC236}">
                <a16:creationId xmlns:a16="http://schemas.microsoft.com/office/drawing/2014/main" id="{D4F45C14-2722-DFBF-03B4-B7494F5568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983319"/>
            <a:ext cx="2857500"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89461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2"/>
          <p:cNvSpPr>
            <a:spLocks noGrp="1" noChangeArrowheads="1"/>
          </p:cNvSpPr>
          <p:nvPr>
            <p:ph type="title" hasCustomPrompt="1"/>
          </p:nvPr>
        </p:nvSpPr>
        <p:spPr>
          <a:xfrm>
            <a:off x="2232498" y="384075"/>
            <a:ext cx="7924800" cy="1325561"/>
          </a:xfrm>
        </p:spPr>
        <p:txBody>
          <a:bodyPr vert="horz" wrap="square" lIns="91440" tIns="45720" rIns="91440" bIns="45720" numCol="1" rtlCol="0" anchor="ctr" anchorCtr="0" compatLnSpc="1">
            <a:normAutofit/>
          </a:bodyPr>
          <a:lstStyle/>
          <a:p>
            <a:pPr algn="ctr" fontAlgn="base">
              <a:lnSpc>
                <a:spcPct val="100000"/>
              </a:lnSpc>
              <a:spcAft>
                <a:spcPct val="0"/>
              </a:spcAft>
              <a:defRPr/>
            </a:pPr>
            <a:r>
              <a:rPr lang="tr-TR" sz="3200" b="1" dirty="0">
                <a:solidFill>
                  <a:srgbClr val="FF0000"/>
                </a:solidFill>
                <a:latin typeface="Calibri" panose="020F0502020204030204"/>
              </a:rPr>
              <a:t>İlkyardım ve Acil Tedavi Arasındaki Fark Nedir?</a:t>
            </a:r>
          </a:p>
        </p:txBody>
      </p:sp>
      <p:sp>
        <p:nvSpPr>
          <p:cNvPr id="13316" name="Rectangle 4"/>
          <p:cNvSpPr>
            <a:spLocks noChangeArrowheads="1"/>
          </p:cNvSpPr>
          <p:nvPr/>
        </p:nvSpPr>
        <p:spPr bwMode="auto">
          <a:xfrm>
            <a:off x="1000329" y="1783404"/>
            <a:ext cx="4800600" cy="4051571"/>
          </a:xfrm>
          <a:prstGeom prst="rect">
            <a:avLst/>
          </a:prstGeom>
          <a:noFill/>
          <a:ln>
            <a:noFill/>
          </a:ln>
          <a:effectLst/>
        </p:spPr>
        <p:txBody>
          <a:bodyPr lIns="92075" tIns="46037" rIns="92075" bIns="46037"/>
          <a:lstStyle/>
          <a:p>
            <a:pPr marL="533400" indent="-533400" defTabSz="914400" fontAlgn="base">
              <a:lnSpc>
                <a:spcPct val="150000"/>
              </a:lnSpc>
              <a:spcBef>
                <a:spcPct val="20000"/>
              </a:spcBef>
              <a:spcAft>
                <a:spcPct val="0"/>
              </a:spcAft>
              <a:defRPr/>
            </a:pPr>
            <a:r>
              <a:rPr lang="tr-TR" sz="2400" dirty="0">
                <a:solidFill>
                  <a:schemeClr val="accent2"/>
                </a:solidFill>
                <a:sym typeface="+mn-ea"/>
              </a:rPr>
              <a:t>	</a:t>
            </a:r>
            <a:r>
              <a:rPr lang="tr-TR" sz="2400" u="sng" dirty="0">
                <a:solidFill>
                  <a:srgbClr val="FF3300"/>
                </a:solidFill>
                <a:sym typeface="+mn-ea"/>
              </a:rPr>
              <a:t>İLKYARDIM</a:t>
            </a:r>
          </a:p>
          <a:p>
            <a:pPr marL="533400" indent="-533400" defTabSz="914400" fontAlgn="base">
              <a:lnSpc>
                <a:spcPct val="150000"/>
              </a:lnSpc>
              <a:spcBef>
                <a:spcPct val="20000"/>
              </a:spcBef>
              <a:spcAft>
                <a:spcPct val="0"/>
              </a:spcAft>
              <a:defRPr/>
            </a:pPr>
            <a:r>
              <a:rPr lang="tr-TR" sz="2400" dirty="0">
                <a:solidFill>
                  <a:srgbClr val="FF3300"/>
                </a:solidFill>
                <a:sym typeface="+mn-ea"/>
              </a:rPr>
              <a:t>1.  Bu konuda eğitim alan herkes yapabilir.</a:t>
            </a:r>
          </a:p>
          <a:p>
            <a:pPr marL="533400" indent="-533400" defTabSz="914400" fontAlgn="base">
              <a:lnSpc>
                <a:spcPct val="150000"/>
              </a:lnSpc>
              <a:spcBef>
                <a:spcPct val="20000"/>
              </a:spcBef>
              <a:spcAft>
                <a:spcPct val="0"/>
              </a:spcAft>
              <a:defRPr/>
            </a:pPr>
            <a:r>
              <a:rPr lang="tr-TR" sz="2400" dirty="0">
                <a:solidFill>
                  <a:srgbClr val="FF3300"/>
                </a:solidFill>
                <a:sym typeface="+mn-ea"/>
              </a:rPr>
              <a:t>2.  Olayın olduğu yerde yapılır.</a:t>
            </a:r>
          </a:p>
          <a:p>
            <a:pPr marL="533400" indent="-533400" defTabSz="914400" fontAlgn="base">
              <a:lnSpc>
                <a:spcPct val="150000"/>
              </a:lnSpc>
              <a:spcBef>
                <a:spcPct val="20000"/>
              </a:spcBef>
              <a:spcAft>
                <a:spcPct val="0"/>
              </a:spcAft>
              <a:defRPr/>
            </a:pPr>
            <a:r>
              <a:rPr lang="tr-TR" sz="2400" dirty="0">
                <a:solidFill>
                  <a:srgbClr val="FF3300"/>
                </a:solidFill>
                <a:sym typeface="+mn-ea"/>
              </a:rPr>
              <a:t>3.  Çevreden bulunan malzemeler kullanılır.</a:t>
            </a:r>
          </a:p>
          <a:p>
            <a:pPr marL="533400" indent="-533400" defTabSz="914400" fontAlgn="base">
              <a:lnSpc>
                <a:spcPct val="150000"/>
              </a:lnSpc>
              <a:spcBef>
                <a:spcPct val="20000"/>
              </a:spcBef>
              <a:spcAft>
                <a:spcPct val="0"/>
              </a:spcAft>
              <a:buFontTx/>
              <a:buChar char="•"/>
              <a:defRPr/>
            </a:pPr>
            <a:endParaRPr lang="tr-TR" sz="2400" dirty="0">
              <a:solidFill>
                <a:srgbClr val="FF3300"/>
              </a:solidFill>
              <a:sym typeface="+mn-ea"/>
            </a:endParaRPr>
          </a:p>
        </p:txBody>
      </p:sp>
      <p:sp>
        <p:nvSpPr>
          <p:cNvPr id="13317" name="Rectangle 5"/>
          <p:cNvSpPr>
            <a:spLocks noChangeArrowheads="1"/>
          </p:cNvSpPr>
          <p:nvPr/>
        </p:nvSpPr>
        <p:spPr bwMode="auto">
          <a:xfrm>
            <a:off x="6867727" y="1709636"/>
            <a:ext cx="4659550" cy="4199106"/>
          </a:xfrm>
          <a:prstGeom prst="rect">
            <a:avLst/>
          </a:prstGeom>
          <a:noFill/>
          <a:ln>
            <a:noFill/>
          </a:ln>
          <a:effectLst/>
        </p:spPr>
        <p:txBody>
          <a:bodyPr/>
          <a:lstStyle/>
          <a:p>
            <a:pPr marL="457200" indent="-457200" defTabSz="914400" fontAlgn="base">
              <a:lnSpc>
                <a:spcPct val="150000"/>
              </a:lnSpc>
              <a:spcBef>
                <a:spcPct val="20000"/>
              </a:spcBef>
              <a:spcAft>
                <a:spcPct val="0"/>
              </a:spcAft>
              <a:defRPr/>
            </a:pPr>
            <a:r>
              <a:rPr lang="tr-TR" sz="2400" dirty="0">
                <a:solidFill>
                  <a:srgbClr val="66FF99"/>
                </a:solidFill>
                <a:sym typeface="+mn-ea"/>
              </a:rPr>
              <a:t>        </a:t>
            </a:r>
            <a:r>
              <a:rPr lang="tr-TR" sz="2400" u="sng" dirty="0">
                <a:solidFill>
                  <a:srgbClr val="006600"/>
                </a:solidFill>
                <a:sym typeface="+mn-ea"/>
              </a:rPr>
              <a:t>ACİL TEDAVİ</a:t>
            </a:r>
          </a:p>
          <a:p>
            <a:pPr marL="457200" indent="-457200" defTabSz="914400" fontAlgn="base">
              <a:lnSpc>
                <a:spcPct val="150000"/>
              </a:lnSpc>
              <a:spcBef>
                <a:spcPct val="20000"/>
              </a:spcBef>
              <a:spcAft>
                <a:spcPct val="0"/>
              </a:spcAft>
              <a:buClr>
                <a:schemeClr val="tx1"/>
              </a:buClr>
              <a:defRPr/>
            </a:pPr>
            <a:r>
              <a:rPr lang="tr-TR" sz="2400" dirty="0">
                <a:solidFill>
                  <a:srgbClr val="006600"/>
                </a:solidFill>
                <a:sym typeface="+mn-ea"/>
              </a:rPr>
              <a:t>1. Doktor, hemşire vb. sağlık personeli tarafından yapılır.</a:t>
            </a:r>
          </a:p>
          <a:p>
            <a:pPr marL="457200" indent="-457200" defTabSz="914400" fontAlgn="base">
              <a:lnSpc>
                <a:spcPct val="150000"/>
              </a:lnSpc>
              <a:spcBef>
                <a:spcPct val="20000"/>
              </a:spcBef>
              <a:spcAft>
                <a:spcPct val="0"/>
              </a:spcAft>
              <a:buClr>
                <a:schemeClr val="tx1"/>
              </a:buClr>
              <a:defRPr/>
            </a:pPr>
            <a:r>
              <a:rPr lang="tr-TR" sz="2400" dirty="0">
                <a:solidFill>
                  <a:srgbClr val="006600"/>
                </a:solidFill>
                <a:sym typeface="+mn-ea"/>
              </a:rPr>
              <a:t>2. Hastane ve sağlık kuruluşlarında yapılır.</a:t>
            </a:r>
          </a:p>
          <a:p>
            <a:pPr marL="457200" indent="-457200" defTabSz="914400" fontAlgn="base">
              <a:lnSpc>
                <a:spcPct val="150000"/>
              </a:lnSpc>
              <a:spcBef>
                <a:spcPct val="20000"/>
              </a:spcBef>
              <a:spcAft>
                <a:spcPct val="0"/>
              </a:spcAft>
              <a:buClr>
                <a:schemeClr val="tx1"/>
              </a:buClr>
              <a:defRPr/>
            </a:pPr>
            <a:r>
              <a:rPr lang="tr-TR" sz="2400" dirty="0">
                <a:solidFill>
                  <a:srgbClr val="006600"/>
                </a:solidFill>
                <a:sym typeface="+mn-ea"/>
              </a:rPr>
              <a:t>3. Tıbbi malzeme kullanılır.</a:t>
            </a:r>
          </a:p>
          <a:p>
            <a:pPr marL="457200" indent="-457200" defTabSz="914400" fontAlgn="base">
              <a:lnSpc>
                <a:spcPct val="150000"/>
              </a:lnSpc>
              <a:spcBef>
                <a:spcPct val="20000"/>
              </a:spcBef>
              <a:spcAft>
                <a:spcPct val="0"/>
              </a:spcAft>
              <a:defRPr/>
            </a:pPr>
            <a:endParaRPr lang="tr-TR" sz="2400" dirty="0">
              <a:solidFill>
                <a:srgbClr val="006600"/>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fade">
                                      <p:cBhvr>
                                        <p:cTn id="7" dur="1000"/>
                                        <p:tgtEl>
                                          <p:spTgt spid="13316"/>
                                        </p:tgtEl>
                                      </p:cBhvr>
                                    </p:animEffect>
                                    <p:anim calcmode="lin" valueType="num">
                                      <p:cBhvr>
                                        <p:cTn id="8" dur="1000" fill="hold"/>
                                        <p:tgtEl>
                                          <p:spTgt spid="13316"/>
                                        </p:tgtEl>
                                        <p:attrNameLst>
                                          <p:attrName>ppt_x</p:attrName>
                                        </p:attrNameLst>
                                      </p:cBhvr>
                                      <p:tavLst>
                                        <p:tav tm="0">
                                          <p:val>
                                            <p:strVal val="#ppt_x"/>
                                          </p:val>
                                        </p:tav>
                                        <p:tav tm="100000">
                                          <p:val>
                                            <p:strVal val="#ppt_x"/>
                                          </p:val>
                                        </p:tav>
                                      </p:tavLst>
                                    </p:anim>
                                    <p:anim calcmode="lin" valueType="num">
                                      <p:cBhvr>
                                        <p:cTn id="9" dur="1000" fill="hold"/>
                                        <p:tgtEl>
                                          <p:spTgt spid="133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317"/>
                                        </p:tgtEl>
                                        <p:attrNameLst>
                                          <p:attrName>style.visibility</p:attrName>
                                        </p:attrNameLst>
                                      </p:cBhvr>
                                      <p:to>
                                        <p:strVal val="visible"/>
                                      </p:to>
                                    </p:set>
                                    <p:animEffect transition="in" filter="fade">
                                      <p:cBhvr>
                                        <p:cTn id="14" dur="1000"/>
                                        <p:tgtEl>
                                          <p:spTgt spid="13317"/>
                                        </p:tgtEl>
                                      </p:cBhvr>
                                    </p:animEffect>
                                    <p:anim calcmode="lin" valueType="num">
                                      <p:cBhvr>
                                        <p:cTn id="15" dur="1000" fill="hold"/>
                                        <p:tgtEl>
                                          <p:spTgt spid="13317"/>
                                        </p:tgtEl>
                                        <p:attrNameLst>
                                          <p:attrName>ppt_x</p:attrName>
                                        </p:attrNameLst>
                                      </p:cBhvr>
                                      <p:tavLst>
                                        <p:tav tm="0">
                                          <p:val>
                                            <p:strVal val="#ppt_x"/>
                                          </p:val>
                                        </p:tav>
                                        <p:tav tm="100000">
                                          <p:val>
                                            <p:strVal val="#ppt_x"/>
                                          </p:val>
                                        </p:tav>
                                      </p:tavLst>
                                    </p:anim>
                                    <p:anim calcmode="lin" valueType="num">
                                      <p:cBhvr>
                                        <p:cTn id="16" dur="1000" fill="hold"/>
                                        <p:tgtEl>
                                          <p:spTgt spid="133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p:bldP spid="13317" grpId="0"/>
    </p:bld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ikdörtgen 1"/>
          <p:cNvSpPr/>
          <p:nvPr/>
        </p:nvSpPr>
        <p:spPr>
          <a:xfrm>
            <a:off x="2783632" y="62176"/>
            <a:ext cx="6096000" cy="1077218"/>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a:ln>
                  <a:noFill/>
                </a:ln>
                <a:solidFill>
                  <a:prstClr val="black"/>
                </a:solidFill>
                <a:effectLst/>
                <a:uLnTx/>
                <a:uFillTx/>
                <a:latin typeface="Calibri" panose="020F0502020204030204"/>
                <a:ea typeface="+mn-ea"/>
                <a:cs typeface="+mn-cs"/>
              </a:rPr>
              <a:t>İlkyardım temel uygulamaları</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a:ln>
                  <a:noFill/>
                </a:ln>
                <a:solidFill>
                  <a:srgbClr val="FF0000"/>
                </a:solidFill>
                <a:effectLst/>
                <a:uLnTx/>
                <a:uFillTx/>
                <a:latin typeface="Calibri" panose="020F0502020204030204"/>
                <a:ea typeface="+mn-ea"/>
                <a:cs typeface="+mn-cs"/>
              </a:rPr>
              <a:t>(KBK)</a:t>
            </a:r>
          </a:p>
        </p:txBody>
      </p:sp>
      <p:pic>
        <p:nvPicPr>
          <p:cNvPr id="7" name="Picture 6" descr="C:\Users\mehmet\Desktop\reflektor-4.jpg">
            <a:extLst>
              <a:ext uri="{FF2B5EF4-FFF2-40B4-BE49-F238E27FC236}">
                <a16:creationId xmlns:a16="http://schemas.microsoft.com/office/drawing/2014/main" id="{DCD4CF89-B3D9-434D-8312-44EC66C3BD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24134" y="691807"/>
            <a:ext cx="2016224" cy="173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j0230739">
            <a:extLst>
              <a:ext uri="{FF2B5EF4-FFF2-40B4-BE49-F238E27FC236}">
                <a16:creationId xmlns:a16="http://schemas.microsoft.com/office/drawing/2014/main" id="{0F5543C6-B2F6-4A2E-AC84-913C6EAA71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9302915" y="2997368"/>
            <a:ext cx="1629331" cy="1614137"/>
          </a:xfrm>
          <a:prstGeom prst="rect">
            <a:avLst/>
          </a:prstGeom>
        </p:spPr>
      </p:pic>
      <p:sp>
        <p:nvSpPr>
          <p:cNvPr id="9" name="AutoShape 10">
            <a:extLst>
              <a:ext uri="{FF2B5EF4-FFF2-40B4-BE49-F238E27FC236}">
                <a16:creationId xmlns:a16="http://schemas.microsoft.com/office/drawing/2014/main" id="{D25A8346-42C7-4F1B-B2BB-B3367C4F13F1}"/>
              </a:ext>
            </a:extLst>
          </p:cNvPr>
          <p:cNvSpPr>
            <a:spLocks noChangeArrowheads="1"/>
          </p:cNvSpPr>
          <p:nvPr/>
        </p:nvSpPr>
        <p:spPr bwMode="auto">
          <a:xfrm>
            <a:off x="10821675" y="2462535"/>
            <a:ext cx="1254794" cy="936675"/>
          </a:xfrm>
          <a:prstGeom prst="wedgeRoundRectCallout">
            <a:avLst>
              <a:gd name="adj1" fmla="val -77921"/>
              <a:gd name="adj2" fmla="val 48875"/>
              <a:gd name="adj3" fmla="val 16667"/>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spcAft>
                <a:spcPts val="600"/>
              </a:spcAft>
              <a:buClr>
                <a:srgbClr val="B96C11"/>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B96C11"/>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B96C11"/>
              </a:buClr>
              <a:buSzPct val="145000"/>
              <a:buFont typeface="Arial" panose="020B0604020202020204" pitchFamily="34" charset="0"/>
              <a:buChar char="•"/>
              <a:defRPr sz="2000">
                <a:solidFill>
                  <a:schemeClr val="tx1"/>
                </a:solidFill>
                <a:latin typeface="Corbel" panose="020B0503020204020204" pitchFamily="34" charset="0"/>
              </a:defRPr>
            </a:lvl3pPr>
            <a:lvl4pPr marL="1600200" indent="-228600">
              <a:spcBef>
                <a:spcPct val="20000"/>
              </a:spcBef>
              <a:spcAft>
                <a:spcPts val="600"/>
              </a:spcAft>
              <a:buClr>
                <a:srgbClr val="B96C11"/>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9pPr>
          </a:lstStyle>
          <a:p>
            <a:pPr marL="0" marR="0" lvl="0" indent="0" algn="ctr" defTabSz="457200" rtl="0" eaLnBrk="1" fontAlgn="auto" latinLnBrk="0" hangingPunct="1">
              <a:lnSpc>
                <a:spcPct val="100000"/>
              </a:lnSpc>
              <a:spcBef>
                <a:spcPct val="0"/>
              </a:spcBef>
              <a:spcAft>
                <a:spcPct val="0"/>
              </a:spcAft>
              <a:buClrTx/>
              <a:buSzTx/>
              <a:buFont typeface="Arial" panose="020B0604020202020204" pitchFamily="34" charset="0"/>
              <a:buNone/>
              <a:tabLst/>
              <a:defRPr/>
            </a:pPr>
            <a:endParaRPr kumimoji="0" lang="tr-TR" altLang="tr-TR" sz="2400" b="0" i="0" u="none" strike="noStrike" kern="1200" cap="none" spc="0" normalizeH="0" baseline="0" noProof="0">
              <a:ln>
                <a:noFill/>
              </a:ln>
              <a:solidFill>
                <a:srgbClr val="E7E6E6"/>
              </a:solidFill>
              <a:effectLst/>
              <a:uLnTx/>
              <a:uFillTx/>
              <a:latin typeface="Times New Roman" panose="02020603050405020304" pitchFamily="18" charset="0"/>
              <a:ea typeface="+mn-ea"/>
              <a:cs typeface="+mn-cs"/>
            </a:endParaRPr>
          </a:p>
        </p:txBody>
      </p:sp>
      <p:sp>
        <p:nvSpPr>
          <p:cNvPr id="10" name="Text Box 11">
            <a:extLst>
              <a:ext uri="{FF2B5EF4-FFF2-40B4-BE49-F238E27FC236}">
                <a16:creationId xmlns:a16="http://schemas.microsoft.com/office/drawing/2014/main" id="{A2ADD0DC-D9C6-4DED-B9F4-BC0FC2E2F16F}"/>
              </a:ext>
            </a:extLst>
          </p:cNvPr>
          <p:cNvSpPr txBox="1">
            <a:spLocks noChangeArrowheads="1"/>
          </p:cNvSpPr>
          <p:nvPr/>
        </p:nvSpPr>
        <p:spPr bwMode="auto">
          <a:xfrm>
            <a:off x="10719230" y="2623095"/>
            <a:ext cx="145968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600"/>
              </a:spcAft>
              <a:buClr>
                <a:srgbClr val="B96C11"/>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B96C11"/>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B96C11"/>
              </a:buClr>
              <a:buSzPct val="145000"/>
              <a:buFont typeface="Arial" panose="020B0604020202020204" pitchFamily="34" charset="0"/>
              <a:buChar char="•"/>
              <a:defRPr sz="2000">
                <a:solidFill>
                  <a:schemeClr val="tx1"/>
                </a:solidFill>
                <a:latin typeface="Corbel" panose="020B0503020204020204" pitchFamily="34" charset="0"/>
              </a:defRPr>
            </a:lvl3pPr>
            <a:lvl4pPr marL="1600200" indent="-228600">
              <a:spcBef>
                <a:spcPct val="20000"/>
              </a:spcBef>
              <a:spcAft>
                <a:spcPts val="600"/>
              </a:spcAft>
              <a:buClr>
                <a:srgbClr val="B96C11"/>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9pPr>
          </a:lstStyle>
          <a:p>
            <a:pPr marL="0" marR="0" lvl="0" indent="0" algn="ctr" defTabSz="457200" rtl="0" eaLnBrk="1" fontAlgn="auto" latinLnBrk="0" hangingPunct="1">
              <a:lnSpc>
                <a:spcPct val="100000"/>
              </a:lnSpc>
              <a:spcBef>
                <a:spcPct val="50000"/>
              </a:spcBef>
              <a:spcAft>
                <a:spcPct val="0"/>
              </a:spcAft>
              <a:buClrTx/>
              <a:buSzTx/>
              <a:buFont typeface="Arial" panose="020B0604020202020204" pitchFamily="34" charset="0"/>
              <a:buNone/>
              <a:tabLst/>
              <a:defRPr/>
            </a:pPr>
            <a:r>
              <a:rPr kumimoji="0" lang="tr-TR" altLang="en-US" sz="3400" b="1" i="0" u="none" strike="noStrike" kern="1200" cap="none" spc="0" normalizeH="0" baseline="0" noProof="0">
                <a:ln>
                  <a:noFill/>
                </a:ln>
                <a:solidFill>
                  <a:srgbClr val="FF0000"/>
                </a:solidFill>
                <a:effectLst/>
                <a:uLnTx/>
                <a:uFillTx/>
                <a:latin typeface="Calibri" panose="020F0502020204030204"/>
                <a:ea typeface="+mn-ea"/>
                <a:cs typeface="+mn-cs"/>
              </a:rPr>
              <a:t>112</a:t>
            </a:r>
          </a:p>
        </p:txBody>
      </p:sp>
      <p:pic>
        <p:nvPicPr>
          <p:cNvPr id="11" name="Picture 7" descr="ilkyardım 067">
            <a:extLst>
              <a:ext uri="{FF2B5EF4-FFF2-40B4-BE49-F238E27FC236}">
                <a16:creationId xmlns:a16="http://schemas.microsoft.com/office/drawing/2014/main" id="{76477B11-E5C3-4D4F-9F73-886185B04781}"/>
              </a:ext>
            </a:extLst>
          </p:cNvPr>
          <p:cNvPicPr>
            <a:picLocks noChangeAspect="1" noChangeArrowheads="1"/>
          </p:cNvPicPr>
          <p:nvPr/>
        </p:nvPicPr>
        <p:blipFill>
          <a:blip r:embed="rId4"/>
          <a:srcRect/>
          <a:stretch>
            <a:fillRect/>
          </a:stretch>
        </p:blipFill>
        <p:spPr>
          <a:xfrm>
            <a:off x="10117581" y="4869160"/>
            <a:ext cx="1629330" cy="15007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Dikdörtgen 11">
            <a:extLst>
              <a:ext uri="{FF2B5EF4-FFF2-40B4-BE49-F238E27FC236}">
                <a16:creationId xmlns:a16="http://schemas.microsoft.com/office/drawing/2014/main" id="{57077C05-120E-4416-8830-6B591FDC3388}"/>
              </a:ext>
            </a:extLst>
          </p:cNvPr>
          <p:cNvSpPr/>
          <p:nvPr/>
        </p:nvSpPr>
        <p:spPr>
          <a:xfrm>
            <a:off x="164703" y="1234770"/>
            <a:ext cx="9051273" cy="954107"/>
          </a:xfrm>
          <a:prstGeom prst="rect">
            <a:avLst/>
          </a:prstGeom>
        </p:spPr>
        <p:txBody>
          <a:bodyPr wrap="square">
            <a:spAutoFit/>
          </a:bodyPr>
          <a:lstStyle/>
          <a:p>
            <a:pPr marL="274638" marR="0" lvl="0" indent="-274638" algn="ctr" defTabSz="457200" rtl="0" eaLnBrk="1" fontAlgn="auto" latinLnBrk="0" hangingPunct="1">
              <a:lnSpc>
                <a:spcPct val="100000"/>
              </a:lnSpc>
              <a:spcBef>
                <a:spcPts val="0"/>
              </a:spcBef>
              <a:spcAft>
                <a:spcPct val="0"/>
              </a:spcAft>
              <a:buClrTx/>
              <a:buSzTx/>
              <a:buFont typeface="Wingdings" panose="05000000000000000000" pitchFamily="2" charset="2"/>
              <a:buNone/>
              <a:tabLst/>
              <a:defRPr/>
            </a:pPr>
            <a:r>
              <a:rPr kumimoji="0" lang="tr-TR" sz="2800" b="1" i="0" u="none" strike="noStrike" kern="1200" cap="none" spc="0" normalizeH="0" baseline="0" noProof="0">
                <a:ln>
                  <a:noFill/>
                </a:ln>
                <a:solidFill>
                  <a:srgbClr val="FF0000"/>
                </a:solidFill>
                <a:effectLst/>
                <a:uLnTx/>
                <a:uFillTx/>
                <a:latin typeface="Calibri" panose="020F0502020204030204"/>
                <a:ea typeface="+mn-ea"/>
                <a:cs typeface="+mn-cs"/>
              </a:rPr>
              <a:t>Koruma;</a:t>
            </a:r>
            <a:r>
              <a:rPr kumimoji="0" lang="tr-TR" sz="3200" b="0"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tr-TR" altLang="en-US" sz="2400" b="0" i="0" u="none" strike="noStrike" kern="1200" cap="none" spc="0" normalizeH="0" baseline="0" noProof="0">
                <a:ln>
                  <a:noFill/>
                </a:ln>
                <a:solidFill>
                  <a:prstClr val="black"/>
                </a:solidFill>
                <a:effectLst/>
                <a:uLnTx/>
                <a:uFillTx/>
                <a:latin typeface="Calibri" panose="020F0502020204030204"/>
                <a:ea typeface="+mn-ea"/>
                <a:cs typeface="+mn-cs"/>
              </a:rPr>
              <a:t>Olay yerinde olası tehlikeleri belirleyerek </a:t>
            </a:r>
            <a:r>
              <a:rPr kumimoji="0" lang="tr-TR" altLang="en-US" sz="2400" b="0" i="0" u="none" strike="noStrike" kern="1200" cap="none" spc="0" normalizeH="0" baseline="0" noProof="0">
                <a:ln>
                  <a:noFill/>
                </a:ln>
                <a:solidFill>
                  <a:srgbClr val="FF0000"/>
                </a:solidFill>
                <a:effectLst/>
                <a:uLnTx/>
                <a:uFillTx/>
                <a:latin typeface="Calibri" panose="020F0502020204030204"/>
                <a:ea typeface="+mn-ea"/>
                <a:cs typeface="+mn-cs"/>
              </a:rPr>
              <a:t>güvenli bir</a:t>
            </a:r>
          </a:p>
          <a:p>
            <a:pPr marL="274638" marR="0" lvl="0" indent="-274638" algn="ctr" defTabSz="457200" rtl="0" eaLnBrk="1" fontAlgn="auto" latinLnBrk="0" hangingPunct="1">
              <a:lnSpc>
                <a:spcPct val="100000"/>
              </a:lnSpc>
              <a:spcBef>
                <a:spcPts val="0"/>
              </a:spcBef>
              <a:spcAft>
                <a:spcPct val="0"/>
              </a:spcAft>
              <a:buClrTx/>
              <a:buSzTx/>
              <a:buFont typeface="Wingdings" panose="05000000000000000000" pitchFamily="2" charset="2"/>
              <a:buNone/>
              <a:tabLst/>
              <a:defRPr/>
            </a:pPr>
            <a:r>
              <a:rPr kumimoji="0" lang="tr-TR" altLang="en-US" sz="2400" b="0" i="0" u="none" strike="noStrike" kern="1200" cap="none" spc="0" normalizeH="0" baseline="0" noProof="0">
                <a:ln>
                  <a:noFill/>
                </a:ln>
                <a:solidFill>
                  <a:srgbClr val="FF0000"/>
                </a:solidFill>
                <a:effectLst/>
                <a:uLnTx/>
                <a:uFillTx/>
                <a:latin typeface="Calibri" panose="020F0502020204030204"/>
                <a:ea typeface="+mn-ea"/>
                <a:cs typeface="+mn-cs"/>
              </a:rPr>
              <a:t>çevre</a:t>
            </a:r>
            <a:r>
              <a:rPr kumimoji="0" lang="tr-TR" altLang="en-US" sz="2400" b="0" i="0" u="none" strike="noStrike" kern="1200" cap="none" spc="0" normalizeH="0" baseline="0" noProof="0">
                <a:ln>
                  <a:noFill/>
                </a:ln>
                <a:solidFill>
                  <a:prstClr val="black"/>
                </a:solidFill>
                <a:effectLst/>
                <a:uLnTx/>
                <a:uFillTx/>
                <a:latin typeface="Calibri" panose="020F0502020204030204"/>
                <a:ea typeface="+mn-ea"/>
                <a:cs typeface="+mn-cs"/>
              </a:rPr>
              <a:t> oluşturmaktır. </a:t>
            </a:r>
          </a:p>
        </p:txBody>
      </p:sp>
      <p:sp>
        <p:nvSpPr>
          <p:cNvPr id="13" name="Dikdörtgen 12">
            <a:extLst>
              <a:ext uri="{FF2B5EF4-FFF2-40B4-BE49-F238E27FC236}">
                <a16:creationId xmlns:a16="http://schemas.microsoft.com/office/drawing/2014/main" id="{A838FE49-F1E2-4BCE-BF5B-B4E7161EFA2D}"/>
              </a:ext>
            </a:extLst>
          </p:cNvPr>
          <p:cNvSpPr/>
          <p:nvPr/>
        </p:nvSpPr>
        <p:spPr>
          <a:xfrm>
            <a:off x="26541" y="2428055"/>
            <a:ext cx="9051273" cy="2985433"/>
          </a:xfrm>
          <a:prstGeom prst="rect">
            <a:avLst/>
          </a:prstGeom>
        </p:spPr>
        <p:txBody>
          <a:bodyPr wrap="square">
            <a:spAutoFit/>
          </a:bodyPr>
          <a:lstStyle/>
          <a:p>
            <a:pPr marL="274638" marR="0" lvl="0" indent="-274638" algn="ctr" defTabSz="457200" rtl="0" eaLnBrk="1" fontAlgn="auto" latinLnBrk="0" hangingPunct="1">
              <a:lnSpc>
                <a:spcPct val="100000"/>
              </a:lnSpc>
              <a:spcBef>
                <a:spcPts val="0"/>
              </a:spcBef>
              <a:spcAft>
                <a:spcPct val="0"/>
              </a:spcAft>
              <a:buClrTx/>
              <a:buSzTx/>
              <a:buFont typeface="Wingdings" panose="05000000000000000000" pitchFamily="2" charset="2"/>
              <a:buNone/>
              <a:tabLst/>
              <a:defRPr/>
            </a:pPr>
            <a:r>
              <a:rPr kumimoji="0" lang="tr-TR" sz="2800" b="1" i="0" u="none" strike="noStrike" kern="1200" cap="none" spc="0" normalizeH="0" baseline="0" noProof="0">
                <a:ln>
                  <a:noFill/>
                </a:ln>
                <a:solidFill>
                  <a:srgbClr val="FF0000"/>
                </a:solidFill>
                <a:effectLst/>
                <a:uLnTx/>
                <a:uFillTx/>
                <a:latin typeface="Calibri" panose="020F0502020204030204"/>
                <a:ea typeface="+mn-ea"/>
                <a:cs typeface="+mn-cs"/>
              </a:rPr>
              <a:t>Bildirme;</a:t>
            </a:r>
            <a:r>
              <a:rPr kumimoji="0" lang="tr-TR" sz="3200" b="0"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tr-TR" altLang="en-US" sz="2400" b="0" i="0" u="none" strike="noStrike" kern="1200" cap="none" spc="0" normalizeH="0" baseline="0" noProof="0">
                <a:ln>
                  <a:noFill/>
                </a:ln>
                <a:solidFill>
                  <a:prstClr val="black"/>
                </a:solidFill>
                <a:effectLst/>
                <a:uLnTx/>
                <a:uFillTx/>
                <a:latin typeface="Calibri" panose="020F0502020204030204"/>
                <a:ea typeface="+mn-ea"/>
                <a:cs typeface="+mn-cs"/>
              </a:rPr>
              <a:t>En hızlı şekilde gerekli yardım kuruluşlarına haber</a:t>
            </a:r>
          </a:p>
          <a:p>
            <a:pPr marL="274638" marR="0" lvl="0" indent="-274638" algn="ctr" defTabSz="457200" rtl="0" eaLnBrk="1" fontAlgn="auto" latinLnBrk="0" hangingPunct="1">
              <a:lnSpc>
                <a:spcPct val="100000"/>
              </a:lnSpc>
              <a:spcBef>
                <a:spcPts val="0"/>
              </a:spcBef>
              <a:spcAft>
                <a:spcPct val="0"/>
              </a:spcAft>
              <a:buClrTx/>
              <a:buSzTx/>
              <a:buFont typeface="Wingdings" panose="05000000000000000000" pitchFamily="2" charset="2"/>
              <a:buNone/>
              <a:tabLst/>
              <a:defRPr/>
            </a:pPr>
            <a:r>
              <a:rPr kumimoji="0" lang="tr-TR" altLang="en-US" sz="2400" b="0" i="0" u="none" strike="noStrike" kern="1200" cap="none" spc="0" normalizeH="0" baseline="0" noProof="0">
                <a:ln>
                  <a:noFill/>
                </a:ln>
                <a:solidFill>
                  <a:prstClr val="black"/>
                </a:solidFill>
                <a:effectLst/>
                <a:uLnTx/>
                <a:uFillTx/>
                <a:latin typeface="Calibri" panose="020F0502020204030204"/>
                <a:ea typeface="+mn-ea"/>
                <a:cs typeface="+mn-cs"/>
              </a:rPr>
              <a:t>verilmesidir.</a:t>
            </a:r>
          </a:p>
          <a:p>
            <a:pPr marL="2114550" marR="0" lvl="4" indent="-285750" algn="l" defTabSz="457200" rtl="0" eaLnBrk="1" fontAlgn="auto" latinLnBrk="0" hangingPunct="1">
              <a:lnSpc>
                <a:spcPct val="100000"/>
              </a:lnSpc>
              <a:spcBef>
                <a:spcPts val="0"/>
              </a:spcBef>
              <a:spcAft>
                <a:spcPct val="0"/>
              </a:spcAft>
              <a:buClrTx/>
              <a:buSzTx/>
              <a:buFont typeface="Wingdings" panose="05000000000000000000" pitchFamily="2" charset="2"/>
              <a:buChar char="ü"/>
              <a:tabLst/>
              <a:defRPr/>
            </a:pPr>
            <a:r>
              <a:rPr kumimoji="0" lang="tr-TR" altLang="en-US" sz="1800" b="0" i="0" u="none" strike="noStrike" kern="1200" cap="none" spc="0" normalizeH="0" baseline="0" noProof="0">
                <a:ln>
                  <a:noFill/>
                </a:ln>
                <a:solidFill>
                  <a:prstClr val="black"/>
                </a:solidFill>
                <a:effectLst/>
                <a:uLnTx/>
                <a:uFillTx/>
                <a:latin typeface="Calibri" panose="020F0502020204030204"/>
                <a:ea typeface="+mn-ea"/>
                <a:cs typeface="+mn-cs"/>
              </a:rPr>
              <a:t>Kesin yer ve adres </a:t>
            </a:r>
          </a:p>
          <a:p>
            <a:pPr marL="2114550" marR="0" lvl="4" indent="-285750" algn="l" defTabSz="457200" rtl="0" eaLnBrk="1" fontAlgn="auto" latinLnBrk="0" hangingPunct="1">
              <a:lnSpc>
                <a:spcPct val="100000"/>
              </a:lnSpc>
              <a:spcBef>
                <a:spcPts val="0"/>
              </a:spcBef>
              <a:spcAft>
                <a:spcPct val="0"/>
              </a:spcAft>
              <a:buClrTx/>
              <a:buSzTx/>
              <a:buFont typeface="Wingdings" panose="05000000000000000000" pitchFamily="2" charset="2"/>
              <a:buChar char="ü"/>
              <a:tabLst/>
              <a:defRPr/>
            </a:pPr>
            <a:r>
              <a:rPr kumimoji="0" lang="tr-TR" altLang="en-US" sz="1800" b="0" i="0" u="none" strike="noStrike" kern="1200" cap="none" spc="0" normalizeH="0" baseline="0" noProof="0">
                <a:ln>
                  <a:noFill/>
                </a:ln>
                <a:solidFill>
                  <a:prstClr val="black"/>
                </a:solidFill>
                <a:effectLst/>
                <a:uLnTx/>
                <a:uFillTx/>
                <a:latin typeface="Calibri" panose="020F0502020204030204"/>
                <a:ea typeface="+mn-ea"/>
                <a:cs typeface="+mn-cs"/>
              </a:rPr>
              <a:t>Kim, hangi numaradan arıyor?</a:t>
            </a:r>
          </a:p>
          <a:p>
            <a:pPr marL="2114550" marR="0" lvl="4" indent="-285750" algn="l" defTabSz="457200" rtl="0" eaLnBrk="1" fontAlgn="auto" latinLnBrk="0" hangingPunct="1">
              <a:lnSpc>
                <a:spcPct val="100000"/>
              </a:lnSpc>
              <a:spcBef>
                <a:spcPts val="0"/>
              </a:spcBef>
              <a:spcAft>
                <a:spcPct val="0"/>
              </a:spcAft>
              <a:buClrTx/>
              <a:buSzTx/>
              <a:buFont typeface="Wingdings" panose="05000000000000000000" pitchFamily="2" charset="2"/>
              <a:buChar char="ü"/>
              <a:tabLst/>
              <a:defRPr/>
            </a:pPr>
            <a:r>
              <a:rPr kumimoji="0" lang="tr-TR" altLang="en-US" sz="1800" b="0" i="0" u="none" strike="noStrike" kern="1200" cap="none" spc="0" normalizeH="0" baseline="0" noProof="0">
                <a:ln>
                  <a:noFill/>
                </a:ln>
                <a:solidFill>
                  <a:prstClr val="black"/>
                </a:solidFill>
                <a:effectLst/>
                <a:uLnTx/>
                <a:uFillTx/>
                <a:latin typeface="Calibri" panose="020F0502020204030204"/>
                <a:ea typeface="+mn-ea"/>
                <a:cs typeface="+mn-cs"/>
              </a:rPr>
              <a:t>Olayın tanımı</a:t>
            </a:r>
          </a:p>
          <a:p>
            <a:pPr marL="2114550" marR="0" lvl="4" indent="-285750" algn="l" defTabSz="457200" rtl="0" eaLnBrk="1" fontAlgn="auto" latinLnBrk="0" hangingPunct="1">
              <a:lnSpc>
                <a:spcPct val="100000"/>
              </a:lnSpc>
              <a:spcBef>
                <a:spcPts val="0"/>
              </a:spcBef>
              <a:spcAft>
                <a:spcPct val="0"/>
              </a:spcAft>
              <a:buClrTx/>
              <a:buSzTx/>
              <a:buFont typeface="Wingdings" panose="05000000000000000000" pitchFamily="2" charset="2"/>
              <a:buChar char="ü"/>
              <a:tabLst/>
              <a:defRPr/>
            </a:pPr>
            <a:r>
              <a:rPr kumimoji="0" lang="tr-TR" altLang="en-US" sz="1800" b="0" i="0" u="none" strike="noStrike" kern="1200" cap="none" spc="0" normalizeH="0" baseline="0" noProof="0">
                <a:ln>
                  <a:noFill/>
                </a:ln>
                <a:solidFill>
                  <a:prstClr val="black"/>
                </a:solidFill>
                <a:effectLst/>
                <a:uLnTx/>
                <a:uFillTx/>
                <a:latin typeface="Calibri" panose="020F0502020204030204"/>
                <a:ea typeface="+mn-ea"/>
                <a:cs typeface="+mn-cs"/>
              </a:rPr>
              <a:t>Hasta/yaralı sayısı</a:t>
            </a:r>
          </a:p>
          <a:p>
            <a:pPr marL="2114550" marR="0" lvl="4" indent="-285750" algn="l" defTabSz="457200" rtl="0" eaLnBrk="1" fontAlgn="auto" latinLnBrk="0" hangingPunct="1">
              <a:lnSpc>
                <a:spcPct val="100000"/>
              </a:lnSpc>
              <a:spcBef>
                <a:spcPts val="0"/>
              </a:spcBef>
              <a:spcAft>
                <a:spcPct val="0"/>
              </a:spcAft>
              <a:buClrTx/>
              <a:buSzTx/>
              <a:buFont typeface="Wingdings" panose="05000000000000000000" pitchFamily="2" charset="2"/>
              <a:buChar char="ü"/>
              <a:tabLst/>
              <a:defRPr/>
            </a:pPr>
            <a:r>
              <a:rPr kumimoji="0" lang="tr-TR" altLang="en-US" sz="1800" b="0" i="0" u="none" strike="noStrike" kern="1200" cap="none" spc="0" normalizeH="0" baseline="0" noProof="0">
                <a:ln>
                  <a:noFill/>
                </a:ln>
                <a:solidFill>
                  <a:prstClr val="black"/>
                </a:solidFill>
                <a:effectLst/>
                <a:uLnTx/>
                <a:uFillTx/>
                <a:latin typeface="Calibri" panose="020F0502020204030204"/>
                <a:ea typeface="+mn-ea"/>
                <a:cs typeface="+mn-cs"/>
              </a:rPr>
              <a:t>Hasta/yaralıların durumu</a:t>
            </a:r>
          </a:p>
          <a:p>
            <a:pPr marL="2114550" marR="0" lvl="4" indent="-285750" algn="l" defTabSz="457200" rtl="0" eaLnBrk="1" fontAlgn="auto" latinLnBrk="0" hangingPunct="1">
              <a:lnSpc>
                <a:spcPct val="100000"/>
              </a:lnSpc>
              <a:spcBef>
                <a:spcPts val="0"/>
              </a:spcBef>
              <a:spcAft>
                <a:spcPct val="0"/>
              </a:spcAft>
              <a:buClrTx/>
              <a:buSzTx/>
              <a:buFont typeface="Wingdings" panose="05000000000000000000" pitchFamily="2" charset="2"/>
              <a:buChar char="ü"/>
              <a:tabLst/>
              <a:defRPr/>
            </a:pPr>
            <a:r>
              <a:rPr kumimoji="0" lang="tr-TR" altLang="en-US" sz="1800" b="0" i="0" u="none" strike="noStrike" kern="1200" cap="none" spc="0" normalizeH="0" baseline="0" noProof="0">
                <a:ln>
                  <a:noFill/>
                </a:ln>
                <a:solidFill>
                  <a:prstClr val="black"/>
                </a:solidFill>
                <a:effectLst/>
                <a:uLnTx/>
                <a:uFillTx/>
                <a:latin typeface="Calibri" panose="020F0502020204030204"/>
                <a:ea typeface="+mn-ea"/>
                <a:cs typeface="+mn-cs"/>
              </a:rPr>
              <a:t>Nasıl bir yardım aldıkları? AÇIKLANMALIDIR.</a:t>
            </a:r>
          </a:p>
          <a:p>
            <a:pPr marL="274638" marR="0" lvl="0" indent="-274638" algn="ctr" defTabSz="457200" rtl="0" eaLnBrk="1" fontAlgn="auto" latinLnBrk="0" hangingPunct="1">
              <a:lnSpc>
                <a:spcPct val="100000"/>
              </a:lnSpc>
              <a:spcBef>
                <a:spcPts val="0"/>
              </a:spcBef>
              <a:spcAft>
                <a:spcPct val="0"/>
              </a:spcAft>
              <a:buClrTx/>
              <a:buSzTx/>
              <a:buFont typeface="Wingdings" panose="05000000000000000000" pitchFamily="2" charset="2"/>
              <a:buNone/>
              <a:tabLst/>
              <a:defRPr/>
            </a:pPr>
            <a:endParaRPr kumimoji="0" lang="tr-TR" alt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Dikdörtgen 13">
            <a:extLst>
              <a:ext uri="{FF2B5EF4-FFF2-40B4-BE49-F238E27FC236}">
                <a16:creationId xmlns:a16="http://schemas.microsoft.com/office/drawing/2014/main" id="{ED6E403B-8A1E-4363-A0D6-ECE2500A1A92}"/>
              </a:ext>
            </a:extLst>
          </p:cNvPr>
          <p:cNvSpPr/>
          <p:nvPr/>
        </p:nvSpPr>
        <p:spPr>
          <a:xfrm>
            <a:off x="695400" y="5301208"/>
            <a:ext cx="8607515" cy="954107"/>
          </a:xfrm>
          <a:prstGeom prst="rect">
            <a:avLst/>
          </a:prstGeom>
        </p:spPr>
        <p:txBody>
          <a:bodyPr wrap="square">
            <a:spAutoFit/>
          </a:bodyPr>
          <a:lstStyle/>
          <a:p>
            <a:pPr marL="274638" marR="0" lvl="0" indent="-274638" algn="l" defTabSz="457200" rtl="0" eaLnBrk="1" fontAlgn="auto" latinLnBrk="0" hangingPunct="1">
              <a:lnSpc>
                <a:spcPct val="100000"/>
              </a:lnSpc>
              <a:spcBef>
                <a:spcPts val="0"/>
              </a:spcBef>
              <a:spcAft>
                <a:spcPct val="0"/>
              </a:spcAft>
              <a:buClrTx/>
              <a:buSzTx/>
              <a:buFont typeface="Wingdings" panose="05000000000000000000" pitchFamily="2" charset="2"/>
              <a:buNone/>
              <a:tabLst/>
              <a:defRPr/>
            </a:pPr>
            <a:r>
              <a:rPr kumimoji="0" lang="tr-TR" sz="2800" b="1" i="0" u="none" strike="noStrike" kern="1200" cap="none" spc="0" normalizeH="0" baseline="0" noProof="0">
                <a:ln>
                  <a:noFill/>
                </a:ln>
                <a:solidFill>
                  <a:srgbClr val="FF0000"/>
                </a:solidFill>
                <a:effectLst/>
                <a:uLnTx/>
                <a:uFillTx/>
                <a:latin typeface="Calibri" panose="020F0502020204030204"/>
                <a:ea typeface="+mn-ea"/>
                <a:cs typeface="+mn-cs"/>
              </a:rPr>
              <a:t>Kurtarma;</a:t>
            </a:r>
            <a:r>
              <a:rPr kumimoji="0" lang="tr-TR" sz="3200" b="0"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tr-TR" altLang="en-US" sz="2400" b="0" i="0" u="none" strike="noStrike" kern="1200" cap="none" spc="0" normalizeH="0" baseline="0" noProof="0">
                <a:ln>
                  <a:noFill/>
                </a:ln>
                <a:solidFill>
                  <a:prstClr val="black"/>
                </a:solidFill>
                <a:effectLst/>
                <a:uLnTx/>
                <a:uFillTx/>
                <a:latin typeface="Calibri" panose="020F0502020204030204"/>
                <a:ea typeface="+mn-ea"/>
                <a:cs typeface="+mn-cs"/>
              </a:rPr>
              <a:t>Olay yerinde hasta yaralılara müdahale; </a:t>
            </a:r>
            <a:r>
              <a:rPr kumimoji="0" lang="tr-TR" altLang="en-US" sz="2400" b="0" i="0" u="none" strike="noStrike" kern="1200" cap="none" spc="0" normalizeH="0" baseline="0" noProof="0">
                <a:ln>
                  <a:noFill/>
                </a:ln>
                <a:solidFill>
                  <a:srgbClr val="FF0000"/>
                </a:solidFill>
                <a:effectLst/>
                <a:uLnTx/>
                <a:uFillTx/>
                <a:latin typeface="Calibri" panose="020F0502020204030204"/>
                <a:ea typeface="+mn-ea"/>
                <a:cs typeface="+mn-cs"/>
              </a:rPr>
              <a:t>hızlı</a:t>
            </a:r>
            <a:r>
              <a:rPr kumimoji="0" lang="tr-TR" altLang="en-US" sz="2400" b="0" i="0" u="none" strike="noStrike" kern="1200" cap="none" spc="0" normalizeH="0" baseline="0" noProof="0">
                <a:ln>
                  <a:noFill/>
                </a:ln>
                <a:solidFill>
                  <a:prstClr val="black"/>
                </a:solidFill>
                <a:effectLst/>
                <a:uLnTx/>
                <a:uFillTx/>
                <a:latin typeface="Calibri" panose="020F0502020204030204"/>
                <a:ea typeface="+mn-ea"/>
                <a:cs typeface="+mn-cs"/>
              </a:rPr>
              <a:t> ancak </a:t>
            </a:r>
            <a:r>
              <a:rPr kumimoji="0" lang="tr-TR" altLang="en-US" sz="2400" b="0" i="0" u="none" strike="noStrike" kern="1200" cap="none" spc="0" normalizeH="0" baseline="0" noProof="0">
                <a:ln>
                  <a:noFill/>
                </a:ln>
                <a:solidFill>
                  <a:srgbClr val="FF0000"/>
                </a:solidFill>
                <a:effectLst/>
                <a:uLnTx/>
                <a:uFillTx/>
                <a:latin typeface="Calibri" panose="020F0502020204030204"/>
                <a:ea typeface="+mn-ea"/>
                <a:cs typeface="+mn-cs"/>
              </a:rPr>
              <a:t>sakin</a:t>
            </a:r>
            <a:r>
              <a:rPr kumimoji="0" lang="tr-TR" altLang="en-US" sz="2400" b="0" i="0" u="none" strike="noStrike" kern="1200" cap="none" spc="0" normalizeH="0" baseline="0" noProof="0">
                <a:ln>
                  <a:noFill/>
                </a:ln>
                <a:solidFill>
                  <a:prstClr val="black"/>
                </a:solidFill>
                <a:effectLst/>
                <a:uLnTx/>
                <a:uFillTx/>
                <a:latin typeface="Calibri" panose="020F0502020204030204"/>
                <a:ea typeface="+mn-ea"/>
                <a:cs typeface="+mn-cs"/>
              </a:rPr>
              <a:t> ve </a:t>
            </a:r>
            <a:r>
              <a:rPr kumimoji="0" lang="tr-TR" altLang="en-US" sz="2400" b="0" i="0" u="none" strike="noStrike" kern="1200" cap="none" spc="0" normalizeH="0" baseline="0" noProof="0">
                <a:ln>
                  <a:noFill/>
                </a:ln>
                <a:solidFill>
                  <a:srgbClr val="FF0000"/>
                </a:solidFill>
                <a:effectLst/>
                <a:uLnTx/>
                <a:uFillTx/>
                <a:latin typeface="Calibri" panose="020F0502020204030204"/>
                <a:ea typeface="+mn-ea"/>
                <a:cs typeface="+mn-cs"/>
              </a:rPr>
              <a:t>bilinçli</a:t>
            </a:r>
            <a:r>
              <a:rPr kumimoji="0" lang="tr-TR" altLang="en-US" sz="2400" b="0" i="0" u="none" strike="noStrike" kern="1200" cap="none" spc="0" normalizeH="0" baseline="0" noProof="0">
                <a:ln>
                  <a:noFill/>
                </a:ln>
                <a:solidFill>
                  <a:prstClr val="black"/>
                </a:solidFill>
                <a:effectLst/>
                <a:uLnTx/>
                <a:uFillTx/>
                <a:latin typeface="Calibri" panose="020F0502020204030204"/>
                <a:ea typeface="+mn-ea"/>
                <a:cs typeface="+mn-cs"/>
              </a:rPr>
              <a:t>  bir şekilde yapılmalıdır.</a:t>
            </a:r>
          </a:p>
        </p:txBody>
      </p:sp>
    </p:spTree>
    <p:extLst>
      <p:ext uri="{BB962C8B-B14F-4D97-AF65-F5344CB8AC3E}">
        <p14:creationId xmlns:p14="http://schemas.microsoft.com/office/powerpoint/2010/main" val="350868245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2"/>
          <p:cNvSpPr>
            <a:spLocks noGrp="1" noChangeArrowheads="1"/>
          </p:cNvSpPr>
          <p:nvPr>
            <p:ph type="title" hasCustomPrompt="1"/>
          </p:nvPr>
        </p:nvSpPr>
        <p:spPr>
          <a:xfrm>
            <a:off x="713509" y="448181"/>
            <a:ext cx="10515600" cy="882648"/>
          </a:xfrm>
        </p:spPr>
        <p:txBody>
          <a:bodyPr vert="horz" wrap="square" lIns="91440" tIns="45720" rIns="91440" bIns="45720" numCol="1" rtlCol="0" anchor="ctr" anchorCtr="0" compatLnSpc="1">
            <a:normAutofit/>
          </a:bodyPr>
          <a:lstStyle/>
          <a:p>
            <a:pPr algn="ctr" fontAlgn="base">
              <a:lnSpc>
                <a:spcPct val="100000"/>
              </a:lnSpc>
              <a:spcAft>
                <a:spcPct val="0"/>
              </a:spcAft>
              <a:defRPr/>
            </a:pPr>
            <a:r>
              <a:rPr lang="tr-TR" sz="4000" b="1" kern="0" dirty="0">
                <a:solidFill>
                  <a:srgbClr val="FF0000"/>
                </a:solidFill>
              </a:rPr>
              <a:t>Koruma</a:t>
            </a:r>
          </a:p>
        </p:txBody>
      </p:sp>
      <p:sp>
        <p:nvSpPr>
          <p:cNvPr id="21507" name="Rectangle 3"/>
          <p:cNvSpPr>
            <a:spLocks noGrp="1" noChangeArrowheads="1"/>
          </p:cNvSpPr>
          <p:nvPr>
            <p:ph idx="1" hasCustomPrompt="1"/>
          </p:nvPr>
        </p:nvSpPr>
        <p:spPr>
          <a:xfrm>
            <a:off x="512617" y="1600200"/>
            <a:ext cx="11457710" cy="1600200"/>
          </a:xfrm>
        </p:spPr>
        <p:txBody>
          <a:bodyPr vert="horz" wrap="square" lIns="91440" tIns="45720" rIns="91440" bIns="45720" numCol="1" rtlCol="0" anchor="t" anchorCtr="0" compatLnSpc="1">
            <a:normAutofit/>
          </a:bodyPr>
          <a:lstStyle/>
          <a:p>
            <a:pPr eaLnBrk="1" fontAlgn="base" hangingPunct="1">
              <a:lnSpc>
                <a:spcPct val="90000"/>
              </a:lnSpc>
            </a:pPr>
            <a:r>
              <a:rPr strike="noStrike" noProof="1"/>
              <a:t>Kaza sonuçlarının ağırlaşmasını önlemek için olay yerinin değerlendirilmesini kapsar. En önemli işlem olay yerinde oluşabilecek tehlikeleri belirleyerek güvenli bir çevre oluşturmaktır. </a:t>
            </a:r>
          </a:p>
          <a:p>
            <a:pPr eaLnBrk="1" fontAlgn="base" hangingPunct="1">
              <a:lnSpc>
                <a:spcPct val="90000"/>
              </a:lnSpc>
              <a:buNone/>
            </a:pPr>
            <a:endParaRPr strike="noStrike" noProof="1">
              <a:solidFill>
                <a:srgbClr val="003300"/>
              </a:solidFill>
            </a:endParaRPr>
          </a:p>
        </p:txBody>
      </p:sp>
      <p:sp>
        <p:nvSpPr>
          <p:cNvPr id="21508" name="Rectangle 4"/>
          <p:cNvSpPr>
            <a:spLocks noChangeArrowheads="1"/>
          </p:cNvSpPr>
          <p:nvPr/>
        </p:nvSpPr>
        <p:spPr bwMode="auto">
          <a:xfrm>
            <a:off x="713509" y="5906508"/>
            <a:ext cx="8610600" cy="707886"/>
          </a:xfrm>
          <a:prstGeom prst="rect">
            <a:avLst/>
          </a:prstGeom>
          <a:noFill/>
          <a:ln>
            <a:noFill/>
          </a:ln>
          <a:effectLst/>
        </p:spPr>
        <p:txBody>
          <a:bodyPr>
            <a:spAutoFit/>
          </a:bodyPr>
          <a:lstStyle/>
          <a:p>
            <a:pPr defTabSz="914400" fontAlgn="base">
              <a:spcBef>
                <a:spcPct val="0"/>
              </a:spcBef>
              <a:spcAft>
                <a:spcPct val="0"/>
              </a:spcAft>
              <a:defRPr/>
            </a:pPr>
            <a:r>
              <a:rPr lang="tr-TR" sz="2000" b="1" dirty="0">
                <a:solidFill>
                  <a:schemeClr val="hlink"/>
                </a:solidFill>
                <a:sym typeface="+mn-ea"/>
              </a:rPr>
              <a:t> EN ÖNEMLİ TEHLİKELERİ BELİRLE,</a:t>
            </a:r>
            <a:r>
              <a:rPr lang="tr-TR" sz="2000" b="1" dirty="0">
                <a:sym typeface="+mn-ea"/>
              </a:rPr>
              <a:t>  </a:t>
            </a:r>
            <a:r>
              <a:rPr lang="tr-TR" sz="2000" b="1" dirty="0">
                <a:solidFill>
                  <a:schemeClr val="hlink"/>
                </a:solidFill>
                <a:sym typeface="+mn-ea"/>
              </a:rPr>
              <a:t>GÜVENLİ BİR ÇEVRE OLUŞTUR!</a:t>
            </a:r>
          </a:p>
          <a:p>
            <a:pPr defTabSz="914400" fontAlgn="base">
              <a:spcBef>
                <a:spcPct val="0"/>
              </a:spcBef>
              <a:spcAft>
                <a:spcPct val="0"/>
              </a:spcAft>
              <a:defRPr/>
            </a:pPr>
            <a:r>
              <a:rPr lang="tr-TR" sz="2000" b="1" dirty="0">
                <a:solidFill>
                  <a:srgbClr val="00FF00"/>
                </a:solidFill>
                <a:sym typeface="+mn-ea"/>
              </a:rPr>
              <a:t> </a:t>
            </a:r>
            <a:r>
              <a:rPr lang="tr-TR" sz="2000" b="1" dirty="0">
                <a:solidFill>
                  <a:srgbClr val="FF0000"/>
                </a:solidFill>
                <a:sym typeface="+mn-ea"/>
              </a:rPr>
              <a:t>BİLMİYORSAN DOKUNMA! DOKUNDURMA!</a:t>
            </a:r>
          </a:p>
        </p:txBody>
      </p:sp>
      <p:sp>
        <p:nvSpPr>
          <p:cNvPr id="21509" name="Rectangle 5"/>
          <p:cNvSpPr>
            <a:spLocks noChangeArrowheads="1"/>
          </p:cNvSpPr>
          <p:nvPr/>
        </p:nvSpPr>
        <p:spPr bwMode="auto">
          <a:xfrm>
            <a:off x="6384470" y="3469771"/>
            <a:ext cx="3438403" cy="1384995"/>
          </a:xfrm>
          <a:prstGeom prst="rect">
            <a:avLst/>
          </a:prstGeom>
          <a:noFill/>
          <a:ln>
            <a:noFill/>
          </a:ln>
          <a:effectLst/>
        </p:spPr>
        <p:txBody>
          <a:bodyPr wrap="square">
            <a:spAutoFit/>
          </a:bodyPr>
          <a:lstStyle/>
          <a:p>
            <a:pPr defTabSz="914400" fontAlgn="base">
              <a:spcBef>
                <a:spcPct val="0"/>
              </a:spcBef>
              <a:spcAft>
                <a:spcPct val="0"/>
              </a:spcAft>
              <a:defRPr/>
            </a:pPr>
            <a:r>
              <a:rPr lang="tr-TR" sz="2800" dirty="0">
                <a:solidFill>
                  <a:srgbClr val="FF0000"/>
                </a:solidFill>
                <a:sym typeface="+mn-ea"/>
              </a:rPr>
              <a:t>Kendini,</a:t>
            </a:r>
          </a:p>
          <a:p>
            <a:pPr defTabSz="914400" fontAlgn="base">
              <a:spcBef>
                <a:spcPct val="0"/>
              </a:spcBef>
              <a:spcAft>
                <a:spcPct val="0"/>
              </a:spcAft>
              <a:defRPr/>
            </a:pPr>
            <a:r>
              <a:rPr lang="tr-TR" sz="2800" dirty="0">
                <a:solidFill>
                  <a:srgbClr val="00B0F0"/>
                </a:solidFill>
                <a:sym typeface="+mn-ea"/>
              </a:rPr>
              <a:t>Çevredekileri,</a:t>
            </a:r>
            <a:endParaRPr lang="tr-TR" sz="2800" dirty="0">
              <a:solidFill>
                <a:srgbClr val="FFFF00"/>
              </a:solidFill>
              <a:sym typeface="+mn-ea"/>
            </a:endParaRPr>
          </a:p>
          <a:p>
            <a:pPr defTabSz="914400" fontAlgn="base">
              <a:spcBef>
                <a:spcPct val="0"/>
              </a:spcBef>
              <a:spcAft>
                <a:spcPct val="0"/>
              </a:spcAft>
              <a:defRPr/>
            </a:pPr>
            <a:r>
              <a:rPr lang="tr-TR" sz="2800" dirty="0">
                <a:solidFill>
                  <a:srgbClr val="006600"/>
                </a:solidFill>
                <a:sym typeface="+mn-ea"/>
              </a:rPr>
              <a:t>Hasta/yaralıyı</a:t>
            </a:r>
            <a:r>
              <a:rPr lang="en-US" sz="2800" dirty="0">
                <a:solidFill>
                  <a:srgbClr val="006600"/>
                </a:solidFill>
                <a:sym typeface="+mn-ea"/>
              </a:rPr>
              <a:t> </a:t>
            </a:r>
            <a:r>
              <a:rPr lang="en-US" sz="2800" b="1" dirty="0">
                <a:sym typeface="+mn-ea"/>
              </a:rPr>
              <a:t>koru</a:t>
            </a:r>
            <a:endParaRPr lang="tr-TR" sz="2800" b="1" dirty="0">
              <a:sym typeface="+mn-ea"/>
            </a:endParaRPr>
          </a:p>
        </p:txBody>
      </p:sp>
      <p:pic>
        <p:nvPicPr>
          <p:cNvPr id="10" name="Picture 5">
            <a:extLst>
              <a:ext uri="{FF2B5EF4-FFF2-40B4-BE49-F238E27FC236}">
                <a16:creationId xmlns:a16="http://schemas.microsoft.com/office/drawing/2014/main" id="{64164FCC-917A-4726-9BCA-BB41A54620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147" y="3200400"/>
            <a:ext cx="3864427" cy="2259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Başlık"/>
          <p:cNvSpPr>
            <a:spLocks noGrp="1"/>
          </p:cNvSpPr>
          <p:nvPr>
            <p:ph type="title" hasCustomPrompt="1"/>
          </p:nvPr>
        </p:nvSpPr>
        <p:spPr>
          <a:xfrm>
            <a:off x="1385455" y="457201"/>
            <a:ext cx="9130145" cy="1096963"/>
          </a:xfrm>
        </p:spPr>
        <p:txBody>
          <a:bodyPr vert="horz" wrap="square" lIns="91440" tIns="45720" rIns="91440" bIns="45720" numCol="1" rtlCol="0" anchor="ctr" anchorCtr="0" compatLnSpc="1">
            <a:normAutofit fontScale="90000"/>
          </a:bodyPr>
          <a:lstStyle/>
          <a:p>
            <a:pPr algn="ctr" eaLnBrk="0" fontAlgn="base" hangingPunct="0">
              <a:lnSpc>
                <a:spcPct val="100000"/>
              </a:lnSpc>
              <a:spcAft>
                <a:spcPct val="0"/>
              </a:spcAft>
              <a:defRPr/>
            </a:pPr>
            <a:r>
              <a:rPr lang="tr-TR" sz="4000" b="1" kern="0" dirty="0">
                <a:solidFill>
                  <a:srgbClr val="FF0000"/>
                </a:solidFill>
              </a:rPr>
              <a:t>Olay Yeri Değerlendirmesinde Yapılması Gerekenler;</a:t>
            </a:r>
          </a:p>
        </p:txBody>
      </p:sp>
      <p:sp>
        <p:nvSpPr>
          <p:cNvPr id="3" name="2 İçerik Yer Tutucusu"/>
          <p:cNvSpPr>
            <a:spLocks noGrp="1"/>
          </p:cNvSpPr>
          <p:nvPr>
            <p:ph idx="1" hasCustomPrompt="1"/>
          </p:nvPr>
        </p:nvSpPr>
        <p:spPr>
          <a:xfrm>
            <a:off x="1046018" y="1554164"/>
            <a:ext cx="10120746" cy="5029200"/>
          </a:xfrm>
        </p:spPr>
        <p:txBody>
          <a:bodyPr vert="horz" wrap="square" lIns="91440" tIns="45720" rIns="91440" bIns="45720" numCol="1" rtlCol="0" anchor="t" anchorCtr="0" compatLnSpc="1">
            <a:normAutofit/>
          </a:bodyPr>
          <a:lstStyle/>
          <a:p>
            <a:pPr fontAlgn="base">
              <a:buNone/>
            </a:pPr>
            <a:endParaRPr strike="noStrike" noProof="1"/>
          </a:p>
          <a:p>
            <a:pPr fontAlgn="base"/>
            <a:r>
              <a:rPr strike="noStrike" noProof="1"/>
              <a:t>Kazaya uğrayan araçta güvenlik önlemleri alınmalıdır,</a:t>
            </a:r>
          </a:p>
          <a:p>
            <a:pPr fontAlgn="base"/>
            <a:r>
              <a:rPr strike="noStrike" noProof="1"/>
              <a:t>Olay yeri üçgen reflektörlerle işaretlenmelidir,</a:t>
            </a:r>
          </a:p>
          <a:p>
            <a:pPr fontAlgn="base"/>
            <a:r>
              <a:rPr strike="noStrike" noProof="1"/>
              <a:t>Olay yerindeki kalabalık uzaklaştırılmalıdır,</a:t>
            </a:r>
          </a:p>
          <a:p>
            <a:pPr fontAlgn="base"/>
            <a:r>
              <a:rPr strike="noStrike" noProof="1"/>
              <a:t>Olası patlama ve yangın riskine karşı sigara içilmemelidir,</a:t>
            </a:r>
          </a:p>
          <a:p>
            <a:pPr fontAlgn="base"/>
            <a:r>
              <a:rPr strike="noStrike" noProof="1"/>
              <a:t>Kıvılcım oluşturabilecek ışıklandırma ve çağrı cihazlarının kullanılmasına izin verilmemelidir,</a:t>
            </a:r>
          </a:p>
          <a:p>
            <a:pPr fontAlgn="base"/>
            <a:r>
              <a:rPr strike="noStrike" noProof="1"/>
              <a:t>Kapalı ortamlar havalandırılmalıdır,</a:t>
            </a:r>
          </a:p>
          <a:p>
            <a:pPr fontAlgn="base"/>
            <a:r>
              <a:rPr strike="noStrike" noProof="1"/>
              <a:t>Yardım ekibi gelinceye kadar olay yerinde kalınmalıdır.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p:cNvSpPr>
            <a:spLocks noGrp="1" noChangeArrowheads="1"/>
          </p:cNvSpPr>
          <p:nvPr>
            <p:ph type="title" hasCustomPrompt="1"/>
          </p:nvPr>
        </p:nvSpPr>
        <p:spPr>
          <a:xfrm>
            <a:off x="2667000" y="274639"/>
            <a:ext cx="7239000" cy="792163"/>
          </a:xfrm>
        </p:spPr>
        <p:txBody>
          <a:bodyPr vert="horz" wrap="square" lIns="91440" tIns="45720" rIns="91440" bIns="45720" numCol="1" rtlCol="0" anchor="ctr" anchorCtr="0" compatLnSpc="1">
            <a:normAutofit/>
          </a:bodyPr>
          <a:lstStyle/>
          <a:p>
            <a:pPr eaLnBrk="1" fontAlgn="base" hangingPunct="1"/>
            <a:r>
              <a:rPr lang="en-US" b="1" strike="noStrike" noProof="1">
                <a:solidFill>
                  <a:srgbClr val="FF0000"/>
                </a:solidFill>
              </a:rPr>
              <a:t>          BİLDİRME</a:t>
            </a:r>
            <a:endParaRPr b="1" strike="noStrike" noProof="1">
              <a:solidFill>
                <a:srgbClr val="FF0000"/>
              </a:solidFill>
            </a:endParaRPr>
          </a:p>
        </p:txBody>
      </p:sp>
      <p:sp>
        <p:nvSpPr>
          <p:cNvPr id="23555" name="Rectangle 3"/>
          <p:cNvSpPr>
            <a:spLocks noGrp="1" noChangeArrowheads="1"/>
          </p:cNvSpPr>
          <p:nvPr>
            <p:ph idx="1" hasCustomPrompt="1"/>
          </p:nvPr>
        </p:nvSpPr>
        <p:spPr>
          <a:xfrm>
            <a:off x="224675" y="2225649"/>
            <a:ext cx="8518071" cy="4357712"/>
          </a:xfrm>
        </p:spPr>
        <p:txBody>
          <a:bodyPr vert="horz" wrap="square" lIns="91440" tIns="45720" rIns="91440" bIns="45720" numCol="1" rtlCol="0" anchor="t" anchorCtr="0" compatLnSpc="1">
            <a:normAutofit lnSpcReduction="10000"/>
          </a:bodyPr>
          <a:lstStyle/>
          <a:p>
            <a:pPr marL="342900" indent="-342900" fontAlgn="base">
              <a:lnSpc>
                <a:spcPct val="100000"/>
              </a:lnSpc>
              <a:spcBef>
                <a:spcPct val="20000"/>
              </a:spcBef>
              <a:spcAft>
                <a:spcPct val="0"/>
              </a:spcAft>
              <a:buNone/>
              <a:defRPr/>
            </a:pPr>
            <a:r>
              <a:rPr lang="tr-TR" sz="2400" kern="0" dirty="0">
                <a:solidFill>
                  <a:srgbClr val="006600"/>
                </a:solidFill>
              </a:rPr>
              <a:t>Sakin olunmalı:</a:t>
            </a:r>
          </a:p>
          <a:p>
            <a:pPr marL="342900" indent="-342900" fontAlgn="base">
              <a:lnSpc>
                <a:spcPct val="100000"/>
              </a:lnSpc>
              <a:spcBef>
                <a:spcPct val="20000"/>
              </a:spcBef>
              <a:spcAft>
                <a:spcPct val="0"/>
              </a:spcAft>
              <a:buFontTx/>
              <a:buChar char="•"/>
              <a:defRPr/>
            </a:pPr>
            <a:r>
              <a:rPr lang="tr-TR" sz="2400" kern="0" dirty="0"/>
              <a:t>Kendini tanıt!</a:t>
            </a:r>
          </a:p>
          <a:p>
            <a:pPr marL="342900" indent="-342900" fontAlgn="base">
              <a:lnSpc>
                <a:spcPct val="100000"/>
              </a:lnSpc>
              <a:spcBef>
                <a:spcPct val="20000"/>
              </a:spcBef>
              <a:spcAft>
                <a:spcPct val="0"/>
              </a:spcAft>
              <a:buFontTx/>
              <a:buChar char="•"/>
              <a:defRPr/>
            </a:pPr>
            <a:r>
              <a:rPr lang="tr-TR" sz="2400" kern="0" dirty="0"/>
              <a:t>Nerede oldu (çok bilinen yerler)? </a:t>
            </a:r>
            <a:r>
              <a:rPr lang="en-US" sz="2400" kern="0" dirty="0" err="1"/>
              <a:t>Kesin</a:t>
            </a:r>
            <a:r>
              <a:rPr lang="en-US" sz="2400" kern="0" dirty="0"/>
              <a:t> </a:t>
            </a:r>
            <a:r>
              <a:rPr lang="en-US" sz="2400" kern="0" dirty="0" err="1"/>
              <a:t>yer</a:t>
            </a:r>
            <a:r>
              <a:rPr lang="en-US" sz="2400" kern="0" dirty="0"/>
              <a:t> </a:t>
            </a:r>
            <a:r>
              <a:rPr lang="en-US" sz="2400" kern="0" dirty="0" err="1"/>
              <a:t>adres</a:t>
            </a:r>
            <a:endParaRPr lang="tr-TR" sz="2400" kern="0" dirty="0"/>
          </a:p>
          <a:p>
            <a:pPr marL="342900" indent="-342900" fontAlgn="base">
              <a:lnSpc>
                <a:spcPct val="100000"/>
              </a:lnSpc>
              <a:spcBef>
                <a:spcPct val="20000"/>
              </a:spcBef>
              <a:spcAft>
                <a:spcPct val="0"/>
              </a:spcAft>
              <a:buFontTx/>
              <a:buChar char="•"/>
              <a:defRPr/>
            </a:pPr>
            <a:r>
              <a:rPr lang="tr-TR" sz="2400" kern="0" dirty="0"/>
              <a:t>Ne oldu? </a:t>
            </a:r>
            <a:r>
              <a:rPr lang="en-US" sz="2400" kern="0" dirty="0" err="1"/>
              <a:t>olayın</a:t>
            </a:r>
            <a:r>
              <a:rPr lang="en-US" sz="2400" kern="0" dirty="0"/>
              <a:t> </a:t>
            </a:r>
            <a:r>
              <a:rPr lang="en-US" sz="2400" kern="0" dirty="0" err="1"/>
              <a:t>tanımı</a:t>
            </a:r>
            <a:endParaRPr lang="tr-TR" sz="2400" kern="0" dirty="0"/>
          </a:p>
          <a:p>
            <a:pPr marL="342900" indent="-342900" fontAlgn="base">
              <a:lnSpc>
                <a:spcPct val="100000"/>
              </a:lnSpc>
              <a:spcBef>
                <a:spcPct val="20000"/>
              </a:spcBef>
              <a:spcAft>
                <a:spcPct val="0"/>
              </a:spcAft>
              <a:buFontTx/>
              <a:buChar char="•"/>
              <a:defRPr/>
            </a:pPr>
            <a:r>
              <a:rPr lang="tr-TR" sz="2400" kern="0" dirty="0"/>
              <a:t>Ne kadar</a:t>
            </a:r>
            <a:r>
              <a:rPr lang="en-US" sz="2400" kern="0" dirty="0"/>
              <a:t> hasta –</a:t>
            </a:r>
            <a:r>
              <a:rPr lang="tr-TR" sz="2400" kern="0" dirty="0"/>
              <a:t> </a:t>
            </a:r>
            <a:r>
              <a:rPr lang="en-US" sz="2400" kern="0" dirty="0" err="1"/>
              <a:t>yaralı</a:t>
            </a:r>
            <a:r>
              <a:rPr lang="en-US" sz="2400" kern="0" dirty="0"/>
              <a:t> </a:t>
            </a:r>
            <a:r>
              <a:rPr lang="tr-TR" sz="2400" kern="0" dirty="0"/>
              <a:t> kişi?</a:t>
            </a:r>
          </a:p>
          <a:p>
            <a:pPr marL="342900" indent="-342900" fontAlgn="base">
              <a:lnSpc>
                <a:spcPct val="100000"/>
              </a:lnSpc>
              <a:spcBef>
                <a:spcPct val="20000"/>
              </a:spcBef>
              <a:spcAft>
                <a:spcPct val="0"/>
              </a:spcAft>
              <a:buFontTx/>
              <a:buChar char="•"/>
              <a:defRPr/>
            </a:pPr>
            <a:r>
              <a:rPr lang="en-US" sz="2400" kern="0" dirty="0" err="1"/>
              <a:t>Yaralıların</a:t>
            </a:r>
            <a:r>
              <a:rPr lang="en-US" sz="2400" kern="0" dirty="0"/>
              <a:t> </a:t>
            </a:r>
            <a:r>
              <a:rPr lang="en-US" sz="2400" kern="0" dirty="0" err="1"/>
              <a:t>durumu</a:t>
            </a:r>
            <a:r>
              <a:rPr lang="tr-TR" sz="2400" kern="0" dirty="0"/>
              <a:t>,</a:t>
            </a:r>
          </a:p>
          <a:p>
            <a:pPr marL="342900" indent="-342900" fontAlgn="base">
              <a:lnSpc>
                <a:spcPct val="100000"/>
              </a:lnSpc>
              <a:spcBef>
                <a:spcPct val="20000"/>
              </a:spcBef>
              <a:spcAft>
                <a:spcPct val="0"/>
              </a:spcAft>
              <a:buFontTx/>
              <a:buChar char="•"/>
              <a:defRPr/>
            </a:pPr>
            <a:r>
              <a:rPr lang="tr-TR" sz="2400" kern="0" dirty="0"/>
              <a:t>Neler yaptın?</a:t>
            </a:r>
          </a:p>
          <a:p>
            <a:pPr marL="342900" indent="-342900" fontAlgn="base">
              <a:lnSpc>
                <a:spcPct val="100000"/>
              </a:lnSpc>
              <a:spcBef>
                <a:spcPct val="20000"/>
              </a:spcBef>
              <a:spcAft>
                <a:spcPct val="0"/>
              </a:spcAft>
              <a:buFontTx/>
              <a:buChar char="•"/>
              <a:defRPr/>
            </a:pPr>
            <a:r>
              <a:rPr lang="tr-TR" sz="2400" kern="0" dirty="0"/>
              <a:t>Aranılan numara …</a:t>
            </a:r>
          </a:p>
          <a:p>
            <a:pPr marL="0" indent="0" fontAlgn="base">
              <a:lnSpc>
                <a:spcPct val="100000"/>
              </a:lnSpc>
              <a:spcBef>
                <a:spcPct val="20000"/>
              </a:spcBef>
              <a:spcAft>
                <a:spcPct val="0"/>
              </a:spcAft>
              <a:buNone/>
              <a:defRPr/>
            </a:pPr>
            <a:endParaRPr lang="tr-TR" sz="2400" kern="0" dirty="0"/>
          </a:p>
          <a:p>
            <a:pPr marL="742950" lvl="1" indent="-285750" fontAlgn="base">
              <a:lnSpc>
                <a:spcPct val="100000"/>
              </a:lnSpc>
              <a:spcBef>
                <a:spcPct val="20000"/>
              </a:spcBef>
              <a:spcAft>
                <a:spcPct val="0"/>
              </a:spcAft>
              <a:buFontTx/>
              <a:buChar char="–"/>
              <a:defRPr/>
            </a:pPr>
            <a:r>
              <a:rPr lang="tr-TR" sz="2600" kern="0" dirty="0">
                <a:solidFill>
                  <a:srgbClr val="FF3300"/>
                </a:solidFill>
              </a:rPr>
              <a:t>TELEFON ASLA MEŞGUL EDİLMEMELİDİR…</a:t>
            </a:r>
            <a:endParaRPr lang="tr-TR" sz="2200" kern="0" dirty="0">
              <a:solidFill>
                <a:srgbClr val="FF3300"/>
              </a:solidFill>
            </a:endParaRPr>
          </a:p>
        </p:txBody>
      </p:sp>
      <p:pic>
        <p:nvPicPr>
          <p:cNvPr id="17412" name="Picture 5" descr="telefon"/>
          <p:cNvPicPr>
            <a:picLocks noChangeAspect="1"/>
          </p:cNvPicPr>
          <p:nvPr/>
        </p:nvPicPr>
        <p:blipFill>
          <a:blip r:embed="rId2"/>
          <a:stretch>
            <a:fillRect/>
          </a:stretch>
        </p:blipFill>
        <p:spPr>
          <a:xfrm>
            <a:off x="9495924" y="4059389"/>
            <a:ext cx="1200150" cy="800100"/>
          </a:xfrm>
          <a:prstGeom prst="rect">
            <a:avLst/>
          </a:prstGeom>
          <a:noFill/>
          <a:ln w="9525">
            <a:noFill/>
          </a:ln>
        </p:spPr>
      </p:pic>
      <p:sp>
        <p:nvSpPr>
          <p:cNvPr id="8" name="AutoShape 10">
            <a:extLst>
              <a:ext uri="{FF2B5EF4-FFF2-40B4-BE49-F238E27FC236}">
                <a16:creationId xmlns:a16="http://schemas.microsoft.com/office/drawing/2014/main" id="{B3949239-25DD-4769-9088-034DDA6D6A71}"/>
              </a:ext>
            </a:extLst>
          </p:cNvPr>
          <p:cNvSpPr>
            <a:spLocks noChangeArrowheads="1"/>
          </p:cNvSpPr>
          <p:nvPr/>
        </p:nvSpPr>
        <p:spPr bwMode="auto">
          <a:xfrm>
            <a:off x="10030691" y="1784023"/>
            <a:ext cx="1936634" cy="1784022"/>
          </a:xfrm>
          <a:prstGeom prst="wedgeRoundRectCallout">
            <a:avLst>
              <a:gd name="adj1" fmla="val -35713"/>
              <a:gd name="adj2" fmla="val 76056"/>
              <a:gd name="adj3" fmla="val 16667"/>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spcAft>
                <a:spcPts val="600"/>
              </a:spcAft>
              <a:buClr>
                <a:srgbClr val="B96C11"/>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B96C11"/>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B96C11"/>
              </a:buClr>
              <a:buSzPct val="145000"/>
              <a:buFont typeface="Arial" panose="020B0604020202020204" pitchFamily="34" charset="0"/>
              <a:buChar char="•"/>
              <a:defRPr sz="2000">
                <a:solidFill>
                  <a:schemeClr val="tx1"/>
                </a:solidFill>
                <a:latin typeface="Corbel" panose="020B0503020204020204" pitchFamily="34" charset="0"/>
              </a:defRPr>
            </a:lvl3pPr>
            <a:lvl4pPr marL="1600200" indent="-228600">
              <a:spcBef>
                <a:spcPct val="20000"/>
              </a:spcBef>
              <a:spcAft>
                <a:spcPts val="600"/>
              </a:spcAft>
              <a:buClr>
                <a:srgbClr val="B96C11"/>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9pPr>
          </a:lstStyle>
          <a:p>
            <a:pPr marL="0" marR="0" lvl="0" indent="0" algn="ctr" defTabSz="457200" rtl="0" eaLnBrk="1" fontAlgn="auto" latinLnBrk="0" hangingPunct="1">
              <a:lnSpc>
                <a:spcPct val="100000"/>
              </a:lnSpc>
              <a:spcBef>
                <a:spcPct val="0"/>
              </a:spcBef>
              <a:spcAft>
                <a:spcPct val="0"/>
              </a:spcAft>
              <a:buClrTx/>
              <a:buSzTx/>
              <a:buFont typeface="Arial" panose="020B0604020202020204" pitchFamily="34" charset="0"/>
              <a:buNone/>
              <a:tabLst/>
              <a:defRPr/>
            </a:pPr>
            <a:r>
              <a:rPr lang="en-US" altLang="tr-TR" sz="4400" b="1" dirty="0">
                <a:solidFill>
                  <a:srgbClr val="FF0000"/>
                </a:solidFill>
                <a:latin typeface="+mn-lt"/>
              </a:rPr>
              <a:t>112</a:t>
            </a:r>
            <a:endParaRPr kumimoji="0" lang="tr-TR" altLang="tr-TR" sz="4400" b="1" i="0" u="none" strike="noStrike" kern="1200" cap="none" spc="0" normalizeH="0" noProof="0" dirty="0">
              <a:ln>
                <a:noFill/>
              </a:ln>
              <a:solidFill>
                <a:srgbClr val="FF0000"/>
              </a:solidFill>
              <a:effectLst/>
              <a:uLnTx/>
              <a:uFillTx/>
              <a:latin typeface="+mn-lt"/>
              <a:ea typeface="+mn-ea"/>
              <a:cs typeface="+mn-cs"/>
            </a:endParaRPr>
          </a:p>
        </p:txBody>
      </p:sp>
      <p:sp>
        <p:nvSpPr>
          <p:cNvPr id="3" name="Dikdörtgen 2">
            <a:extLst>
              <a:ext uri="{FF2B5EF4-FFF2-40B4-BE49-F238E27FC236}">
                <a16:creationId xmlns:a16="http://schemas.microsoft.com/office/drawing/2014/main" id="{04DE6346-FE07-4875-ACF5-8EC1F0B41B6A}"/>
              </a:ext>
            </a:extLst>
          </p:cNvPr>
          <p:cNvSpPr/>
          <p:nvPr/>
        </p:nvSpPr>
        <p:spPr>
          <a:xfrm>
            <a:off x="224675" y="1066801"/>
            <a:ext cx="11339475" cy="1200329"/>
          </a:xfrm>
          <a:prstGeom prst="rect">
            <a:avLst/>
          </a:prstGeom>
        </p:spPr>
        <p:txBody>
          <a:bodyPr wrap="square">
            <a:spAutoFit/>
          </a:bodyPr>
          <a:lstStyle/>
          <a:p>
            <a:pPr>
              <a:defRPr/>
            </a:pPr>
            <a:r>
              <a:rPr lang="tr-TR" sz="2400" b="1" dirty="0"/>
              <a:t>Türkiye'de ilkyardım gerektiren her durumda telefon iletişimleri, </a:t>
            </a:r>
            <a:r>
              <a:rPr lang="tr-TR" sz="2400" b="1" dirty="0">
                <a:solidFill>
                  <a:srgbClr val="FF0000"/>
                </a:solidFill>
              </a:rPr>
              <a:t>112 </a:t>
            </a:r>
            <a:r>
              <a:rPr lang="tr-TR" sz="2400" b="1" dirty="0"/>
              <a:t>acil telefon numarası üzerinden gerçekleştirilir.</a:t>
            </a:r>
          </a:p>
          <a:p>
            <a:pPr>
              <a:defRPr/>
            </a:pPr>
            <a:endParaRPr lang="tr-TR" sz="2400" b="1" dirty="0"/>
          </a:p>
        </p:txBody>
      </p:sp>
      <p:pic>
        <p:nvPicPr>
          <p:cNvPr id="4" name="Resim 3">
            <a:extLst>
              <a:ext uri="{FF2B5EF4-FFF2-40B4-BE49-F238E27FC236}">
                <a16:creationId xmlns:a16="http://schemas.microsoft.com/office/drawing/2014/main" id="{9A85C642-1C34-4210-A59B-9589C38230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0" y="5073977"/>
            <a:ext cx="2228419" cy="1784023"/>
          </a:xfrm>
          <a:prstGeom prst="rect">
            <a:avLst/>
          </a:prstGeom>
        </p:spPr>
      </p:pic>
      <p:pic>
        <p:nvPicPr>
          <p:cNvPr id="5" name="Resim 4">
            <a:extLst>
              <a:ext uri="{FF2B5EF4-FFF2-40B4-BE49-F238E27FC236}">
                <a16:creationId xmlns:a16="http://schemas.microsoft.com/office/drawing/2014/main" id="{378342DF-B460-48ED-8A9C-CA051413A6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1036" y="2444910"/>
            <a:ext cx="1438345" cy="1536261"/>
          </a:xfrm>
          <a:prstGeom prst="rect">
            <a:avLst/>
          </a:prstGeom>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4">
            <a:extLst>
              <a:ext uri="{FF2B5EF4-FFF2-40B4-BE49-F238E27FC236}">
                <a16:creationId xmlns:a16="http://schemas.microsoft.com/office/drawing/2014/main" id="{0B4E4737-4739-4304-BA2A-EBC369BD7386}"/>
              </a:ext>
            </a:extLst>
          </p:cNvPr>
          <p:cNvSpPr>
            <a:spLocks noGrp="1" noChangeArrowheads="1"/>
          </p:cNvSpPr>
          <p:nvPr>
            <p:ph type="title" idx="4294967295"/>
          </p:nvPr>
        </p:nvSpPr>
        <p:spPr>
          <a:xfrm>
            <a:off x="7370617" y="252507"/>
            <a:ext cx="4434939" cy="827965"/>
          </a:xfrm>
        </p:spPr>
        <p:txBody>
          <a:bodyPr anchor="ctr">
            <a:normAutofit/>
          </a:bodyPr>
          <a:lstStyle/>
          <a:p>
            <a:pPr algn="r"/>
            <a:r>
              <a:rPr lang="en-US" sz="2000" b="1" kern="0" dirty="0">
                <a:solidFill>
                  <a:srgbClr val="FF0000"/>
                </a:solidFill>
              </a:rPr>
              <a:t> </a:t>
            </a:r>
            <a:r>
              <a:rPr lang="tr-TR" sz="2000" b="1" kern="0" dirty="0">
                <a:solidFill>
                  <a:srgbClr val="FF0000"/>
                </a:solidFill>
              </a:rPr>
              <a:t>Hasta / Yaralı Değerlendirmesinde </a:t>
            </a:r>
            <a:br>
              <a:rPr lang="tr-TR" sz="2000" b="1" kern="0" dirty="0">
                <a:solidFill>
                  <a:srgbClr val="FF0000"/>
                </a:solidFill>
              </a:rPr>
            </a:br>
            <a:r>
              <a:rPr lang="en-US" sz="2000" b="1" kern="0" dirty="0">
                <a:solidFill>
                  <a:srgbClr val="FF0000"/>
                </a:solidFill>
              </a:rPr>
              <a:t>         </a:t>
            </a:r>
            <a:r>
              <a:rPr lang="tr-TR" sz="2000" b="1" kern="0" dirty="0">
                <a:solidFill>
                  <a:srgbClr val="FF0000"/>
                </a:solidFill>
              </a:rPr>
              <a:t>Yapılması Gerekenler</a:t>
            </a:r>
            <a:endParaRPr lang="tr-TR" altLang="tr-TR" sz="1700" b="1" dirty="0"/>
          </a:p>
        </p:txBody>
      </p:sp>
      <p:sp>
        <p:nvSpPr>
          <p:cNvPr id="25604" name="Rectangle 6">
            <a:extLst>
              <a:ext uri="{FF2B5EF4-FFF2-40B4-BE49-F238E27FC236}">
                <a16:creationId xmlns:a16="http://schemas.microsoft.com/office/drawing/2014/main" id="{C2CDA367-8F70-42B1-B155-737E2F6BA6F3}"/>
              </a:ext>
            </a:extLst>
          </p:cNvPr>
          <p:cNvSpPr>
            <a:spLocks noChangeArrowheads="1"/>
          </p:cNvSpPr>
          <p:nvPr/>
        </p:nvSpPr>
        <p:spPr bwMode="auto">
          <a:xfrm>
            <a:off x="681840" y="1190328"/>
            <a:ext cx="111237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FontTx/>
              <a:buNone/>
            </a:pPr>
            <a:r>
              <a:rPr lang="tr-TR" altLang="tr-TR" sz="2400" b="1" dirty="0">
                <a:solidFill>
                  <a:srgbClr val="FF0000"/>
                </a:solidFill>
                <a:latin typeface="+mn-lt"/>
              </a:rPr>
              <a:t>Olay yerinde hasta / yaralılara müdahale hızlı ancak sakin bir şekilde yapılmalıdır.</a:t>
            </a:r>
          </a:p>
        </p:txBody>
      </p:sp>
      <p:sp>
        <p:nvSpPr>
          <p:cNvPr id="3" name="Dikdörtgen 2">
            <a:extLst>
              <a:ext uri="{FF2B5EF4-FFF2-40B4-BE49-F238E27FC236}">
                <a16:creationId xmlns:a16="http://schemas.microsoft.com/office/drawing/2014/main" id="{37DC194D-732B-4878-95B5-FACF15BCD2DD}"/>
              </a:ext>
            </a:extLst>
          </p:cNvPr>
          <p:cNvSpPr/>
          <p:nvPr/>
        </p:nvSpPr>
        <p:spPr>
          <a:xfrm>
            <a:off x="537359" y="1761850"/>
            <a:ext cx="11432968" cy="4893647"/>
          </a:xfrm>
          <a:prstGeom prst="rect">
            <a:avLst/>
          </a:prstGeom>
        </p:spPr>
        <p:txBody>
          <a:bodyPr wrap="square">
            <a:spAutoFit/>
          </a:bodyPr>
          <a:lstStyle/>
          <a:p>
            <a:pPr marL="285750" indent="-285750" fontAlgn="base">
              <a:buFont typeface="Arial" panose="020B0604020202020204" pitchFamily="34" charset="0"/>
              <a:buChar char="•"/>
            </a:pPr>
            <a:r>
              <a:rPr lang="tr-TR" sz="2400" noProof="1"/>
              <a:t>Hasta/yaralı hızla yaşam bulguları yönünden (ABC) değerlendirilmelidir. </a:t>
            </a:r>
          </a:p>
          <a:p>
            <a:pPr marL="285750" indent="-285750" fontAlgn="base">
              <a:buFont typeface="Arial" panose="020B0604020202020204" pitchFamily="34" charset="0"/>
              <a:buChar char="•"/>
            </a:pPr>
            <a:r>
              <a:rPr lang="tr-TR" sz="2400" noProof="1"/>
              <a:t>Hasta/yaralı kırık ve kanama yönünden değerlendirilmelidir. </a:t>
            </a:r>
          </a:p>
          <a:p>
            <a:pPr marL="285750" indent="-285750" fontAlgn="base">
              <a:buFont typeface="Arial" panose="020B0604020202020204" pitchFamily="34" charset="0"/>
              <a:buChar char="•"/>
            </a:pPr>
            <a:r>
              <a:rPr lang="tr-TR" sz="2400" noProof="1"/>
              <a:t>Hasta/yaralı sıcak tutulmalıdır. </a:t>
            </a:r>
          </a:p>
          <a:p>
            <a:pPr marL="285750" indent="-285750" fontAlgn="base">
              <a:buFont typeface="Arial" panose="020B0604020202020204" pitchFamily="34" charset="0"/>
              <a:buChar char="•"/>
            </a:pPr>
            <a:r>
              <a:rPr lang="tr-TR" sz="2400" noProof="1"/>
              <a:t>Hasta/yaralının bilinci kapalı ise ağızdan hiçbir şey verilmemelidir. </a:t>
            </a:r>
          </a:p>
          <a:p>
            <a:pPr marL="285750" indent="-285750" fontAlgn="base">
              <a:buFont typeface="Arial" panose="020B0604020202020204" pitchFamily="34" charset="0"/>
              <a:buChar char="•"/>
            </a:pPr>
            <a:r>
              <a:rPr lang="tr-TR" sz="2400" noProof="1"/>
              <a:t>Tıbbi yardım istenmelidir (112). </a:t>
            </a:r>
          </a:p>
          <a:p>
            <a:pPr marL="285750" indent="-285750" fontAlgn="base">
              <a:buFont typeface="Arial" panose="020B0604020202020204" pitchFamily="34" charset="0"/>
              <a:buChar char="•"/>
            </a:pPr>
            <a:r>
              <a:rPr lang="tr-TR" sz="2400" noProof="1"/>
              <a:t>Hasta/yaralının endişeleri giderilmeli, nazik ve hoşgörülü olmalıdır. </a:t>
            </a:r>
          </a:p>
          <a:p>
            <a:pPr marL="285750" indent="-285750" fontAlgn="base">
              <a:buFont typeface="Arial" panose="020B0604020202020204" pitchFamily="34" charset="0"/>
              <a:buChar char="•"/>
            </a:pPr>
            <a:r>
              <a:rPr lang="tr-TR" sz="2400" noProof="1"/>
              <a:t>Hasta/yaralının paniğe kapılmasını engellemek için yarasını görmesine izin verilmemelidir. </a:t>
            </a:r>
          </a:p>
          <a:p>
            <a:pPr marL="285750" indent="-285750" fontAlgn="base">
              <a:buFont typeface="Arial" panose="020B0604020202020204" pitchFamily="34" charset="0"/>
              <a:buChar char="•"/>
            </a:pPr>
            <a:r>
              <a:rPr lang="tr-TR" sz="2400" noProof="1"/>
              <a:t>Hasta/yaralı mümkün mertebe yerinden oynatılmamalıdır.</a:t>
            </a:r>
          </a:p>
          <a:p>
            <a:pPr marL="285750" indent="-285750" fontAlgn="base">
              <a:buFont typeface="Arial" panose="020B0604020202020204" pitchFamily="34" charset="0"/>
              <a:buChar char="•"/>
            </a:pPr>
            <a:r>
              <a:rPr lang="tr-TR" sz="2400" noProof="1"/>
              <a:t>Hasta/yaralı ve olay hakkındaki bilgiler kaydedilmelidir. </a:t>
            </a:r>
          </a:p>
          <a:p>
            <a:pPr marL="285750" indent="-285750" fontAlgn="base">
              <a:buFont typeface="Arial" panose="020B0604020202020204" pitchFamily="34" charset="0"/>
              <a:buChar char="•"/>
            </a:pPr>
            <a:r>
              <a:rPr lang="tr-TR" sz="2400" noProof="1"/>
              <a:t>Yardım ekibi gelene kadar olay yerinde kalınmalıdır</a:t>
            </a:r>
            <a:r>
              <a:rPr lang="tr-TR" sz="2000" noProof="1"/>
              <a:t>.</a:t>
            </a:r>
            <a:endParaRPr lang="en-US" sz="2000" noProof="1"/>
          </a:p>
          <a:p>
            <a:pPr marL="285750" indent="-285750" fontAlgn="base">
              <a:buFont typeface="Arial" panose="020B0604020202020204" pitchFamily="34" charset="0"/>
              <a:buChar char="•"/>
            </a:pPr>
            <a:r>
              <a:rPr lang="tr-TR" sz="2400" dirty="0"/>
              <a:t>Ancak, ağır hasta/yaralı bir kişi hayati tehlikede olmadığı sürece asla yerinden kıpırdatılmamalıdır</a:t>
            </a:r>
            <a:endParaRPr lang="tr-TR" sz="2400" noProof="1"/>
          </a:p>
        </p:txBody>
      </p:sp>
      <p:sp>
        <p:nvSpPr>
          <p:cNvPr id="4" name="Rectangle 2">
            <a:extLst>
              <a:ext uri="{FF2B5EF4-FFF2-40B4-BE49-F238E27FC236}">
                <a16:creationId xmlns:a16="http://schemas.microsoft.com/office/drawing/2014/main" id="{9A724EB2-E94B-668C-C818-F25187192B05}"/>
              </a:ext>
            </a:extLst>
          </p:cNvPr>
          <p:cNvSpPr txBox="1">
            <a:spLocks noChangeArrowheads="1"/>
          </p:cNvSpPr>
          <p:nvPr/>
        </p:nvSpPr>
        <p:spPr>
          <a:xfrm>
            <a:off x="3747655" y="288309"/>
            <a:ext cx="3830782" cy="792163"/>
          </a:xfrm>
          <a:prstGeom prst="rect">
            <a:avLst/>
          </a:prstGeom>
        </p:spPr>
        <p:txBody>
          <a:bodyPr vert="horz" wrap="square" lIns="91440" tIns="45720" rIns="91440" bIns="45720" numCol="1" rtlCol="0" anchor="ctr"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base"/>
            <a:r>
              <a:rPr lang="tr-TR" b="1" noProof="1">
                <a:solidFill>
                  <a:srgbClr val="FF0000"/>
                </a:solidFill>
              </a:rPr>
              <a:t>KURTARMA</a:t>
            </a:r>
            <a:endParaRPr lang="en-US" b="1" noProof="1">
              <a:solidFill>
                <a:srgbClr val="FF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31E71EC7-6E90-4CB0-9B72-7BC0AB784A81}" type="slidenum">
              <a:rPr lang="tr-TR" smtClean="0"/>
              <a:pPr/>
              <a:t>11</a:t>
            </a:fld>
            <a:endParaRPr lang="tr-TR"/>
          </a:p>
        </p:txBody>
      </p:sp>
      <p:sp>
        <p:nvSpPr>
          <p:cNvPr id="3" name="Content Placeholder 2"/>
          <p:cNvSpPr txBox="1">
            <a:spLocks/>
          </p:cNvSpPr>
          <p:nvPr/>
        </p:nvSpPr>
        <p:spPr>
          <a:xfrm>
            <a:off x="593984" y="136525"/>
            <a:ext cx="8487410" cy="504056"/>
          </a:xfrm>
          <a:prstGeom prst="rect">
            <a:avLst/>
          </a:prstGeom>
        </p:spPr>
        <p:txBody>
          <a:bodyPr>
            <a:normAutofit fontScale="700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tr-TR" sz="2600" b="1" dirty="0">
                <a:solidFill>
                  <a:srgbClr val="002060"/>
                </a:solidFill>
                <a:ea typeface="Cambria" panose="02040503050406030204" pitchFamily="18" charset="0"/>
              </a:rPr>
              <a:t>İŞVERENİN YÜKÜMLÜLÜĞÜ (6331 Sayılı  İş Sağlığı Ve Güvenliği Kanunu Md. 4</a:t>
            </a:r>
            <a:r>
              <a:rPr lang="tr-TR" sz="2000" b="1" dirty="0">
                <a:solidFill>
                  <a:srgbClr val="002060"/>
                </a:solidFill>
                <a:ea typeface="Cambria" panose="02040503050406030204" pitchFamily="18" charset="0"/>
              </a:rPr>
              <a:t>)</a:t>
            </a:r>
          </a:p>
        </p:txBody>
      </p:sp>
      <p:pic>
        <p:nvPicPr>
          <p:cNvPr id="6" name="Picture 3">
            <a:extLst>
              <a:ext uri="{FF2B5EF4-FFF2-40B4-BE49-F238E27FC236}">
                <a16:creationId xmlns:a16="http://schemas.microsoft.com/office/drawing/2014/main" id="{2ACAAA74-8988-4DDD-9CCC-0D415637DC4E}"/>
              </a:ext>
            </a:extLst>
          </p:cNvPr>
          <p:cNvPicPr/>
          <p:nvPr/>
        </p:nvPicPr>
        <p:blipFill>
          <a:blip r:embed="rId2"/>
          <a:stretch/>
        </p:blipFill>
        <p:spPr>
          <a:xfrm>
            <a:off x="10679985" y="597987"/>
            <a:ext cx="1167120" cy="1370880"/>
          </a:xfrm>
          <a:prstGeom prst="rect">
            <a:avLst/>
          </a:prstGeom>
          <a:ln w="0">
            <a:noFill/>
          </a:ln>
        </p:spPr>
      </p:pic>
      <p:pic>
        <p:nvPicPr>
          <p:cNvPr id="8" name="Picture 4" descr="risk değerlendirme ile ilgili görsel sonucu">
            <a:extLst>
              <a:ext uri="{FF2B5EF4-FFF2-40B4-BE49-F238E27FC236}">
                <a16:creationId xmlns:a16="http://schemas.microsoft.com/office/drawing/2014/main" id="{39E1F783-E5D2-478A-B53C-48655158BA97}"/>
              </a:ext>
            </a:extLst>
          </p:cNvPr>
          <p:cNvPicPr/>
          <p:nvPr/>
        </p:nvPicPr>
        <p:blipFill>
          <a:blip r:embed="rId3"/>
          <a:stretch/>
        </p:blipFill>
        <p:spPr>
          <a:xfrm>
            <a:off x="10616985" y="2502723"/>
            <a:ext cx="1293120" cy="853200"/>
          </a:xfrm>
          <a:prstGeom prst="rect">
            <a:avLst/>
          </a:prstGeom>
          <a:ln w="0">
            <a:noFill/>
          </a:ln>
        </p:spPr>
      </p:pic>
      <p:pic>
        <p:nvPicPr>
          <p:cNvPr id="9" name="Picture 1">
            <a:extLst>
              <a:ext uri="{FF2B5EF4-FFF2-40B4-BE49-F238E27FC236}">
                <a16:creationId xmlns:a16="http://schemas.microsoft.com/office/drawing/2014/main" id="{25FE507A-1456-49D0-9002-F22223A8AF9E}"/>
              </a:ext>
            </a:extLst>
          </p:cNvPr>
          <p:cNvPicPr/>
          <p:nvPr/>
        </p:nvPicPr>
        <p:blipFill>
          <a:blip r:embed="rId4"/>
          <a:stretch/>
        </p:blipFill>
        <p:spPr>
          <a:xfrm>
            <a:off x="10203836" y="3781573"/>
            <a:ext cx="1661040" cy="921240"/>
          </a:xfrm>
          <a:prstGeom prst="rect">
            <a:avLst/>
          </a:prstGeom>
          <a:ln w="0">
            <a:noFill/>
          </a:ln>
        </p:spPr>
      </p:pic>
      <p:pic>
        <p:nvPicPr>
          <p:cNvPr id="10" name="Picture 4" descr="D:\DOKTOR\9-ISTUZMAN\1-EĞİTİM KURUMU\1. İstanbuluzman\ZZResim\Meslekler\dokter.png">
            <a:extLst>
              <a:ext uri="{FF2B5EF4-FFF2-40B4-BE49-F238E27FC236}">
                <a16:creationId xmlns:a16="http://schemas.microsoft.com/office/drawing/2014/main" id="{490B6428-920F-4634-9519-492A27AA1738}"/>
              </a:ext>
            </a:extLst>
          </p:cNvPr>
          <p:cNvPicPr/>
          <p:nvPr/>
        </p:nvPicPr>
        <p:blipFill>
          <a:blip r:embed="rId5"/>
          <a:stretch/>
        </p:blipFill>
        <p:spPr>
          <a:xfrm>
            <a:off x="10553988" y="5128463"/>
            <a:ext cx="1272240" cy="1083960"/>
          </a:xfrm>
          <a:prstGeom prst="rect">
            <a:avLst/>
          </a:prstGeom>
          <a:ln w="0">
            <a:noFill/>
          </a:ln>
        </p:spPr>
      </p:pic>
      <p:sp>
        <p:nvSpPr>
          <p:cNvPr id="12" name="Başlık 3">
            <a:extLst>
              <a:ext uri="{FF2B5EF4-FFF2-40B4-BE49-F238E27FC236}">
                <a16:creationId xmlns:a16="http://schemas.microsoft.com/office/drawing/2014/main" id="{195921D0-C390-4853-90CE-40B4469663ED}"/>
              </a:ext>
            </a:extLst>
          </p:cNvPr>
          <p:cNvSpPr/>
          <p:nvPr/>
        </p:nvSpPr>
        <p:spPr>
          <a:xfrm>
            <a:off x="459212" y="884014"/>
            <a:ext cx="9834720" cy="547233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50000"/>
              </a:lnSpc>
              <a:buClr>
                <a:srgbClr val="000000"/>
              </a:buClr>
            </a:pPr>
            <a:r>
              <a:rPr lang="tr-TR" sz="1600" dirty="0"/>
              <a:t>(1)   İşveren, çalışanların işle ilgili sağlık ve güvenliğini sağlamakla yükümlü olup bu </a:t>
            </a:r>
            <a:r>
              <a:rPr lang="tr-TR" sz="1600" dirty="0" err="1"/>
              <a:t>çerçevedemesi</a:t>
            </a:r>
            <a:r>
              <a:rPr lang="tr-TR" sz="1600" dirty="0"/>
              <a:t> için çalışmalar yapar. </a:t>
            </a:r>
          </a:p>
          <a:p>
            <a:pPr marL="457200" indent="-457200">
              <a:lnSpc>
                <a:spcPct val="150000"/>
              </a:lnSpc>
              <a:buClr>
                <a:srgbClr val="000000"/>
              </a:buClr>
              <a:buAutoNum type="alphaLcParenR"/>
            </a:pPr>
            <a:r>
              <a:rPr lang="tr-TR" b="1" dirty="0"/>
              <a:t>İşyerinde alınan iş sağlığı ve güvenliği tedbirlerine uyulup uyulmadığını izler, denetler ve uygunsuzlukların giderilmesini sağlar</a:t>
            </a:r>
            <a:r>
              <a:rPr lang="tr-TR" dirty="0"/>
              <a:t>. </a:t>
            </a:r>
          </a:p>
          <a:p>
            <a:pPr marL="457200" indent="-457200">
              <a:lnSpc>
                <a:spcPct val="150000"/>
              </a:lnSpc>
              <a:buClr>
                <a:srgbClr val="000000"/>
              </a:buClr>
              <a:buAutoNum type="alphaLcParenR"/>
            </a:pPr>
            <a:r>
              <a:rPr lang="tr-TR" b="1" dirty="0"/>
              <a:t>Risk değerlendirmesi yapar veya yaptırır.</a:t>
            </a:r>
            <a:r>
              <a:rPr lang="tr-TR" dirty="0"/>
              <a:t> </a:t>
            </a:r>
          </a:p>
          <a:p>
            <a:pPr marL="457200" indent="-457200">
              <a:lnSpc>
                <a:spcPct val="150000"/>
              </a:lnSpc>
              <a:buClr>
                <a:srgbClr val="000000"/>
              </a:buClr>
              <a:buAutoNum type="alphaLcParenR"/>
            </a:pPr>
            <a:r>
              <a:rPr lang="tr-TR" b="1" dirty="0"/>
              <a:t>Çalışana görev verirken, çalışanın sağlık ve güvenlik yönünden işe uygunluğunu göz önüne alır</a:t>
            </a:r>
            <a:r>
              <a:rPr lang="tr-TR" sz="1600" b="1" dirty="0"/>
              <a:t>. </a:t>
            </a:r>
          </a:p>
        </p:txBody>
      </p:sp>
    </p:spTree>
    <p:extLst>
      <p:ext uri="{BB962C8B-B14F-4D97-AF65-F5344CB8AC3E}">
        <p14:creationId xmlns:p14="http://schemas.microsoft.com/office/powerpoint/2010/main" val="318389027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p:cNvSpPr>
            <a:spLocks noGrp="1" noChangeArrowheads="1"/>
          </p:cNvSpPr>
          <p:nvPr>
            <p:ph type="title" hasCustomPrompt="1"/>
          </p:nvPr>
        </p:nvSpPr>
        <p:spPr>
          <a:xfrm>
            <a:off x="762000" y="136525"/>
            <a:ext cx="10515600" cy="930276"/>
          </a:xfrm>
        </p:spPr>
        <p:txBody>
          <a:bodyPr vert="horz" wrap="square" lIns="91440" tIns="45720" rIns="91440" bIns="45720" numCol="1" rtlCol="0" anchor="ctr" anchorCtr="0" compatLnSpc="1">
            <a:normAutofit/>
          </a:bodyPr>
          <a:lstStyle/>
          <a:p>
            <a:pPr algn="ctr" fontAlgn="base">
              <a:lnSpc>
                <a:spcPct val="100000"/>
              </a:lnSpc>
              <a:spcAft>
                <a:spcPct val="0"/>
              </a:spcAft>
              <a:defRPr/>
            </a:pPr>
            <a:r>
              <a:rPr lang="tr-TR" sz="4000" b="1" kern="0" dirty="0">
                <a:solidFill>
                  <a:srgbClr val="FF0000"/>
                </a:solidFill>
                <a:effectLst>
                  <a:outerShdw blurRad="38100" dist="38100" dir="2700000" algn="tl">
                    <a:srgbClr val="C0C0C0"/>
                  </a:outerShdw>
                </a:effectLst>
              </a:rPr>
              <a:t>Hayat Kurtarma Zinciri</a:t>
            </a:r>
          </a:p>
        </p:txBody>
      </p:sp>
      <p:sp>
        <p:nvSpPr>
          <p:cNvPr id="19459" name="Rectangle 9"/>
          <p:cNvSpPr/>
          <p:nvPr/>
        </p:nvSpPr>
        <p:spPr>
          <a:xfrm>
            <a:off x="1981200" y="4953001"/>
            <a:ext cx="8382000" cy="1163395"/>
          </a:xfrm>
          <a:prstGeom prst="rect">
            <a:avLst/>
          </a:prstGeom>
          <a:noFill/>
          <a:ln w="9525">
            <a:noFill/>
          </a:ln>
        </p:spPr>
        <p:txBody>
          <a:bodyPr anchor="t">
            <a:spAutoFit/>
          </a:bodyPr>
          <a:lstStyle/>
          <a:p>
            <a:pPr>
              <a:lnSpc>
                <a:spcPct val="90000"/>
              </a:lnSpc>
              <a:spcBef>
                <a:spcPct val="20000"/>
              </a:spcBef>
              <a:buChar char="•"/>
            </a:pPr>
            <a:r>
              <a:rPr lang="tr-TR" altLang="tr-TR" sz="2400" dirty="0">
                <a:latin typeface="Tahoma" panose="020B0604030504040204" pitchFamily="34" charset="0"/>
              </a:rPr>
              <a:t> İlk iki halka ilkyardımcının görevidir. </a:t>
            </a:r>
          </a:p>
          <a:p>
            <a:pPr>
              <a:lnSpc>
                <a:spcPct val="90000"/>
              </a:lnSpc>
              <a:spcBef>
                <a:spcPct val="20000"/>
              </a:spcBef>
              <a:buChar char="•"/>
            </a:pPr>
            <a:r>
              <a:rPr lang="tr-TR" altLang="tr-TR" sz="2400" dirty="0">
                <a:latin typeface="Tahoma" panose="020B0604030504040204" pitchFamily="34" charset="0"/>
              </a:rPr>
              <a:t> Son iki halka ileri yaşam desteğine aittir ve ilkyardımcının görevi değildir.</a:t>
            </a:r>
          </a:p>
        </p:txBody>
      </p:sp>
      <p:pic>
        <p:nvPicPr>
          <p:cNvPr id="3074" name="Picture 2" descr="İlk Yardım Nedir? - KUİYEM I Koç Üniversitesi İlk Yardım Eğitim Merkezi">
            <a:extLst>
              <a:ext uri="{FF2B5EF4-FFF2-40B4-BE49-F238E27FC236}">
                <a16:creationId xmlns:a16="http://schemas.microsoft.com/office/drawing/2014/main" id="{4B3B06E9-F7A1-AB1C-25A6-823AF10BB6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9019" y="935183"/>
            <a:ext cx="7439891" cy="3772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6527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Dikdörtgen 2"/>
          <p:cNvSpPr/>
          <p:nvPr/>
        </p:nvSpPr>
        <p:spPr>
          <a:xfrm>
            <a:off x="469098" y="684840"/>
            <a:ext cx="4603953"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a:ln>
                  <a:noFill/>
                </a:ln>
                <a:solidFill>
                  <a:srgbClr val="FF0000"/>
                </a:solidFill>
                <a:effectLst/>
                <a:uLnTx/>
                <a:uFillTx/>
                <a:latin typeface="Calibri" panose="020F0502020204030204"/>
                <a:ea typeface="+mn-ea"/>
                <a:cs typeface="+mn-cs"/>
              </a:rPr>
              <a:t>Hayat Kurtarma Zinciri Nedir?</a:t>
            </a:r>
          </a:p>
        </p:txBody>
      </p:sp>
      <p:sp>
        <p:nvSpPr>
          <p:cNvPr id="4" name="Dikdörtgen 3"/>
          <p:cNvSpPr/>
          <p:nvPr/>
        </p:nvSpPr>
        <p:spPr>
          <a:xfrm>
            <a:off x="336239" y="1412776"/>
            <a:ext cx="8424936" cy="132343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a:ln>
                  <a:noFill/>
                </a:ln>
                <a:solidFill>
                  <a:prstClr val="black"/>
                </a:solidFill>
                <a:effectLst/>
                <a:uLnTx/>
                <a:uFillTx/>
                <a:latin typeface="Calibri" panose="020F0502020204030204"/>
                <a:ea typeface="+mn-ea"/>
                <a:cs typeface="+mn-cs"/>
              </a:rPr>
              <a:t>1.Halka </a:t>
            </a:r>
            <a:r>
              <a:rPr kumimoji="0" lang="tr-TR" sz="2000" b="0" i="0" u="none" strike="noStrike" kern="1200" cap="none" spc="0" normalizeH="0" baseline="0" noProof="0">
                <a:ln>
                  <a:noFill/>
                </a:ln>
                <a:solidFill>
                  <a:prstClr val="black"/>
                </a:solidFill>
                <a:effectLst/>
                <a:uLnTx/>
                <a:uFillTx/>
                <a:latin typeface="Calibri" panose="020F0502020204030204"/>
                <a:ea typeface="+mn-ea"/>
                <a:cs typeface="+mn-cs"/>
              </a:rPr>
              <a:t>- Sağlık kuruluşuna haber verilmesi </a:t>
            </a:r>
            <a:r>
              <a:rPr kumimoji="0" lang="tr-TR" sz="2000" b="0" i="0" u="none" strike="noStrike" kern="1200" cap="none" spc="0" normalizeH="0" baseline="0" noProof="0">
                <a:ln>
                  <a:noFill/>
                </a:ln>
                <a:solidFill>
                  <a:srgbClr val="FF0000"/>
                </a:solidFill>
                <a:effectLst/>
                <a:uLnTx/>
                <a:uFillTx/>
                <a:latin typeface="Calibri" panose="020F0502020204030204"/>
                <a:ea typeface="+mn-ea"/>
                <a:cs typeface="+mn-cs"/>
              </a:rPr>
              <a:t>112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a:ln>
                  <a:noFill/>
                </a:ln>
                <a:solidFill>
                  <a:prstClr val="black"/>
                </a:solidFill>
                <a:effectLst/>
                <a:uLnTx/>
                <a:uFillTx/>
                <a:latin typeface="Calibri" panose="020F0502020204030204"/>
                <a:ea typeface="+mn-ea"/>
                <a:cs typeface="+mn-cs"/>
              </a:rPr>
              <a:t>2.Halka </a:t>
            </a:r>
            <a:r>
              <a:rPr kumimoji="0" lang="tr-TR" sz="2000" b="0" i="0" u="none" strike="noStrike" kern="1200" cap="none" spc="0" normalizeH="0" baseline="0" noProof="0">
                <a:ln>
                  <a:noFill/>
                </a:ln>
                <a:solidFill>
                  <a:prstClr val="black"/>
                </a:solidFill>
                <a:effectLst/>
                <a:uLnTx/>
                <a:uFillTx/>
                <a:latin typeface="Calibri" panose="020F0502020204030204"/>
                <a:ea typeface="+mn-ea"/>
                <a:cs typeface="+mn-cs"/>
              </a:rPr>
              <a:t>- Olay yerinde Temel Yaşam Desteği yapılması</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a:ln>
                  <a:noFill/>
                </a:ln>
                <a:solidFill>
                  <a:prstClr val="black"/>
                </a:solidFill>
                <a:effectLst/>
                <a:uLnTx/>
                <a:uFillTx/>
                <a:latin typeface="Calibri" panose="020F0502020204030204"/>
                <a:ea typeface="+mn-ea"/>
                <a:cs typeface="+mn-cs"/>
              </a:rPr>
              <a:t>3.Halka </a:t>
            </a:r>
            <a:r>
              <a:rPr kumimoji="0" lang="tr-TR" sz="2000" b="0" i="0" u="none" strike="noStrike" kern="1200" cap="none" spc="0" normalizeH="0" baseline="0" noProof="0">
                <a:ln>
                  <a:noFill/>
                </a:ln>
                <a:solidFill>
                  <a:prstClr val="black"/>
                </a:solidFill>
                <a:effectLst/>
                <a:uLnTx/>
                <a:uFillTx/>
                <a:latin typeface="Calibri" panose="020F0502020204030204"/>
                <a:ea typeface="+mn-ea"/>
                <a:cs typeface="+mn-cs"/>
              </a:rPr>
              <a:t>- Ambulans ekiplerince müdahaleler yapılması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a:ln>
                  <a:noFill/>
                </a:ln>
                <a:solidFill>
                  <a:prstClr val="black"/>
                </a:solidFill>
                <a:effectLst/>
                <a:uLnTx/>
                <a:uFillTx/>
                <a:latin typeface="Calibri" panose="020F0502020204030204"/>
                <a:ea typeface="+mn-ea"/>
                <a:cs typeface="+mn-cs"/>
              </a:rPr>
              <a:t>4.Halka </a:t>
            </a:r>
            <a:r>
              <a:rPr kumimoji="0" lang="tr-TR" sz="2000" b="0" i="0" u="none" strike="noStrike" kern="1200" cap="none" spc="0" normalizeH="0" baseline="0" noProof="0">
                <a:ln>
                  <a:noFill/>
                </a:ln>
                <a:solidFill>
                  <a:prstClr val="black"/>
                </a:solidFill>
                <a:effectLst/>
                <a:uLnTx/>
                <a:uFillTx/>
                <a:latin typeface="Calibri" panose="020F0502020204030204"/>
                <a:ea typeface="+mn-ea"/>
                <a:cs typeface="+mn-cs"/>
              </a:rPr>
              <a:t>- Hastane acil servislerinde müdahale yapılmasıdır</a:t>
            </a:r>
            <a:r>
              <a:rPr kumimoji="0" lang="tr-TR" sz="16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5" name="Dikdörtgen 4"/>
          <p:cNvSpPr/>
          <p:nvPr/>
        </p:nvSpPr>
        <p:spPr>
          <a:xfrm>
            <a:off x="469098" y="3167390"/>
            <a:ext cx="3943900"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a:ln>
                  <a:noFill/>
                </a:ln>
                <a:solidFill>
                  <a:srgbClr val="FF0000"/>
                </a:solidFill>
                <a:effectLst/>
                <a:uLnTx/>
                <a:uFillTx/>
                <a:latin typeface="Calibri" panose="020F0502020204030204"/>
                <a:ea typeface="+mn-ea"/>
                <a:cs typeface="+mn-cs"/>
              </a:rPr>
              <a:t>İlkyardımın </a:t>
            </a:r>
            <a:r>
              <a:rPr kumimoji="0" lang="tr-TR" sz="2800" b="1" i="0" u="none" strike="noStrike" kern="1200" cap="none" spc="0" normalizeH="0" baseline="0" noProof="0" err="1">
                <a:ln>
                  <a:noFill/>
                </a:ln>
                <a:solidFill>
                  <a:srgbClr val="FF0000"/>
                </a:solidFill>
                <a:effectLst/>
                <a:uLnTx/>
                <a:uFillTx/>
                <a:latin typeface="Calibri" panose="020F0502020204030204"/>
                <a:ea typeface="+mn-ea"/>
                <a:cs typeface="+mn-cs"/>
              </a:rPr>
              <a:t>ABC’si</a:t>
            </a:r>
            <a:r>
              <a:rPr kumimoji="0" lang="tr-TR" sz="2800" b="1" i="0" u="none" strike="noStrike" kern="1200" cap="none" spc="0" normalizeH="0" baseline="0" noProof="0">
                <a:ln>
                  <a:noFill/>
                </a:ln>
                <a:solidFill>
                  <a:srgbClr val="FF0000"/>
                </a:solidFill>
                <a:effectLst/>
                <a:uLnTx/>
                <a:uFillTx/>
                <a:latin typeface="Calibri" panose="020F0502020204030204"/>
                <a:ea typeface="+mn-ea"/>
                <a:cs typeface="+mn-cs"/>
              </a:rPr>
              <a:t> Nedir?</a:t>
            </a:r>
          </a:p>
        </p:txBody>
      </p:sp>
      <p:sp>
        <p:nvSpPr>
          <p:cNvPr id="6" name="Dikdörtgen 5"/>
          <p:cNvSpPr/>
          <p:nvPr/>
        </p:nvSpPr>
        <p:spPr>
          <a:xfrm>
            <a:off x="335360" y="3841862"/>
            <a:ext cx="8424936" cy="193899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a:ln>
                  <a:noFill/>
                </a:ln>
                <a:solidFill>
                  <a:prstClr val="black"/>
                </a:solidFill>
                <a:effectLst/>
                <a:uLnTx/>
                <a:uFillTx/>
                <a:latin typeface="Calibri" panose="020F0502020204030204"/>
                <a:ea typeface="+mn-ea"/>
                <a:cs typeface="+mn-cs"/>
              </a:rPr>
              <a:t>Öncelikle bilinç kontrol edilmeli, bilinç kapalı ise aşağıdakiler hızla değerlendirilmelidir: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a:ln>
                  <a:noFill/>
                </a:ln>
                <a:solidFill>
                  <a:prstClr val="black"/>
                </a:solidFill>
                <a:effectLst/>
                <a:uLnTx/>
                <a:uFillTx/>
                <a:latin typeface="Calibri" panose="020F0502020204030204"/>
                <a:ea typeface="+mn-ea"/>
                <a:cs typeface="+mn-cs"/>
              </a:rPr>
              <a:t>A. Hava yolu açıklığının değerlendirilmesi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a:ln>
                  <a:noFill/>
                </a:ln>
                <a:solidFill>
                  <a:prstClr val="black"/>
                </a:solidFill>
                <a:effectLst/>
                <a:uLnTx/>
                <a:uFillTx/>
                <a:latin typeface="Calibri" panose="020F0502020204030204"/>
                <a:ea typeface="+mn-ea"/>
                <a:cs typeface="+mn-cs"/>
              </a:rPr>
              <a:t>B. Solunumun değerlendirilmesi (Bak-Dinle-Hisset)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a:ln>
                  <a:noFill/>
                </a:ln>
                <a:solidFill>
                  <a:prstClr val="black"/>
                </a:solidFill>
                <a:effectLst/>
                <a:uLnTx/>
                <a:uFillTx/>
                <a:latin typeface="Calibri" panose="020F0502020204030204"/>
                <a:ea typeface="+mn-ea"/>
                <a:cs typeface="+mn-cs"/>
              </a:rPr>
              <a:t>C. Dolaşımın değerlendirilmesi (Şah damarından 5 saniye nabız alınarak yapılır.)</a:t>
            </a:r>
          </a:p>
        </p:txBody>
      </p:sp>
      <p:pic>
        <p:nvPicPr>
          <p:cNvPr id="7" name="Picture 3" descr="C:\Users\user\Desktop\RESİMLER\indir (7).jpg">
            <a:extLst>
              <a:ext uri="{FF2B5EF4-FFF2-40B4-BE49-F238E27FC236}">
                <a16:creationId xmlns:a16="http://schemas.microsoft.com/office/drawing/2014/main" id="{1E4040CF-0D2C-4CAF-9AB4-6522BF0692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0115" y="4096180"/>
            <a:ext cx="2639616" cy="16751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8" name="Picture 3" descr="C:\Users\user\Desktop\112-acil-servis.png">
            <a:extLst>
              <a:ext uri="{FF2B5EF4-FFF2-40B4-BE49-F238E27FC236}">
                <a16:creationId xmlns:a16="http://schemas.microsoft.com/office/drawing/2014/main" id="{B726703C-313F-45F7-98EA-BDDBAFE5DD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5175" y="1229158"/>
            <a:ext cx="5040586" cy="15070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269792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951AE5FD-7D5A-4253-B824-AE8E7DFE8155}"/>
              </a:ext>
            </a:extLst>
          </p:cNvPr>
          <p:cNvSpPr/>
          <p:nvPr/>
        </p:nvSpPr>
        <p:spPr>
          <a:xfrm>
            <a:off x="1777238" y="210629"/>
            <a:ext cx="7983660"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3200" i="0" u="sng" strike="noStrike" kern="1200" cap="none" spc="0" normalizeH="0" baseline="0" noProof="0" dirty="0">
                <a:ln>
                  <a:noFill/>
                </a:ln>
                <a:solidFill>
                  <a:srgbClr val="FF0000"/>
                </a:solidFill>
                <a:effectLst/>
                <a:uLnTx/>
                <a:uFillTx/>
                <a:latin typeface="Calibri" panose="020F0502020204030204"/>
                <a:ea typeface="+mn-ea"/>
                <a:cs typeface="+mn-cs"/>
              </a:rPr>
              <a:t>A. </a:t>
            </a:r>
            <a:r>
              <a:rPr kumimoji="0" lang="tr-TR" sz="3600" i="0" u="sng" strike="noStrike" kern="1200" cap="none" spc="0" normalizeH="0" baseline="0" noProof="0" dirty="0">
                <a:ln>
                  <a:noFill/>
                </a:ln>
                <a:solidFill>
                  <a:srgbClr val="FF0000"/>
                </a:solidFill>
                <a:effectLst/>
                <a:uLnTx/>
                <a:uFillTx/>
                <a:latin typeface="Calibri" panose="020F0502020204030204"/>
                <a:ea typeface="+mn-ea"/>
                <a:cs typeface="+mn-cs"/>
              </a:rPr>
              <a:t>Havayolu Açıklığının Değerlendirilmesi</a:t>
            </a:r>
            <a:endParaRPr kumimoji="0" lang="tr-TR" sz="3200" i="0" u="sng"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 name="Dikdörtgen 1">
            <a:extLst>
              <a:ext uri="{FF2B5EF4-FFF2-40B4-BE49-F238E27FC236}">
                <a16:creationId xmlns:a16="http://schemas.microsoft.com/office/drawing/2014/main" id="{E743C037-43D1-FE5E-3237-647EE977FC70}"/>
              </a:ext>
            </a:extLst>
          </p:cNvPr>
          <p:cNvSpPr/>
          <p:nvPr/>
        </p:nvSpPr>
        <p:spPr>
          <a:xfrm>
            <a:off x="401208" y="1391657"/>
            <a:ext cx="2452787"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2400" b="0" i="0" u="sng" strike="noStrike" kern="1200" cap="none" spc="0" normalizeH="0" baseline="0" noProof="0" dirty="0">
                <a:ln>
                  <a:noFill/>
                </a:ln>
                <a:solidFill>
                  <a:srgbClr val="FF0000"/>
                </a:solidFill>
                <a:effectLst/>
                <a:uLnTx/>
                <a:uFillTx/>
                <a:latin typeface="Calibri" panose="020F0502020204030204"/>
                <a:ea typeface="+mn-ea"/>
                <a:cs typeface="+mn-cs"/>
              </a:rPr>
              <a:t>BİLİNÇ KONTROLÜ</a:t>
            </a:r>
          </a:p>
        </p:txBody>
      </p:sp>
      <p:sp>
        <p:nvSpPr>
          <p:cNvPr id="3" name="Text Box 6">
            <a:extLst>
              <a:ext uri="{FF2B5EF4-FFF2-40B4-BE49-F238E27FC236}">
                <a16:creationId xmlns:a16="http://schemas.microsoft.com/office/drawing/2014/main" id="{CB08BBD4-F765-B8C0-6327-9C2A8A3CA2AE}"/>
              </a:ext>
            </a:extLst>
          </p:cNvPr>
          <p:cNvSpPr txBox="1">
            <a:spLocks noChangeArrowheads="1"/>
          </p:cNvSpPr>
          <p:nvPr/>
        </p:nvSpPr>
        <p:spPr bwMode="auto">
          <a:xfrm>
            <a:off x="585318" y="1937793"/>
            <a:ext cx="235110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9pPr>
          </a:lstStyle>
          <a:p>
            <a:pPr eaLnBrk="1" hangingPunct="1">
              <a:spcBef>
                <a:spcPct val="50000"/>
              </a:spcBef>
              <a:buClrTx/>
              <a:buFont typeface="Wingdings" panose="05000000000000000000" pitchFamily="2" charset="2"/>
              <a:buChar char="ü"/>
            </a:pPr>
            <a:r>
              <a:rPr lang="tr-TR" altLang="tr-TR" sz="1800" dirty="0">
                <a:latin typeface="+mn-lt"/>
              </a:rPr>
              <a:t>  </a:t>
            </a:r>
            <a:r>
              <a:rPr lang="tr-TR" altLang="tr-TR" sz="2400" dirty="0">
                <a:latin typeface="+mn-lt"/>
              </a:rPr>
              <a:t>Seslenerek …</a:t>
            </a:r>
          </a:p>
          <a:p>
            <a:pPr eaLnBrk="1" hangingPunct="1">
              <a:spcBef>
                <a:spcPct val="50000"/>
              </a:spcBef>
              <a:buClrTx/>
              <a:buFont typeface="Wingdings" panose="05000000000000000000" pitchFamily="2" charset="2"/>
              <a:buChar char="ü"/>
            </a:pPr>
            <a:r>
              <a:rPr lang="tr-TR" altLang="tr-TR" sz="2400" dirty="0">
                <a:latin typeface="+mn-lt"/>
              </a:rPr>
              <a:t> Dokunarak …</a:t>
            </a:r>
          </a:p>
        </p:txBody>
      </p:sp>
      <p:pic>
        <p:nvPicPr>
          <p:cNvPr id="5" name="Picture 2" descr="Yetişkinler İçin İlk Yardım - Türk Kızılay İlk Yardım Birimi">
            <a:extLst>
              <a:ext uri="{FF2B5EF4-FFF2-40B4-BE49-F238E27FC236}">
                <a16:creationId xmlns:a16="http://schemas.microsoft.com/office/drawing/2014/main" id="{0550A0A4-5BCD-5084-5624-4C47D42ADD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275" y="3428611"/>
            <a:ext cx="2442720" cy="175875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Yetişkinler İçin İlk Yardım - Türk Kızılay İlk Yardım Birimi">
            <a:extLst>
              <a:ext uri="{FF2B5EF4-FFF2-40B4-BE49-F238E27FC236}">
                <a16:creationId xmlns:a16="http://schemas.microsoft.com/office/drawing/2014/main" id="{A710CCF3-66D3-AE00-4C56-3BC4FD312D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6866" y="3491208"/>
            <a:ext cx="2442720" cy="1758758"/>
          </a:xfrm>
          <a:prstGeom prst="rect">
            <a:avLst/>
          </a:prstGeom>
          <a:noFill/>
          <a:extLst>
            <a:ext uri="{909E8E84-426E-40DD-AFC4-6F175D3DCCD1}">
              <a14:hiddenFill xmlns:a14="http://schemas.microsoft.com/office/drawing/2010/main">
                <a:solidFill>
                  <a:srgbClr val="FFFFFF"/>
                </a:solidFill>
              </a14:hiddenFill>
            </a:ext>
          </a:extLst>
        </p:spPr>
      </p:pic>
      <p:sp>
        <p:nvSpPr>
          <p:cNvPr id="8" name="Dikdörtgen 7">
            <a:extLst>
              <a:ext uri="{FF2B5EF4-FFF2-40B4-BE49-F238E27FC236}">
                <a16:creationId xmlns:a16="http://schemas.microsoft.com/office/drawing/2014/main" id="{8023B7F9-A214-3D68-8B27-09135CCBCF31}"/>
              </a:ext>
            </a:extLst>
          </p:cNvPr>
          <p:cNvSpPr/>
          <p:nvPr/>
        </p:nvSpPr>
        <p:spPr>
          <a:xfrm>
            <a:off x="3515120" y="1432660"/>
            <a:ext cx="2854051"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2400" b="0" i="0" u="sng" strike="noStrike" kern="1200" cap="none" spc="0" normalizeH="0" baseline="0" noProof="0" dirty="0">
                <a:ln>
                  <a:noFill/>
                </a:ln>
                <a:solidFill>
                  <a:srgbClr val="FF0000"/>
                </a:solidFill>
                <a:effectLst/>
                <a:uLnTx/>
                <a:uFillTx/>
                <a:latin typeface="Calibri" panose="020F0502020204030204"/>
                <a:ea typeface="+mn-ea"/>
                <a:cs typeface="+mn-cs"/>
              </a:rPr>
              <a:t>HAVAYOLU TEMİZLİĞİ</a:t>
            </a:r>
          </a:p>
        </p:txBody>
      </p:sp>
      <p:sp>
        <p:nvSpPr>
          <p:cNvPr id="9" name="Text Box 6">
            <a:extLst>
              <a:ext uri="{FF2B5EF4-FFF2-40B4-BE49-F238E27FC236}">
                <a16:creationId xmlns:a16="http://schemas.microsoft.com/office/drawing/2014/main" id="{D3A08F51-CA50-0D5A-8E53-1D72EED5A665}"/>
              </a:ext>
            </a:extLst>
          </p:cNvPr>
          <p:cNvSpPr txBox="1">
            <a:spLocks noChangeArrowheads="1"/>
          </p:cNvSpPr>
          <p:nvPr/>
        </p:nvSpPr>
        <p:spPr bwMode="auto">
          <a:xfrm>
            <a:off x="3280140" y="1937931"/>
            <a:ext cx="354086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9pPr>
          </a:lstStyle>
          <a:p>
            <a:pPr eaLnBrk="1" hangingPunct="1">
              <a:spcBef>
                <a:spcPct val="50000"/>
              </a:spcBef>
              <a:buClrTx/>
              <a:buNone/>
            </a:pPr>
            <a:r>
              <a:rPr lang="tr-TR" altLang="tr-TR" sz="2400" dirty="0">
                <a:latin typeface="+mn-lt"/>
              </a:rPr>
              <a:t>Ağız içinde yabancı cisim bulunup bulunmadığına bakın, varsa şekildeki gibi çıkarın.</a:t>
            </a:r>
          </a:p>
        </p:txBody>
      </p:sp>
      <p:pic>
        <p:nvPicPr>
          <p:cNvPr id="6148" name="Picture 4" descr="Yetişkinler İçin İlk Yardım - Türk Kızılay İlk Yardım Birimi">
            <a:extLst>
              <a:ext uri="{FF2B5EF4-FFF2-40B4-BE49-F238E27FC236}">
                <a16:creationId xmlns:a16="http://schemas.microsoft.com/office/drawing/2014/main" id="{AB10C49F-B56C-3FCA-BB08-2C84657902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3004" y="3564919"/>
            <a:ext cx="2442719" cy="1758758"/>
          </a:xfrm>
          <a:prstGeom prst="rect">
            <a:avLst/>
          </a:prstGeom>
          <a:noFill/>
          <a:extLst>
            <a:ext uri="{909E8E84-426E-40DD-AFC4-6F175D3DCCD1}">
              <a14:hiddenFill xmlns:a14="http://schemas.microsoft.com/office/drawing/2010/main">
                <a:solidFill>
                  <a:srgbClr val="FFFFFF"/>
                </a:solidFill>
              </a14:hiddenFill>
            </a:ext>
          </a:extLst>
        </p:spPr>
      </p:pic>
      <p:sp>
        <p:nvSpPr>
          <p:cNvPr id="10" name="Dikdörtgen 9">
            <a:extLst>
              <a:ext uri="{FF2B5EF4-FFF2-40B4-BE49-F238E27FC236}">
                <a16:creationId xmlns:a16="http://schemas.microsoft.com/office/drawing/2014/main" id="{9E3A7DBE-106B-6F47-6F36-ECDC2D324C2A}"/>
              </a:ext>
            </a:extLst>
          </p:cNvPr>
          <p:cNvSpPr/>
          <p:nvPr/>
        </p:nvSpPr>
        <p:spPr>
          <a:xfrm>
            <a:off x="7030296" y="1420364"/>
            <a:ext cx="4744376"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2400" b="0" i="0" u="sng" strike="noStrike" kern="1200" cap="none" spc="0" normalizeH="0" baseline="0" noProof="0" dirty="0">
                <a:ln>
                  <a:noFill/>
                </a:ln>
                <a:solidFill>
                  <a:srgbClr val="FF0000"/>
                </a:solidFill>
                <a:effectLst/>
                <a:uLnTx/>
                <a:uFillTx/>
                <a:latin typeface="Calibri" panose="020F0502020204030204"/>
                <a:ea typeface="+mn-ea"/>
                <a:cs typeface="+mn-cs"/>
              </a:rPr>
              <a:t>BAŞ GERİ-ÇENE YUKARI POZİSYONU </a:t>
            </a:r>
          </a:p>
        </p:txBody>
      </p:sp>
      <p:sp>
        <p:nvSpPr>
          <p:cNvPr id="11" name="Text Box 6">
            <a:extLst>
              <a:ext uri="{FF2B5EF4-FFF2-40B4-BE49-F238E27FC236}">
                <a16:creationId xmlns:a16="http://schemas.microsoft.com/office/drawing/2014/main" id="{F6D1DC17-6B06-1D03-8D05-9AF52D59FCF2}"/>
              </a:ext>
            </a:extLst>
          </p:cNvPr>
          <p:cNvSpPr txBox="1">
            <a:spLocks noChangeArrowheads="1"/>
          </p:cNvSpPr>
          <p:nvPr/>
        </p:nvSpPr>
        <p:spPr bwMode="auto">
          <a:xfrm>
            <a:off x="6821007" y="1857448"/>
            <a:ext cx="537099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9pPr>
          </a:lstStyle>
          <a:p>
            <a:pPr eaLnBrk="1" hangingPunct="1">
              <a:spcBef>
                <a:spcPct val="50000"/>
              </a:spcBef>
              <a:buClrTx/>
              <a:buNone/>
            </a:pPr>
            <a:r>
              <a:rPr lang="tr-TR" altLang="tr-TR" sz="2400" dirty="0">
                <a:latin typeface="+mn-lt"/>
              </a:rPr>
              <a:t>Bir elinizi hasta/yaralının alnına, diğer elinizin parmak uçlarını çenesinin altına yerleştirerek çene kemiğinin uzun kenarı yere dik gelecek şekilde baş geriye doğru itilir.</a:t>
            </a:r>
          </a:p>
        </p:txBody>
      </p:sp>
    </p:spTree>
    <p:extLst>
      <p:ext uri="{BB962C8B-B14F-4D97-AF65-F5344CB8AC3E}">
        <p14:creationId xmlns:p14="http://schemas.microsoft.com/office/powerpoint/2010/main" val="404665371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951AE5FD-7D5A-4253-B824-AE8E7DFE8155}"/>
              </a:ext>
            </a:extLst>
          </p:cNvPr>
          <p:cNvSpPr/>
          <p:nvPr/>
        </p:nvSpPr>
        <p:spPr>
          <a:xfrm>
            <a:off x="3071664" y="404664"/>
            <a:ext cx="5707973"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3200" b="0" i="0" u="sng" strike="noStrike" kern="1200" cap="none" spc="0" normalizeH="0" baseline="0" noProof="0" dirty="0">
                <a:ln>
                  <a:noFill/>
                </a:ln>
                <a:solidFill>
                  <a:srgbClr val="FF0000"/>
                </a:solidFill>
                <a:effectLst/>
                <a:uLnTx/>
                <a:uFillTx/>
                <a:latin typeface="Calibri" panose="020F0502020204030204"/>
                <a:ea typeface="+mn-ea"/>
                <a:cs typeface="+mn-cs"/>
              </a:rPr>
              <a:t>B.</a:t>
            </a:r>
            <a:r>
              <a:rPr kumimoji="0" lang="tr-TR" sz="3200" b="1" i="0" u="sng"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tr-TR" sz="3600" b="0" i="0" u="sng" strike="noStrike" kern="1200" cap="none" spc="0" normalizeH="0" baseline="0" noProof="0" dirty="0">
                <a:ln>
                  <a:noFill/>
                </a:ln>
                <a:solidFill>
                  <a:srgbClr val="FF0000"/>
                </a:solidFill>
                <a:effectLst/>
                <a:uLnTx/>
                <a:uFillTx/>
                <a:latin typeface="Calibri" panose="020F0502020204030204"/>
                <a:ea typeface="+mn-ea"/>
                <a:cs typeface="+mn-cs"/>
              </a:rPr>
              <a:t>Solunum</a:t>
            </a:r>
            <a:r>
              <a:rPr kumimoji="0" lang="tr-TR" sz="3600" b="1" i="0" u="sng"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tr-TR" sz="3600" b="0" i="0" u="sng" strike="noStrike" kern="1200" cap="none" spc="0" normalizeH="0" baseline="0" noProof="0" dirty="0">
                <a:ln>
                  <a:noFill/>
                </a:ln>
                <a:solidFill>
                  <a:srgbClr val="FF0000"/>
                </a:solidFill>
                <a:effectLst/>
                <a:uLnTx/>
                <a:uFillTx/>
                <a:latin typeface="Calibri" panose="020F0502020204030204"/>
                <a:ea typeface="+mn-ea"/>
                <a:cs typeface="+mn-cs"/>
              </a:rPr>
              <a:t>Değerlendirilmesi</a:t>
            </a:r>
            <a:endParaRPr kumimoji="0" lang="tr-TR" sz="3200" b="0" i="0" u="sng"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3">
            <a:extLst>
              <a:ext uri="{FF2B5EF4-FFF2-40B4-BE49-F238E27FC236}">
                <a16:creationId xmlns:a16="http://schemas.microsoft.com/office/drawing/2014/main" id="{4BCBF17F-20FF-4597-AA53-E17B3CDCD6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1550" y="1196752"/>
            <a:ext cx="6168200" cy="4635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40545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Object 2">
            <a:extLst>
              <a:ext uri="{FF2B5EF4-FFF2-40B4-BE49-F238E27FC236}">
                <a16:creationId xmlns:a16="http://schemas.microsoft.com/office/drawing/2014/main" id="{528D6C94-81AD-472C-AB96-D12C5641BA44}"/>
              </a:ext>
            </a:extLst>
          </p:cNvPr>
          <p:cNvGraphicFramePr>
            <a:graphicFrameLocks noChangeAspect="1"/>
          </p:cNvGraphicFramePr>
          <p:nvPr/>
        </p:nvGraphicFramePr>
        <p:xfrm>
          <a:off x="4943872" y="1556792"/>
          <a:ext cx="2925762" cy="4370387"/>
        </p:xfrm>
        <a:graphic>
          <a:graphicData uri="http://schemas.openxmlformats.org/presentationml/2006/ole">
            <mc:AlternateContent xmlns:mc="http://schemas.openxmlformats.org/markup-compatibility/2006">
              <mc:Choice xmlns:v="urn:schemas-microsoft-com:vml" Requires="v">
                <p:oleObj r:id="rId2" imgW="2255520" imgH="4437888" progId="">
                  <p:embed/>
                </p:oleObj>
              </mc:Choice>
              <mc:Fallback>
                <p:oleObj r:id="rId2" imgW="2255520" imgH="4437888" progId="">
                  <p:embed/>
                  <p:pic>
                    <p:nvPicPr>
                      <p:cNvPr id="4" name="Object 2">
                        <a:extLst>
                          <a:ext uri="{FF2B5EF4-FFF2-40B4-BE49-F238E27FC236}">
                            <a16:creationId xmlns:a16="http://schemas.microsoft.com/office/drawing/2014/main" id="{528D6C94-81AD-472C-AB96-D12C5641BA44}"/>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872" y="1556792"/>
                        <a:ext cx="2925762"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pic>
        <p:nvPicPr>
          <p:cNvPr id="5" name="Picture 4" descr="2s">
            <a:extLst>
              <a:ext uri="{FF2B5EF4-FFF2-40B4-BE49-F238E27FC236}">
                <a16:creationId xmlns:a16="http://schemas.microsoft.com/office/drawing/2014/main" id="{746264D5-6765-489D-A872-05954A795F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rot="20700000">
            <a:off x="6199908" y="2465258"/>
            <a:ext cx="384175" cy="377825"/>
          </a:xfrm>
          <a:prstGeom prst="rect">
            <a:avLst/>
          </a:prstGeom>
        </p:spPr>
      </p:pic>
      <p:sp>
        <p:nvSpPr>
          <p:cNvPr id="6" name="Text Box 5">
            <a:extLst>
              <a:ext uri="{FF2B5EF4-FFF2-40B4-BE49-F238E27FC236}">
                <a16:creationId xmlns:a16="http://schemas.microsoft.com/office/drawing/2014/main" id="{37DEF12D-7F2F-422D-9EDE-D3E124757E6C}"/>
              </a:ext>
            </a:extLst>
          </p:cNvPr>
          <p:cNvSpPr txBox="1">
            <a:spLocks noChangeArrowheads="1"/>
          </p:cNvSpPr>
          <p:nvPr/>
        </p:nvSpPr>
        <p:spPr bwMode="auto">
          <a:xfrm>
            <a:off x="9247584" y="1556792"/>
            <a:ext cx="1841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600"/>
              </a:spcAft>
              <a:buClr>
                <a:srgbClr val="B96C11"/>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B96C11"/>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B96C11"/>
              </a:buClr>
              <a:buSzPct val="145000"/>
              <a:buFont typeface="Arial" panose="020B0604020202020204" pitchFamily="34" charset="0"/>
              <a:buChar char="•"/>
              <a:defRPr sz="2000">
                <a:solidFill>
                  <a:schemeClr val="tx1"/>
                </a:solidFill>
                <a:latin typeface="Corbel" panose="020B0503020204020204" pitchFamily="34" charset="0"/>
              </a:defRPr>
            </a:lvl3pPr>
            <a:lvl4pPr marL="1600200" indent="-228600">
              <a:spcBef>
                <a:spcPct val="20000"/>
              </a:spcBef>
              <a:spcAft>
                <a:spcPts val="600"/>
              </a:spcAft>
              <a:buClr>
                <a:srgbClr val="B96C11"/>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9pPr>
          </a:lstStyle>
          <a:p>
            <a:pPr marL="0" marR="0" lvl="0" indent="0" algn="l" defTabSz="457200" rtl="0" eaLnBrk="1" fontAlgn="auto" latinLnBrk="0" hangingPunct="1">
              <a:lnSpc>
                <a:spcPct val="100000"/>
              </a:lnSpc>
              <a:spcBef>
                <a:spcPct val="0"/>
              </a:spcBef>
              <a:spcAft>
                <a:spcPct val="0"/>
              </a:spcAft>
              <a:buClrTx/>
              <a:buSzTx/>
              <a:buFont typeface="Arial" panose="020B0604020202020204" pitchFamily="34" charset="0"/>
              <a:buNone/>
              <a:tabLst/>
              <a:defRPr/>
            </a:pPr>
            <a:endParaRPr kumimoji="0" lang="tr-TR" altLang="tr-TR"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Box 6">
            <a:extLst>
              <a:ext uri="{FF2B5EF4-FFF2-40B4-BE49-F238E27FC236}">
                <a16:creationId xmlns:a16="http://schemas.microsoft.com/office/drawing/2014/main" id="{45259E00-A281-486D-ADC6-9AF58A73EF68}"/>
              </a:ext>
            </a:extLst>
          </p:cNvPr>
          <p:cNvSpPr txBox="1">
            <a:spLocks noChangeArrowheads="1"/>
          </p:cNvSpPr>
          <p:nvPr/>
        </p:nvSpPr>
        <p:spPr bwMode="auto">
          <a:xfrm>
            <a:off x="7520384" y="1772692"/>
            <a:ext cx="2390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rgbClr val="B96C11"/>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B96C11"/>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B96C11"/>
              </a:buClr>
              <a:buSzPct val="145000"/>
              <a:buFont typeface="Arial" panose="020B0604020202020204" pitchFamily="34" charset="0"/>
              <a:buChar char="•"/>
              <a:defRPr sz="2000">
                <a:solidFill>
                  <a:schemeClr val="tx1"/>
                </a:solidFill>
                <a:latin typeface="Corbel" panose="020B0503020204020204" pitchFamily="34" charset="0"/>
              </a:defRPr>
            </a:lvl3pPr>
            <a:lvl4pPr marL="1600200" indent="-228600">
              <a:spcBef>
                <a:spcPct val="20000"/>
              </a:spcBef>
              <a:spcAft>
                <a:spcPts val="600"/>
              </a:spcAft>
              <a:buClr>
                <a:srgbClr val="B96C11"/>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9pPr>
          </a:lstStyle>
          <a:p>
            <a:pPr marL="0" marR="0" lvl="0" indent="0" algn="l" defTabSz="457200" rtl="0" eaLnBrk="1" fontAlgn="auto" latinLnBrk="0" hangingPunct="1">
              <a:lnSpc>
                <a:spcPct val="100000"/>
              </a:lnSpc>
              <a:spcBef>
                <a:spcPct val="50000"/>
              </a:spcBef>
              <a:spcAft>
                <a:spcPct val="0"/>
              </a:spcAft>
              <a:buClrTx/>
              <a:buSzTx/>
              <a:buFont typeface="Arial" panose="020B0604020202020204" pitchFamily="34" charset="0"/>
              <a:buNone/>
              <a:tabLst/>
              <a:defRPr/>
            </a:pPr>
            <a:r>
              <a:rPr kumimoji="0" lang="tr-TR" altLang="tr-TR" sz="2000" b="0" i="0" u="none" strike="noStrike" kern="1200" cap="none" spc="0" normalizeH="0" baseline="0" noProof="0">
                <a:ln>
                  <a:noFill/>
                </a:ln>
                <a:solidFill>
                  <a:prstClr val="black"/>
                </a:solidFill>
                <a:effectLst/>
                <a:uLnTx/>
                <a:uFillTx/>
                <a:latin typeface="Calibri" panose="020F0502020204030204"/>
                <a:ea typeface="+mn-ea"/>
                <a:cs typeface="+mn-cs"/>
              </a:rPr>
              <a:t>ŞAHDAMAR </a:t>
            </a:r>
          </a:p>
        </p:txBody>
      </p:sp>
      <p:sp>
        <p:nvSpPr>
          <p:cNvPr id="8" name="Text Box 7">
            <a:extLst>
              <a:ext uri="{FF2B5EF4-FFF2-40B4-BE49-F238E27FC236}">
                <a16:creationId xmlns:a16="http://schemas.microsoft.com/office/drawing/2014/main" id="{C9B3BE5D-5108-464B-85F1-C4DED7AACB2B}"/>
              </a:ext>
            </a:extLst>
          </p:cNvPr>
          <p:cNvSpPr txBox="1">
            <a:spLocks noChangeArrowheads="1"/>
          </p:cNvSpPr>
          <p:nvPr/>
        </p:nvSpPr>
        <p:spPr bwMode="auto">
          <a:xfrm>
            <a:off x="8515747" y="2856954"/>
            <a:ext cx="2571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rgbClr val="B96C11"/>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B96C11"/>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B96C11"/>
              </a:buClr>
              <a:buSzPct val="145000"/>
              <a:buFont typeface="Arial" panose="020B0604020202020204" pitchFamily="34" charset="0"/>
              <a:buChar char="•"/>
              <a:defRPr sz="2000">
                <a:solidFill>
                  <a:schemeClr val="tx1"/>
                </a:solidFill>
                <a:latin typeface="Corbel" panose="020B0503020204020204" pitchFamily="34" charset="0"/>
              </a:defRPr>
            </a:lvl3pPr>
            <a:lvl4pPr marL="1600200" indent="-228600">
              <a:spcBef>
                <a:spcPct val="20000"/>
              </a:spcBef>
              <a:spcAft>
                <a:spcPts val="600"/>
              </a:spcAft>
              <a:buClr>
                <a:srgbClr val="B96C11"/>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9pPr>
          </a:lstStyle>
          <a:p>
            <a:pPr marL="0" marR="0" lvl="0" indent="0" algn="l" defTabSz="457200" rtl="0" eaLnBrk="1" fontAlgn="auto" latinLnBrk="0" hangingPunct="1">
              <a:lnSpc>
                <a:spcPct val="100000"/>
              </a:lnSpc>
              <a:spcBef>
                <a:spcPct val="50000"/>
              </a:spcBef>
              <a:spcAft>
                <a:spcPct val="0"/>
              </a:spcAft>
              <a:buClrTx/>
              <a:buSzTx/>
              <a:buFont typeface="Arial" panose="020B0604020202020204" pitchFamily="34" charset="0"/>
              <a:buNone/>
              <a:tabLst/>
              <a:defRPr/>
            </a:pPr>
            <a:r>
              <a:rPr kumimoji="0" lang="tr-TR" altLang="tr-TR" sz="2000" b="0" i="0" u="none" strike="noStrike" kern="1200" cap="none" spc="0" normalizeH="0" baseline="0" noProof="0">
                <a:ln>
                  <a:noFill/>
                </a:ln>
                <a:solidFill>
                  <a:prstClr val="black"/>
                </a:solidFill>
                <a:effectLst/>
                <a:uLnTx/>
                <a:uFillTx/>
                <a:latin typeface="Calibri" panose="020F0502020204030204"/>
                <a:ea typeface="+mn-ea"/>
                <a:cs typeface="+mn-cs"/>
              </a:rPr>
              <a:t>ÜST KOL DAMARI</a:t>
            </a:r>
          </a:p>
        </p:txBody>
      </p:sp>
      <p:sp>
        <p:nvSpPr>
          <p:cNvPr id="9" name="Text Box 8">
            <a:extLst>
              <a:ext uri="{FF2B5EF4-FFF2-40B4-BE49-F238E27FC236}">
                <a16:creationId xmlns:a16="http://schemas.microsoft.com/office/drawing/2014/main" id="{6A12BAE4-7A46-4DE7-81FD-73ADA4BC9DE2}"/>
              </a:ext>
            </a:extLst>
          </p:cNvPr>
          <p:cNvSpPr txBox="1">
            <a:spLocks noChangeArrowheads="1"/>
          </p:cNvSpPr>
          <p:nvPr/>
        </p:nvSpPr>
        <p:spPr bwMode="auto">
          <a:xfrm>
            <a:off x="2767409" y="5228679"/>
            <a:ext cx="2667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rgbClr val="B96C11"/>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B96C11"/>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B96C11"/>
              </a:buClr>
              <a:buSzPct val="145000"/>
              <a:buFont typeface="Arial" panose="020B0604020202020204" pitchFamily="34" charset="0"/>
              <a:buChar char="•"/>
              <a:defRPr sz="2000">
                <a:solidFill>
                  <a:schemeClr val="tx1"/>
                </a:solidFill>
                <a:latin typeface="Corbel" panose="020B0503020204020204" pitchFamily="34" charset="0"/>
              </a:defRPr>
            </a:lvl3pPr>
            <a:lvl4pPr marL="1600200" indent="-228600">
              <a:spcBef>
                <a:spcPct val="20000"/>
              </a:spcBef>
              <a:spcAft>
                <a:spcPts val="600"/>
              </a:spcAft>
              <a:buClr>
                <a:srgbClr val="B96C11"/>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9pPr>
          </a:lstStyle>
          <a:p>
            <a:pPr marL="0" marR="0" lvl="0" indent="0" algn="l" defTabSz="457200" rtl="0" eaLnBrk="1" fontAlgn="auto" latinLnBrk="0" hangingPunct="1">
              <a:lnSpc>
                <a:spcPct val="100000"/>
              </a:lnSpc>
              <a:spcBef>
                <a:spcPct val="50000"/>
              </a:spcBef>
              <a:spcAft>
                <a:spcPct val="0"/>
              </a:spcAft>
              <a:buClrTx/>
              <a:buSzTx/>
              <a:buFont typeface="Arial" panose="020B0604020202020204" pitchFamily="34" charset="0"/>
              <a:buNone/>
              <a:tabLst/>
              <a:defRPr/>
            </a:pPr>
            <a:r>
              <a:rPr kumimoji="0" lang="tr-TR" altLang="tr-TR" sz="2000" b="0" i="0" u="none" strike="noStrike" kern="1200" cap="none" spc="0" normalizeH="0" baseline="0" noProof="0">
                <a:ln>
                  <a:noFill/>
                </a:ln>
                <a:solidFill>
                  <a:prstClr val="black"/>
                </a:solidFill>
                <a:effectLst/>
                <a:uLnTx/>
                <a:uFillTx/>
                <a:latin typeface="Calibri" panose="020F0502020204030204"/>
                <a:ea typeface="+mn-ea"/>
                <a:cs typeface="+mn-cs"/>
              </a:rPr>
              <a:t>AYAK  BİLEĞİ</a:t>
            </a:r>
          </a:p>
        </p:txBody>
      </p:sp>
      <p:sp>
        <p:nvSpPr>
          <p:cNvPr id="10" name="Text Box 9">
            <a:extLst>
              <a:ext uri="{FF2B5EF4-FFF2-40B4-BE49-F238E27FC236}">
                <a16:creationId xmlns:a16="http://schemas.microsoft.com/office/drawing/2014/main" id="{0F659A13-E514-4E69-B3F2-211DFB804002}"/>
              </a:ext>
            </a:extLst>
          </p:cNvPr>
          <p:cNvSpPr txBox="1">
            <a:spLocks noChangeArrowheads="1"/>
          </p:cNvSpPr>
          <p:nvPr/>
        </p:nvSpPr>
        <p:spPr bwMode="auto">
          <a:xfrm>
            <a:off x="2830909" y="2955379"/>
            <a:ext cx="18986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rgbClr val="B96C11"/>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B96C11"/>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B96C11"/>
              </a:buClr>
              <a:buSzPct val="145000"/>
              <a:buFont typeface="Arial" panose="020B0604020202020204" pitchFamily="34" charset="0"/>
              <a:buChar char="•"/>
              <a:defRPr sz="2000">
                <a:solidFill>
                  <a:schemeClr val="tx1"/>
                </a:solidFill>
                <a:latin typeface="Corbel" panose="020B0503020204020204" pitchFamily="34" charset="0"/>
              </a:defRPr>
            </a:lvl3pPr>
            <a:lvl4pPr marL="1600200" indent="-228600">
              <a:spcBef>
                <a:spcPct val="20000"/>
              </a:spcBef>
              <a:spcAft>
                <a:spcPts val="600"/>
              </a:spcAft>
              <a:buClr>
                <a:srgbClr val="B96C11"/>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9pPr>
          </a:lstStyle>
          <a:p>
            <a:pPr marL="0" marR="0" lvl="0" indent="0" algn="l" defTabSz="457200" rtl="0" eaLnBrk="1" fontAlgn="auto" latinLnBrk="0" hangingPunct="1">
              <a:lnSpc>
                <a:spcPct val="100000"/>
              </a:lnSpc>
              <a:spcBef>
                <a:spcPct val="50000"/>
              </a:spcBef>
              <a:spcAft>
                <a:spcPct val="0"/>
              </a:spcAft>
              <a:buClrTx/>
              <a:buSzTx/>
              <a:buFont typeface="Arial" panose="020B0604020202020204" pitchFamily="34" charset="0"/>
              <a:buNone/>
              <a:tabLst/>
              <a:defRPr/>
            </a:pPr>
            <a:r>
              <a:rPr kumimoji="0" lang="tr-TR" altLang="tr-TR" sz="2000" b="0" i="0" u="none" strike="noStrike" kern="1200" cap="none" spc="0" normalizeH="0" baseline="0" noProof="0">
                <a:ln>
                  <a:noFill/>
                </a:ln>
                <a:solidFill>
                  <a:prstClr val="black"/>
                </a:solidFill>
                <a:effectLst/>
                <a:uLnTx/>
                <a:uFillTx/>
                <a:latin typeface="Calibri" panose="020F0502020204030204"/>
                <a:ea typeface="+mn-ea"/>
                <a:cs typeface="+mn-cs"/>
              </a:rPr>
              <a:t>ÖNKOL DAMARI</a:t>
            </a:r>
          </a:p>
        </p:txBody>
      </p:sp>
      <p:sp>
        <p:nvSpPr>
          <p:cNvPr id="11" name="Line 10">
            <a:extLst>
              <a:ext uri="{FF2B5EF4-FFF2-40B4-BE49-F238E27FC236}">
                <a16:creationId xmlns:a16="http://schemas.microsoft.com/office/drawing/2014/main" id="{EB8A3944-7F74-47BE-9580-1C4DD71E3821}"/>
              </a:ext>
            </a:extLst>
          </p:cNvPr>
          <p:cNvSpPr>
            <a:spLocks noChangeShapeType="1"/>
          </p:cNvSpPr>
          <p:nvPr/>
        </p:nvSpPr>
        <p:spPr bwMode="auto">
          <a:xfrm flipH="1" flipV="1">
            <a:off x="3919934" y="3212554"/>
            <a:ext cx="1223963" cy="215900"/>
          </a:xfrm>
          <a:prstGeom prst="line">
            <a:avLst/>
          </a:prstGeom>
          <a:ln>
            <a:tailEnd type="triangle" w="med" len="med"/>
          </a:ln>
        </p:spPr>
        <p:style>
          <a:lnRef idx="1">
            <a:schemeClr val="accent1"/>
          </a:lnRef>
          <a:fillRef idx="0">
            <a:schemeClr val="accent1"/>
          </a:fillRef>
          <a:effectRef idx="0">
            <a:schemeClr val="accent1"/>
          </a:effectRef>
          <a:fontRef idx="minor">
            <a:schemeClr val="tx1"/>
          </a:fontRef>
        </p:style>
        <p:txBody>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tr-TR" alt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Line 11">
            <a:extLst>
              <a:ext uri="{FF2B5EF4-FFF2-40B4-BE49-F238E27FC236}">
                <a16:creationId xmlns:a16="http://schemas.microsoft.com/office/drawing/2014/main" id="{4A08C933-7384-4FED-9007-E293AC24BB46}"/>
              </a:ext>
            </a:extLst>
          </p:cNvPr>
          <p:cNvSpPr>
            <a:spLocks noChangeShapeType="1"/>
          </p:cNvSpPr>
          <p:nvPr/>
        </p:nvSpPr>
        <p:spPr bwMode="auto">
          <a:xfrm>
            <a:off x="7231459" y="3042692"/>
            <a:ext cx="1308100" cy="4762"/>
          </a:xfrm>
          <a:prstGeom prst="line">
            <a:avLst/>
          </a:prstGeom>
          <a:ln>
            <a:tailEnd type="triangle" w="med" len="med"/>
          </a:ln>
        </p:spPr>
        <p:style>
          <a:lnRef idx="1">
            <a:schemeClr val="accent1"/>
          </a:lnRef>
          <a:fillRef idx="0">
            <a:schemeClr val="accent1"/>
          </a:fillRef>
          <a:effectRef idx="0">
            <a:schemeClr val="accent1"/>
          </a:effectRef>
          <a:fontRef idx="minor">
            <a:schemeClr val="tx1"/>
          </a:fontRef>
        </p:style>
        <p:txBody>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tr-TR" alt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Line 12">
            <a:extLst>
              <a:ext uri="{FF2B5EF4-FFF2-40B4-BE49-F238E27FC236}">
                <a16:creationId xmlns:a16="http://schemas.microsoft.com/office/drawing/2014/main" id="{B1F05E48-F6A5-4E5F-999F-52F694CF05F5}"/>
              </a:ext>
            </a:extLst>
          </p:cNvPr>
          <p:cNvSpPr>
            <a:spLocks noChangeShapeType="1"/>
          </p:cNvSpPr>
          <p:nvPr/>
        </p:nvSpPr>
        <p:spPr bwMode="auto">
          <a:xfrm flipV="1">
            <a:off x="6583759" y="1988592"/>
            <a:ext cx="792163" cy="203200"/>
          </a:xfrm>
          <a:prstGeom prst="line">
            <a:avLst/>
          </a:prstGeom>
          <a:ln>
            <a:tailEnd type="triangle" w="med" len="med"/>
          </a:ln>
        </p:spPr>
        <p:style>
          <a:lnRef idx="1">
            <a:schemeClr val="accent1"/>
          </a:lnRef>
          <a:fillRef idx="0">
            <a:schemeClr val="accent1"/>
          </a:fillRef>
          <a:effectRef idx="0">
            <a:schemeClr val="accent1"/>
          </a:effectRef>
          <a:fontRef idx="minor">
            <a:schemeClr val="tx1"/>
          </a:fontRef>
        </p:style>
        <p:txBody>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tr-TR" alt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Line 13">
            <a:extLst>
              <a:ext uri="{FF2B5EF4-FFF2-40B4-BE49-F238E27FC236}">
                <a16:creationId xmlns:a16="http://schemas.microsoft.com/office/drawing/2014/main" id="{20BDF245-51FD-4527-9F9E-1EBFAA5BC0CC}"/>
              </a:ext>
            </a:extLst>
          </p:cNvPr>
          <p:cNvSpPr>
            <a:spLocks noChangeShapeType="1"/>
          </p:cNvSpPr>
          <p:nvPr/>
        </p:nvSpPr>
        <p:spPr bwMode="auto">
          <a:xfrm flipH="1">
            <a:off x="4834334" y="5468392"/>
            <a:ext cx="1038225" cy="0"/>
          </a:xfrm>
          <a:prstGeom prst="line">
            <a:avLst/>
          </a:prstGeom>
          <a:ln>
            <a:tailEnd type="triangle" w="med" len="med"/>
          </a:ln>
        </p:spPr>
        <p:style>
          <a:lnRef idx="1">
            <a:schemeClr val="accent1"/>
          </a:lnRef>
          <a:fillRef idx="0">
            <a:schemeClr val="accent1"/>
          </a:fillRef>
          <a:effectRef idx="0">
            <a:schemeClr val="accent1"/>
          </a:effectRef>
          <a:fontRef idx="minor">
            <a:schemeClr val="tx1"/>
          </a:fontRef>
        </p:style>
        <p:txBody>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tr-TR" alt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 Box 14">
            <a:extLst>
              <a:ext uri="{FF2B5EF4-FFF2-40B4-BE49-F238E27FC236}">
                <a16:creationId xmlns:a16="http://schemas.microsoft.com/office/drawing/2014/main" id="{F0B44EF5-4BDE-46E7-AF89-6B5ED13156C7}"/>
              </a:ext>
            </a:extLst>
          </p:cNvPr>
          <p:cNvSpPr txBox="1">
            <a:spLocks noChangeArrowheads="1"/>
          </p:cNvSpPr>
          <p:nvPr/>
        </p:nvSpPr>
        <p:spPr bwMode="auto">
          <a:xfrm>
            <a:off x="7587059" y="5071517"/>
            <a:ext cx="3429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rgbClr val="B96C11"/>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B96C11"/>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B96C11"/>
              </a:buClr>
              <a:buSzPct val="145000"/>
              <a:buFont typeface="Arial" panose="020B0604020202020204" pitchFamily="34" charset="0"/>
              <a:buChar char="•"/>
              <a:defRPr sz="2000">
                <a:solidFill>
                  <a:schemeClr val="tx1"/>
                </a:solidFill>
                <a:latin typeface="Corbel" panose="020B0503020204020204" pitchFamily="34" charset="0"/>
              </a:defRPr>
            </a:lvl3pPr>
            <a:lvl4pPr marL="1600200" indent="-228600">
              <a:spcBef>
                <a:spcPct val="20000"/>
              </a:spcBef>
              <a:spcAft>
                <a:spcPts val="600"/>
              </a:spcAft>
              <a:buClr>
                <a:srgbClr val="B96C11"/>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9pPr>
          </a:lstStyle>
          <a:p>
            <a:pPr marL="0" marR="0" lvl="0" indent="0" algn="l" defTabSz="457200" rtl="0" eaLnBrk="1" fontAlgn="auto" latinLnBrk="0" hangingPunct="1">
              <a:lnSpc>
                <a:spcPct val="100000"/>
              </a:lnSpc>
              <a:spcBef>
                <a:spcPct val="50000"/>
              </a:spcBef>
              <a:spcAft>
                <a:spcPct val="0"/>
              </a:spcAft>
              <a:buClrTx/>
              <a:buSzTx/>
              <a:buFont typeface="Arial" panose="020B0604020202020204" pitchFamily="34" charset="0"/>
              <a:buNone/>
              <a:tabLst/>
              <a:defRPr/>
            </a:pPr>
            <a:r>
              <a:rPr kumimoji="0" lang="tr-TR" altLang="tr-TR" sz="2000" b="0" i="0" u="none" strike="noStrike" kern="1200" cap="none" spc="0" normalizeH="0" baseline="0" noProof="0">
                <a:ln>
                  <a:noFill/>
                </a:ln>
                <a:solidFill>
                  <a:prstClr val="black"/>
                </a:solidFill>
                <a:effectLst/>
                <a:uLnTx/>
                <a:uFillTx/>
                <a:latin typeface="Calibri" panose="020F0502020204030204"/>
                <a:ea typeface="+mn-ea"/>
                <a:cs typeface="+mn-cs"/>
              </a:rPr>
              <a:t>BACAĞIN İÇ KISMI</a:t>
            </a:r>
          </a:p>
        </p:txBody>
      </p:sp>
      <p:sp>
        <p:nvSpPr>
          <p:cNvPr id="16" name="Line 15">
            <a:extLst>
              <a:ext uri="{FF2B5EF4-FFF2-40B4-BE49-F238E27FC236}">
                <a16:creationId xmlns:a16="http://schemas.microsoft.com/office/drawing/2014/main" id="{A443FEAC-95B7-4065-B60F-808F3AB44201}"/>
              </a:ext>
            </a:extLst>
          </p:cNvPr>
          <p:cNvSpPr>
            <a:spLocks noChangeShapeType="1"/>
          </p:cNvSpPr>
          <p:nvPr/>
        </p:nvSpPr>
        <p:spPr bwMode="auto">
          <a:xfrm>
            <a:off x="6944122" y="4076154"/>
            <a:ext cx="1500187" cy="995363"/>
          </a:xfrm>
          <a:prstGeom prst="line">
            <a:avLst/>
          </a:prstGeom>
          <a:ln>
            <a:tailEnd type="triangle" w="med" len="med"/>
          </a:ln>
        </p:spPr>
        <p:style>
          <a:lnRef idx="1">
            <a:schemeClr val="accent1"/>
          </a:lnRef>
          <a:fillRef idx="0">
            <a:schemeClr val="accent1"/>
          </a:fillRef>
          <a:effectRef idx="0">
            <a:schemeClr val="accent1"/>
          </a:effectRef>
          <a:fontRef idx="minor">
            <a:schemeClr val="tx1"/>
          </a:fontRef>
        </p:style>
        <p:txBody>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tr-TR" alt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Line 16">
            <a:extLst>
              <a:ext uri="{FF2B5EF4-FFF2-40B4-BE49-F238E27FC236}">
                <a16:creationId xmlns:a16="http://schemas.microsoft.com/office/drawing/2014/main" id="{5A1C1A50-7396-4D80-8D1C-4343A8136310}"/>
              </a:ext>
            </a:extLst>
          </p:cNvPr>
          <p:cNvSpPr>
            <a:spLocks noChangeShapeType="1"/>
          </p:cNvSpPr>
          <p:nvPr/>
        </p:nvSpPr>
        <p:spPr bwMode="auto">
          <a:xfrm flipH="1" flipV="1">
            <a:off x="4423172" y="1915567"/>
            <a:ext cx="1655762" cy="433387"/>
          </a:xfrm>
          <a:prstGeom prst="line">
            <a:avLst/>
          </a:prstGeom>
          <a:ln>
            <a:tailEnd type="triangle" w="med" len="med"/>
          </a:ln>
        </p:spPr>
        <p:style>
          <a:lnRef idx="1">
            <a:schemeClr val="accent1"/>
          </a:lnRef>
          <a:fillRef idx="0">
            <a:schemeClr val="accent1"/>
          </a:fillRef>
          <a:effectRef idx="0">
            <a:schemeClr val="accent1"/>
          </a:effectRef>
          <a:fontRef idx="minor">
            <a:schemeClr val="tx1"/>
          </a:fontRef>
        </p:style>
        <p:txBody>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tr-TR" alt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 Box 17">
            <a:extLst>
              <a:ext uri="{FF2B5EF4-FFF2-40B4-BE49-F238E27FC236}">
                <a16:creationId xmlns:a16="http://schemas.microsoft.com/office/drawing/2014/main" id="{A0699958-99D5-44F3-BC03-0520BD024A21}"/>
              </a:ext>
            </a:extLst>
          </p:cNvPr>
          <p:cNvSpPr txBox="1">
            <a:spLocks noChangeArrowheads="1"/>
          </p:cNvSpPr>
          <p:nvPr/>
        </p:nvSpPr>
        <p:spPr bwMode="auto">
          <a:xfrm>
            <a:off x="2657872" y="1713954"/>
            <a:ext cx="21764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rgbClr val="B96C11"/>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B96C11"/>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B96C11"/>
              </a:buClr>
              <a:buSzPct val="145000"/>
              <a:buFont typeface="Arial" panose="020B0604020202020204" pitchFamily="34" charset="0"/>
              <a:buChar char="•"/>
              <a:defRPr sz="2000">
                <a:solidFill>
                  <a:schemeClr val="tx1"/>
                </a:solidFill>
                <a:latin typeface="Corbel" panose="020B0503020204020204" pitchFamily="34" charset="0"/>
              </a:defRPr>
            </a:lvl3pPr>
            <a:lvl4pPr marL="1600200" indent="-228600">
              <a:spcBef>
                <a:spcPct val="20000"/>
              </a:spcBef>
              <a:spcAft>
                <a:spcPts val="600"/>
              </a:spcAft>
              <a:buClr>
                <a:srgbClr val="B96C11"/>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9pPr>
          </a:lstStyle>
          <a:p>
            <a:pPr marL="0" marR="0" lvl="0" indent="0" algn="l" defTabSz="457200" rtl="0" eaLnBrk="1" fontAlgn="auto" latinLnBrk="0" hangingPunct="1">
              <a:lnSpc>
                <a:spcPct val="100000"/>
              </a:lnSpc>
              <a:spcBef>
                <a:spcPct val="50000"/>
              </a:spcBef>
              <a:spcAft>
                <a:spcPct val="0"/>
              </a:spcAft>
              <a:buClrTx/>
              <a:buSzTx/>
              <a:buFont typeface="Arial" panose="020B0604020202020204" pitchFamily="34" charset="0"/>
              <a:buNone/>
              <a:tabLst/>
              <a:defRPr/>
            </a:pPr>
            <a:r>
              <a:rPr kumimoji="0" lang="tr-TR" altLang="tr-TR" sz="2000" b="0" i="0" u="none" strike="noStrike" kern="1200" cap="none" spc="0" normalizeH="0" baseline="0" noProof="0">
                <a:ln>
                  <a:noFill/>
                </a:ln>
                <a:solidFill>
                  <a:prstClr val="black"/>
                </a:solidFill>
                <a:effectLst/>
                <a:uLnTx/>
                <a:uFillTx/>
                <a:latin typeface="Calibri" panose="020F0502020204030204"/>
                <a:ea typeface="+mn-ea"/>
                <a:cs typeface="+mn-cs"/>
              </a:rPr>
              <a:t>KÖPRÜCÜK KEMİĞİ ÜZERİ</a:t>
            </a:r>
          </a:p>
        </p:txBody>
      </p:sp>
      <p:sp>
        <p:nvSpPr>
          <p:cNvPr id="19" name="Dikdörtgen 18">
            <a:extLst>
              <a:ext uri="{FF2B5EF4-FFF2-40B4-BE49-F238E27FC236}">
                <a16:creationId xmlns:a16="http://schemas.microsoft.com/office/drawing/2014/main" id="{51548C13-B2DF-49F6-83CA-2BCC93644B3F}"/>
              </a:ext>
            </a:extLst>
          </p:cNvPr>
          <p:cNvSpPr/>
          <p:nvPr/>
        </p:nvSpPr>
        <p:spPr>
          <a:xfrm>
            <a:off x="3487959" y="358496"/>
            <a:ext cx="5921173"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3200" b="0" i="0" u="sng" strike="noStrike" kern="1200" cap="none" spc="0" normalizeH="0" baseline="0" noProof="0" dirty="0">
                <a:ln>
                  <a:noFill/>
                </a:ln>
                <a:solidFill>
                  <a:srgbClr val="FF0000"/>
                </a:solidFill>
                <a:effectLst/>
                <a:uLnTx/>
                <a:uFillTx/>
                <a:latin typeface="Calibri" panose="020F0502020204030204"/>
                <a:ea typeface="+mn-ea"/>
                <a:cs typeface="+mn-cs"/>
              </a:rPr>
              <a:t>C.</a:t>
            </a:r>
            <a:r>
              <a:rPr kumimoji="0" lang="tr-TR" sz="3200" b="1" i="0" u="sng"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tr-TR" sz="3600" b="0" i="0" u="sng" strike="noStrike" kern="1200" cap="none" spc="0" normalizeH="0" baseline="0" noProof="0" dirty="0">
                <a:ln>
                  <a:noFill/>
                </a:ln>
                <a:solidFill>
                  <a:srgbClr val="FF0000"/>
                </a:solidFill>
                <a:effectLst/>
                <a:uLnTx/>
                <a:uFillTx/>
                <a:latin typeface="Calibri" panose="020F0502020204030204"/>
                <a:ea typeface="+mn-ea"/>
                <a:cs typeface="+mn-cs"/>
              </a:rPr>
              <a:t>Dolaşımın Değerlendirilmesi</a:t>
            </a:r>
            <a:endParaRPr kumimoji="0" lang="tr-TR" sz="3200" b="0" i="0" u="sng"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024058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KOMA POZİSYONU">
            <a:extLst>
              <a:ext uri="{FF2B5EF4-FFF2-40B4-BE49-F238E27FC236}">
                <a16:creationId xmlns:a16="http://schemas.microsoft.com/office/drawing/2014/main" id="{9BFF5100-53FE-4A2C-966C-EB753725E754}"/>
              </a:ext>
            </a:extLst>
          </p:cNvPr>
          <p:cNvSpPr txBox="1">
            <a:spLocks/>
          </p:cNvSpPr>
          <p:nvPr/>
        </p:nvSpPr>
        <p:spPr>
          <a:xfrm>
            <a:off x="1070236" y="1099015"/>
            <a:ext cx="6092308" cy="8464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3200" b="1" kern="1200">
                <a:solidFill>
                  <a:srgbClr val="CC0000"/>
                </a:solidFill>
                <a:effectLst>
                  <a:outerShdw blurRad="38100" dist="38100" dir="2700000" rotWithShape="0">
                    <a:srgbClr val="000000">
                      <a:alpha val="43137"/>
                    </a:srgbClr>
                  </a:outerShdw>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2800" b="1" i="0" u="none" strike="noStrike" kern="1200" cap="none" spc="0" normalizeH="0" baseline="0" noProof="0" dirty="0">
                <a:ln>
                  <a:noFill/>
                </a:ln>
                <a:solidFill>
                  <a:srgbClr val="CC0000"/>
                </a:solidFill>
                <a:effectLst/>
                <a:uLnTx/>
                <a:uFillTx/>
                <a:latin typeface="Calibri" panose="020F0502020204030204"/>
                <a:ea typeface="+mj-ea"/>
                <a:cs typeface="+mj-cs"/>
              </a:rPr>
              <a:t>KOMA POZİSYONU (Yan Yatış)</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mj-ea"/>
                <a:cs typeface="+mj-cs"/>
              </a:rPr>
              <a:t>Bilinç yok – Solunum var.</a:t>
            </a:r>
          </a:p>
        </p:txBody>
      </p:sp>
      <p:pic>
        <p:nvPicPr>
          <p:cNvPr id="10" name="C:\Documents and Settings\ozge.akdag\Desktop\İlk Yardım Eğitimci Eğitimi\ilk yardım fotoğrafları\ER1_3012.JPG" descr="C:\Documents and Settings\ozge.akdag\Desktop\İlk Yardım Eğitimci Eğitimi\ilk yardım fotoğrafları\ER1_3012.JPG">
            <a:extLst>
              <a:ext uri="{FF2B5EF4-FFF2-40B4-BE49-F238E27FC236}">
                <a16:creationId xmlns:a16="http://schemas.microsoft.com/office/drawing/2014/main" id="{0270BA18-3049-49FE-8994-BA99E57849B6}"/>
              </a:ext>
            </a:extLst>
          </p:cNvPr>
          <p:cNvPicPr>
            <a:picLocks noChangeAspect="1"/>
          </p:cNvPicPr>
          <p:nvPr/>
        </p:nvPicPr>
        <p:blipFill>
          <a:blip r:embed="rId2"/>
          <a:stretch>
            <a:fillRect/>
          </a:stretch>
        </p:blipFill>
        <p:spPr>
          <a:xfrm>
            <a:off x="8015566" y="1099015"/>
            <a:ext cx="3696944" cy="2455057"/>
          </a:xfrm>
          <a:prstGeom prst="rect">
            <a:avLst/>
          </a:prstGeom>
          <a:ln w="12700">
            <a:miter lim="400000"/>
          </a:ln>
        </p:spPr>
      </p:pic>
      <p:sp>
        <p:nvSpPr>
          <p:cNvPr id="11" name="ŞOK POZİSYONU">
            <a:extLst>
              <a:ext uri="{FF2B5EF4-FFF2-40B4-BE49-F238E27FC236}">
                <a16:creationId xmlns:a16="http://schemas.microsoft.com/office/drawing/2014/main" id="{2A0F5A5B-4617-4543-9C16-1CCA680B4222}"/>
              </a:ext>
            </a:extLst>
          </p:cNvPr>
          <p:cNvSpPr txBox="1"/>
          <p:nvPr/>
        </p:nvSpPr>
        <p:spPr>
          <a:xfrm>
            <a:off x="7683340" y="148994"/>
            <a:ext cx="4221190" cy="83099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nchor="b">
            <a:spAutoFit/>
          </a:bodyPr>
          <a:lstStyle>
            <a:lvl1pPr algn="ctr">
              <a:defRPr sz="3600">
                <a:solidFill>
                  <a:srgbClr val="CC0000"/>
                </a:solidFill>
                <a:effectLst>
                  <a:outerShdw blurRad="38100" dist="38100" dir="2700000" rotWithShape="0">
                    <a:srgbClr val="000000">
                      <a:alpha val="43137"/>
                    </a:srgbClr>
                  </a:outerShdw>
                </a:effectLs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CC0000"/>
                </a:solidFill>
                <a:effectLst/>
                <a:uLnTx/>
                <a:uFillTx/>
                <a:latin typeface="Calibri" panose="020F0502020204030204"/>
                <a:ea typeface="+mn-ea"/>
                <a:cs typeface="+mn-cs"/>
              </a:rPr>
              <a:t>ŞOK POZİSYONU</a:t>
            </a:r>
            <a:endParaRPr kumimoji="0" lang="tr-TR" sz="2800" b="1" i="0" u="none" strike="noStrike" kern="1200" cap="none" spc="0" normalizeH="0" baseline="0" noProof="0" dirty="0">
              <a:ln>
                <a:noFill/>
              </a:ln>
              <a:solidFill>
                <a:srgbClr val="CC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Bilinç var, kanamalarda, bayılmalarda</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KOMA POZİSYONU">
            <a:extLst>
              <a:ext uri="{FF2B5EF4-FFF2-40B4-BE49-F238E27FC236}">
                <a16:creationId xmlns:a16="http://schemas.microsoft.com/office/drawing/2014/main" id="{82EE8EBB-E8E1-442F-98DE-88BEB21930BE}"/>
              </a:ext>
            </a:extLst>
          </p:cNvPr>
          <p:cNvSpPr txBox="1">
            <a:spLocks/>
          </p:cNvSpPr>
          <p:nvPr/>
        </p:nvSpPr>
        <p:spPr>
          <a:xfrm>
            <a:off x="7351780" y="3773544"/>
            <a:ext cx="4884311" cy="846492"/>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3200" b="1" kern="1200">
                <a:solidFill>
                  <a:srgbClr val="CC0000"/>
                </a:solidFill>
                <a:effectLst>
                  <a:outerShdw blurRad="38100" dist="38100" dir="2700000" rotWithShape="0">
                    <a:srgbClr val="000000">
                      <a:alpha val="43137"/>
                    </a:srgbClr>
                  </a:outerShdw>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2800" b="1" i="0" u="none" strike="noStrike" kern="1200" cap="none" spc="0" normalizeH="0" baseline="0" noProof="0" dirty="0">
                <a:ln>
                  <a:noFill/>
                </a:ln>
                <a:solidFill>
                  <a:srgbClr val="CC0000"/>
                </a:solidFill>
                <a:effectLst/>
                <a:uLnTx/>
                <a:uFillTx/>
                <a:latin typeface="Calibri" panose="020F0502020204030204"/>
                <a:ea typeface="+mj-ea"/>
                <a:cs typeface="+mj-cs"/>
              </a:rPr>
              <a:t>KALP KRİZİ POZİSYONU</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Calibri" panose="020F0502020204030204"/>
                <a:ea typeface="+mj-ea"/>
                <a:cs typeface="+mj-cs"/>
              </a:rPr>
              <a:t>Bilinç var. Kalp krizi, akciğer yaralanması,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Calibri" panose="020F0502020204030204"/>
                <a:ea typeface="+mj-ea"/>
                <a:cs typeface="+mj-cs"/>
              </a:rPr>
              <a:t>solunum yoluyla zehirlenme</a:t>
            </a:r>
          </a:p>
        </p:txBody>
      </p:sp>
      <p:pic>
        <p:nvPicPr>
          <p:cNvPr id="2050" name="Picture 2" descr="Kalp krizi anında öksürün! Sadece 10 saniyeniz var">
            <a:extLst>
              <a:ext uri="{FF2B5EF4-FFF2-40B4-BE49-F238E27FC236}">
                <a16:creationId xmlns:a16="http://schemas.microsoft.com/office/drawing/2014/main" id="{92F6A0DF-FFBA-41F3-A74F-0420161FE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9715" y="4739060"/>
            <a:ext cx="2933998" cy="1791152"/>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Bilinç Kaybında İlk Yardım - BilgiPedia">
            <a:extLst>
              <a:ext uri="{FF2B5EF4-FFF2-40B4-BE49-F238E27FC236}">
                <a16:creationId xmlns:a16="http://schemas.microsoft.com/office/drawing/2014/main" id="{897517F6-F37F-C98A-F879-6AF93523F6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000" y="2253126"/>
            <a:ext cx="6470780" cy="3235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26002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ikdörtgen 1"/>
          <p:cNvSpPr/>
          <p:nvPr/>
        </p:nvSpPr>
        <p:spPr>
          <a:xfrm>
            <a:off x="551384" y="2023542"/>
            <a:ext cx="7488832" cy="267765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Hava yolunun, solunumu gerçekleştirmek için gerekli havanın geçişine engel olacak şekilde tıkanmasıdır.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Tıkanma; </a:t>
            </a:r>
            <a:r>
              <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rPr>
              <a:t>tam tıkanma </a:t>
            </a: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ya da </a:t>
            </a:r>
            <a:r>
              <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rPr>
              <a:t>kısmi tıkanma </a:t>
            </a: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şeklinde olabilir.</a:t>
            </a:r>
          </a:p>
        </p:txBody>
      </p:sp>
      <p:sp>
        <p:nvSpPr>
          <p:cNvPr id="3" name="Dikdörtgen 2"/>
          <p:cNvSpPr/>
          <p:nvPr/>
        </p:nvSpPr>
        <p:spPr>
          <a:xfrm>
            <a:off x="695400" y="620688"/>
            <a:ext cx="6030305" cy="70788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a:ln>
                  <a:noFill/>
                </a:ln>
                <a:solidFill>
                  <a:srgbClr val="FF0000"/>
                </a:solidFill>
                <a:effectLst/>
                <a:uLnTx/>
                <a:uFillTx/>
                <a:latin typeface="Calibri" panose="020F0502020204030204"/>
                <a:ea typeface="+mn-ea"/>
                <a:cs typeface="+mn-cs"/>
              </a:rPr>
              <a:t>Hava Yolu Tıkanıklığı Nedir?</a:t>
            </a:r>
          </a:p>
        </p:txBody>
      </p:sp>
      <p:pic>
        <p:nvPicPr>
          <p:cNvPr id="6" name="Picture 2">
            <a:extLst>
              <a:ext uri="{FF2B5EF4-FFF2-40B4-BE49-F238E27FC236}">
                <a16:creationId xmlns:a16="http://schemas.microsoft.com/office/drawing/2014/main" id="{4E5027F2-4449-4CF0-AD1B-8DB4A3779E8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63884" y="1370217"/>
            <a:ext cx="2148003" cy="1852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A3F24E14-FAB9-443A-A727-B24731AC09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3883" y="3635208"/>
            <a:ext cx="2148003" cy="206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23382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8034" name="Rectangle 2"/>
          <p:cNvSpPr>
            <a:spLocks noGrp="1" noChangeArrowheads="1"/>
          </p:cNvSpPr>
          <p:nvPr>
            <p:ph type="title" hasCustomPrompt="1"/>
          </p:nvPr>
        </p:nvSpPr>
        <p:spPr>
          <a:xfrm>
            <a:off x="2559995" y="190273"/>
            <a:ext cx="6781800" cy="792163"/>
          </a:xfrm>
        </p:spPr>
        <p:txBody>
          <a:bodyPr vert="horz" wrap="square" lIns="91440" tIns="45720" rIns="91440" bIns="45720" numCol="1" rtlCol="0" anchor="ctr" anchorCtr="0" compatLnSpc="1">
            <a:normAutofit/>
          </a:bodyPr>
          <a:lstStyle/>
          <a:p>
            <a:pPr algn="ctr" fontAlgn="base">
              <a:lnSpc>
                <a:spcPct val="100000"/>
              </a:lnSpc>
              <a:spcAft>
                <a:spcPct val="0"/>
              </a:spcAft>
              <a:defRPr/>
            </a:pPr>
            <a:r>
              <a:rPr lang="tr-TR" sz="4000" b="1" kern="0" dirty="0">
                <a:solidFill>
                  <a:srgbClr val="FF0000"/>
                </a:solidFill>
              </a:rPr>
              <a:t>Kısmi Tıkanma</a:t>
            </a:r>
          </a:p>
        </p:txBody>
      </p:sp>
      <p:sp>
        <p:nvSpPr>
          <p:cNvPr id="428035" name="Rectangle 3"/>
          <p:cNvSpPr>
            <a:spLocks noGrp="1" noChangeArrowheads="1"/>
          </p:cNvSpPr>
          <p:nvPr>
            <p:ph idx="1" hasCustomPrompt="1"/>
          </p:nvPr>
        </p:nvSpPr>
        <p:spPr>
          <a:xfrm>
            <a:off x="1046419" y="771612"/>
            <a:ext cx="7151914" cy="5468584"/>
          </a:xfrm>
        </p:spPr>
        <p:txBody>
          <a:bodyPr vert="horz" wrap="square" lIns="91440" tIns="45720" rIns="91440" bIns="45720" numCol="1" rtlCol="0" anchor="t" anchorCtr="0" compatLnSpc="1">
            <a:normAutofit/>
          </a:bodyPr>
          <a:lstStyle/>
          <a:p>
            <a:pPr marL="342900" indent="-342900" fontAlgn="base">
              <a:lnSpc>
                <a:spcPct val="100000"/>
              </a:lnSpc>
              <a:spcBef>
                <a:spcPct val="20000"/>
              </a:spcBef>
              <a:spcAft>
                <a:spcPct val="0"/>
              </a:spcAft>
              <a:buFontTx/>
              <a:buChar char="•"/>
              <a:defRPr/>
            </a:pPr>
            <a:endParaRPr lang="tr-TR" sz="2400" kern="0" dirty="0"/>
          </a:p>
          <a:p>
            <a:pPr marL="342900" indent="-342900" fontAlgn="base">
              <a:lnSpc>
                <a:spcPct val="100000"/>
              </a:lnSpc>
              <a:spcBef>
                <a:spcPct val="20000"/>
              </a:spcBef>
              <a:spcAft>
                <a:spcPct val="0"/>
              </a:spcAft>
              <a:buFontTx/>
              <a:buChar char="•"/>
              <a:defRPr/>
            </a:pPr>
            <a:r>
              <a:rPr lang="tr-TR" sz="3200" kern="0" dirty="0"/>
              <a:t>Öksürür,</a:t>
            </a:r>
          </a:p>
          <a:p>
            <a:pPr marL="342900" indent="-342900" fontAlgn="base">
              <a:lnSpc>
                <a:spcPct val="100000"/>
              </a:lnSpc>
              <a:spcBef>
                <a:spcPct val="20000"/>
              </a:spcBef>
              <a:spcAft>
                <a:spcPct val="0"/>
              </a:spcAft>
              <a:buFontTx/>
              <a:buChar char="•"/>
              <a:defRPr/>
            </a:pPr>
            <a:r>
              <a:rPr lang="tr-TR" sz="3200" kern="0" dirty="0"/>
              <a:t>Nefes alır,</a:t>
            </a:r>
          </a:p>
          <a:p>
            <a:pPr marL="342900" indent="-342900" fontAlgn="base">
              <a:lnSpc>
                <a:spcPct val="100000"/>
              </a:lnSpc>
              <a:spcBef>
                <a:spcPct val="20000"/>
              </a:spcBef>
              <a:spcAft>
                <a:spcPct val="0"/>
              </a:spcAft>
              <a:buFontTx/>
              <a:buChar char="•"/>
              <a:defRPr/>
            </a:pPr>
            <a:r>
              <a:rPr lang="tr-TR" sz="3200" kern="0" dirty="0"/>
              <a:t>Konuşur,</a:t>
            </a:r>
          </a:p>
          <a:p>
            <a:pPr marL="342900" indent="-342900" fontAlgn="base">
              <a:lnSpc>
                <a:spcPct val="100000"/>
              </a:lnSpc>
              <a:spcBef>
                <a:spcPct val="20000"/>
              </a:spcBef>
              <a:spcAft>
                <a:spcPct val="0"/>
              </a:spcAft>
              <a:buNone/>
              <a:defRPr/>
            </a:pPr>
            <a:endParaRPr lang="tr-TR" sz="2400" kern="0" dirty="0"/>
          </a:p>
          <a:p>
            <a:pPr fontAlgn="base">
              <a:lnSpc>
                <a:spcPct val="100000"/>
              </a:lnSpc>
              <a:spcBef>
                <a:spcPct val="20000"/>
              </a:spcBef>
              <a:spcAft>
                <a:spcPct val="0"/>
              </a:spcAft>
              <a:buClr>
                <a:srgbClr val="FF0000"/>
              </a:buClr>
              <a:buFont typeface="Wingdings" panose="05000000000000000000" pitchFamily="2" charset="2"/>
              <a:buChar char="ü"/>
              <a:defRPr/>
            </a:pPr>
            <a:r>
              <a:rPr lang="en-US" sz="3200" kern="0" dirty="0"/>
              <a:t>   </a:t>
            </a:r>
            <a:r>
              <a:rPr lang="en-US" sz="3600" kern="0" dirty="0" err="1">
                <a:solidFill>
                  <a:srgbClr val="FF0000"/>
                </a:solidFill>
              </a:rPr>
              <a:t>Hastaya</a:t>
            </a:r>
            <a:r>
              <a:rPr lang="en-US" sz="3600" kern="0" dirty="0">
                <a:solidFill>
                  <a:srgbClr val="FF0000"/>
                </a:solidFill>
              </a:rPr>
              <a:t> </a:t>
            </a:r>
            <a:r>
              <a:rPr lang="en-US" sz="3600" kern="0" dirty="0" err="1">
                <a:solidFill>
                  <a:srgbClr val="FF0000"/>
                </a:solidFill>
              </a:rPr>
              <a:t>dokunmayın</a:t>
            </a:r>
            <a:r>
              <a:rPr lang="en-US" sz="3600" kern="0" dirty="0">
                <a:solidFill>
                  <a:srgbClr val="FF0000"/>
                </a:solidFill>
              </a:rPr>
              <a:t>!</a:t>
            </a:r>
            <a:endParaRPr lang="tr-TR" sz="3600" kern="0" dirty="0">
              <a:solidFill>
                <a:srgbClr val="FF0000"/>
              </a:solidFill>
            </a:endParaRPr>
          </a:p>
          <a:p>
            <a:pPr fontAlgn="base">
              <a:lnSpc>
                <a:spcPct val="100000"/>
              </a:lnSpc>
              <a:spcBef>
                <a:spcPct val="20000"/>
              </a:spcBef>
              <a:spcAft>
                <a:spcPct val="0"/>
              </a:spcAft>
              <a:buFont typeface="Wingdings" panose="05000000000000000000" pitchFamily="2" charset="2"/>
              <a:buChar char="ü"/>
              <a:defRPr/>
            </a:pPr>
            <a:r>
              <a:rPr lang="en-US" sz="4000" kern="0" dirty="0">
                <a:solidFill>
                  <a:srgbClr val="FF0000"/>
                </a:solidFill>
              </a:rPr>
              <a:t> </a:t>
            </a:r>
            <a:r>
              <a:rPr lang="tr-TR" sz="3600" kern="0" dirty="0">
                <a:solidFill>
                  <a:srgbClr val="FF0000"/>
                </a:solidFill>
              </a:rPr>
              <a:t>Öksürmeye teşvik edin</a:t>
            </a:r>
            <a:r>
              <a:rPr lang="tr-TR" sz="4000" kern="0" dirty="0">
                <a:solidFill>
                  <a:srgbClr val="FF0000"/>
                </a:solidFill>
              </a:rPr>
              <a:t>!</a:t>
            </a:r>
          </a:p>
        </p:txBody>
      </p:sp>
      <p:pic>
        <p:nvPicPr>
          <p:cNvPr id="71683" name="Picture 4" descr="BOĞULMA 2"/>
          <p:cNvPicPr>
            <a:picLocks noChangeAspect="1"/>
          </p:cNvPicPr>
          <p:nvPr/>
        </p:nvPicPr>
        <p:blipFill>
          <a:blip r:embed="rId2"/>
          <a:stretch>
            <a:fillRect/>
          </a:stretch>
        </p:blipFill>
        <p:spPr>
          <a:xfrm>
            <a:off x="8394970" y="4021170"/>
            <a:ext cx="3447712" cy="2520388"/>
          </a:xfrm>
          <a:prstGeom prst="rect">
            <a:avLst/>
          </a:prstGeom>
          <a:noFill/>
          <a:ln w="9525">
            <a:noFill/>
          </a:ln>
        </p:spPr>
      </p:pic>
      <p:pic>
        <p:nvPicPr>
          <p:cNvPr id="2" name="Picture 2" descr="Hava Yolu Tıkanıklığı Nedir ? - İLK YARDIM REHBERİM">
            <a:extLst>
              <a:ext uri="{FF2B5EF4-FFF2-40B4-BE49-F238E27FC236}">
                <a16:creationId xmlns:a16="http://schemas.microsoft.com/office/drawing/2014/main" id="{F2D1C3AB-4B39-8857-2B04-B3B334B7C3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57" r="12977"/>
          <a:stretch/>
        </p:blipFill>
        <p:spPr bwMode="auto">
          <a:xfrm>
            <a:off x="8693724" y="1585136"/>
            <a:ext cx="2736276" cy="2184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40412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9058" name="Rectangle 2"/>
          <p:cNvSpPr>
            <a:spLocks noGrp="1" noChangeArrowheads="1"/>
          </p:cNvSpPr>
          <p:nvPr>
            <p:ph type="title" hasCustomPrompt="1"/>
          </p:nvPr>
        </p:nvSpPr>
        <p:spPr>
          <a:xfrm>
            <a:off x="2375888" y="180398"/>
            <a:ext cx="7102929" cy="955675"/>
          </a:xfrm>
        </p:spPr>
        <p:txBody>
          <a:bodyPr vert="horz" wrap="square" lIns="91440" tIns="45720" rIns="91440" bIns="45720" numCol="1" rtlCol="0" anchor="ctr" anchorCtr="0" compatLnSpc="1">
            <a:normAutofit/>
          </a:bodyPr>
          <a:lstStyle/>
          <a:p>
            <a:pPr algn="ctr" fontAlgn="base">
              <a:lnSpc>
                <a:spcPct val="100000"/>
              </a:lnSpc>
              <a:spcAft>
                <a:spcPct val="0"/>
              </a:spcAft>
              <a:defRPr/>
            </a:pPr>
            <a:r>
              <a:rPr lang="tr-TR" sz="4000" b="1" kern="0" dirty="0">
                <a:solidFill>
                  <a:srgbClr val="FF0000"/>
                </a:solidFill>
              </a:rPr>
              <a:t>Tam Tıkanma</a:t>
            </a:r>
          </a:p>
        </p:txBody>
      </p:sp>
      <p:pic>
        <p:nvPicPr>
          <p:cNvPr id="72706" name="Picture 3"/>
          <p:cNvPicPr>
            <a:picLocks noGrp="1" noChangeAspect="1"/>
          </p:cNvPicPr>
          <p:nvPr>
            <p:ph idx="1" hasCustomPrompt="1"/>
          </p:nvPr>
        </p:nvPicPr>
        <p:blipFill>
          <a:blip r:embed="rId2"/>
          <a:srcRect l="2580" t="11290" r="42000"/>
          <a:stretch>
            <a:fillRect/>
          </a:stretch>
        </p:blipFill>
        <p:spPr>
          <a:xfrm>
            <a:off x="1100447" y="1320800"/>
            <a:ext cx="3510642" cy="3795290"/>
          </a:xfrm>
          <a:ln/>
        </p:spPr>
      </p:pic>
      <p:sp>
        <p:nvSpPr>
          <p:cNvPr id="429060" name="Rectangle 4"/>
          <p:cNvSpPr>
            <a:spLocks noChangeArrowheads="1"/>
          </p:cNvSpPr>
          <p:nvPr/>
        </p:nvSpPr>
        <p:spPr bwMode="auto">
          <a:xfrm>
            <a:off x="5634182" y="1070407"/>
            <a:ext cx="5257800" cy="5256213"/>
          </a:xfrm>
          <a:prstGeom prst="rect">
            <a:avLst/>
          </a:prstGeom>
          <a:noFill/>
          <a:ln>
            <a:noFill/>
          </a:ln>
          <a:effectLst/>
        </p:spPr>
        <p:txBody>
          <a:bodyPr/>
          <a:lstStyle/>
          <a:p>
            <a:pPr marL="342900" indent="-342900" defTabSz="914400" fontAlgn="base">
              <a:spcBef>
                <a:spcPct val="20000"/>
              </a:spcBef>
              <a:spcAft>
                <a:spcPct val="0"/>
              </a:spcAft>
              <a:buChar char="•"/>
            </a:pPr>
            <a:endParaRPr sz="2800" noProof="1">
              <a:sym typeface="+mn-ea"/>
            </a:endParaRPr>
          </a:p>
          <a:p>
            <a:pPr marL="342900" indent="-342900" defTabSz="914400" fontAlgn="base">
              <a:spcBef>
                <a:spcPct val="20000"/>
              </a:spcBef>
              <a:spcAft>
                <a:spcPct val="0"/>
              </a:spcAft>
              <a:buChar char="•"/>
            </a:pPr>
            <a:r>
              <a:rPr sz="2800" noProof="1">
                <a:sym typeface="+mn-ea"/>
              </a:rPr>
              <a:t>Nefes alamaz,</a:t>
            </a:r>
          </a:p>
          <a:p>
            <a:pPr marL="342900" indent="-342900" defTabSz="914400" fontAlgn="base">
              <a:spcBef>
                <a:spcPct val="20000"/>
              </a:spcBef>
              <a:spcAft>
                <a:spcPct val="0"/>
              </a:spcAft>
              <a:buChar char="•"/>
            </a:pPr>
            <a:r>
              <a:rPr sz="2800" noProof="1">
                <a:sym typeface="+mn-ea"/>
              </a:rPr>
              <a:t>Elleri boynundadır,</a:t>
            </a:r>
          </a:p>
          <a:p>
            <a:pPr marL="342900" indent="-342900" defTabSz="914400" fontAlgn="base">
              <a:spcBef>
                <a:spcPct val="20000"/>
              </a:spcBef>
              <a:spcAft>
                <a:spcPct val="0"/>
              </a:spcAft>
              <a:buChar char="•"/>
            </a:pPr>
            <a:r>
              <a:rPr sz="2800" noProof="1">
                <a:sym typeface="+mn-ea"/>
              </a:rPr>
              <a:t>Gözleri yuvalarından fırlamıştır,</a:t>
            </a:r>
          </a:p>
          <a:p>
            <a:pPr marL="342900" indent="-342900" defTabSz="914400" fontAlgn="base">
              <a:spcBef>
                <a:spcPct val="20000"/>
              </a:spcBef>
              <a:spcAft>
                <a:spcPct val="0"/>
              </a:spcAft>
              <a:buChar char="•"/>
            </a:pPr>
            <a:r>
              <a:rPr sz="2800" noProof="1">
                <a:sym typeface="+mn-ea"/>
              </a:rPr>
              <a:t>Konuşamaz,</a:t>
            </a:r>
          </a:p>
          <a:p>
            <a:pPr marL="342900" indent="-342900" defTabSz="914400" fontAlgn="base">
              <a:spcBef>
                <a:spcPct val="20000"/>
              </a:spcBef>
              <a:spcAft>
                <a:spcPct val="0"/>
              </a:spcAft>
              <a:buChar char="•"/>
            </a:pPr>
            <a:r>
              <a:rPr sz="2800" noProof="1">
                <a:sym typeface="+mn-ea"/>
              </a:rPr>
              <a:t>Öksüremez,</a:t>
            </a:r>
          </a:p>
          <a:p>
            <a:pPr marL="342900" indent="-342900" defTabSz="914400" fontAlgn="base">
              <a:spcBef>
                <a:spcPct val="20000"/>
              </a:spcBef>
              <a:spcAft>
                <a:spcPct val="0"/>
              </a:spcAft>
              <a:buChar char="•"/>
            </a:pPr>
            <a:r>
              <a:rPr sz="2800" noProof="1">
                <a:sym typeface="+mn-ea"/>
              </a:rPr>
              <a:t>Morarır,</a:t>
            </a:r>
          </a:p>
          <a:p>
            <a:pPr marL="342900" indent="-342900" defTabSz="914400" fontAlgn="base">
              <a:spcBef>
                <a:spcPct val="20000"/>
              </a:spcBef>
              <a:spcAft>
                <a:spcPct val="0"/>
              </a:spcAft>
              <a:buChar char="•"/>
            </a:pPr>
            <a:r>
              <a:rPr sz="2800" noProof="1">
                <a:sym typeface="+mn-ea"/>
              </a:rPr>
              <a:t>Yüzünde ölüm korkusu vardır!</a:t>
            </a:r>
          </a:p>
        </p:txBody>
      </p:sp>
    </p:spTree>
    <p:extLst>
      <p:ext uri="{BB962C8B-B14F-4D97-AF65-F5344CB8AC3E}">
        <p14:creationId xmlns:p14="http://schemas.microsoft.com/office/powerpoint/2010/main" val="53853924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6801" name="Picture 2" descr="heimlich"/>
          <p:cNvPicPr>
            <a:picLocks noChangeAspect="1"/>
          </p:cNvPicPr>
          <p:nvPr/>
        </p:nvPicPr>
        <p:blipFill>
          <a:blip r:embed="rId2"/>
          <a:stretch>
            <a:fillRect/>
          </a:stretch>
        </p:blipFill>
        <p:spPr>
          <a:xfrm>
            <a:off x="887125" y="917788"/>
            <a:ext cx="5993966" cy="5262989"/>
          </a:xfrm>
          <a:prstGeom prst="rect">
            <a:avLst/>
          </a:prstGeom>
          <a:noFill/>
          <a:ln w="9525">
            <a:noFill/>
          </a:ln>
        </p:spPr>
      </p:pic>
      <p:sp>
        <p:nvSpPr>
          <p:cNvPr id="2" name="Dikdörtgen 1">
            <a:extLst>
              <a:ext uri="{FF2B5EF4-FFF2-40B4-BE49-F238E27FC236}">
                <a16:creationId xmlns:a16="http://schemas.microsoft.com/office/drawing/2014/main" id="{DC68E927-658D-491A-AC6E-03DCAF85C2C9}"/>
              </a:ext>
            </a:extLst>
          </p:cNvPr>
          <p:cNvSpPr/>
          <p:nvPr/>
        </p:nvSpPr>
        <p:spPr>
          <a:xfrm>
            <a:off x="1987631" y="359229"/>
            <a:ext cx="9764485" cy="461665"/>
          </a:xfrm>
          <a:prstGeom prst="rect">
            <a:avLst/>
          </a:prstGeom>
        </p:spPr>
        <p:txBody>
          <a:bodyPr wrap="square">
            <a:spAutoFit/>
          </a:bodyPr>
          <a:lstStyle/>
          <a:p>
            <a:pPr>
              <a:spcBef>
                <a:spcPct val="0"/>
              </a:spcBef>
            </a:pPr>
            <a:r>
              <a:rPr lang="tr-TR" altLang="tr-TR" sz="2400" b="1" dirty="0">
                <a:solidFill>
                  <a:srgbClr val="FF0000"/>
                </a:solidFill>
              </a:rPr>
              <a:t>HEİMLİCH MANEVRASI</a:t>
            </a:r>
            <a:r>
              <a:rPr lang="en-US" altLang="tr-TR" sz="2400" b="1" dirty="0">
                <a:solidFill>
                  <a:srgbClr val="FF0000"/>
                </a:solidFill>
              </a:rPr>
              <a:t> (</a:t>
            </a:r>
            <a:r>
              <a:rPr lang="en-US" altLang="tr-TR" sz="2400" b="1" dirty="0" err="1">
                <a:solidFill>
                  <a:srgbClr val="FF0000"/>
                </a:solidFill>
              </a:rPr>
              <a:t>Karına</a:t>
            </a:r>
            <a:r>
              <a:rPr lang="en-US" altLang="tr-TR" sz="2400" b="1" dirty="0">
                <a:solidFill>
                  <a:srgbClr val="FF0000"/>
                </a:solidFill>
              </a:rPr>
              <a:t> </a:t>
            </a:r>
            <a:r>
              <a:rPr lang="en-US" altLang="tr-TR" sz="2400" b="1" dirty="0" err="1">
                <a:solidFill>
                  <a:srgbClr val="FF0000"/>
                </a:solidFill>
              </a:rPr>
              <a:t>Bası</a:t>
            </a:r>
            <a:r>
              <a:rPr lang="en-US" altLang="tr-TR" sz="2400" b="1" dirty="0">
                <a:solidFill>
                  <a:srgbClr val="FF0000"/>
                </a:solidFill>
              </a:rPr>
              <a:t> </a:t>
            </a:r>
            <a:r>
              <a:rPr lang="en-US" altLang="tr-TR" sz="2400" b="1" dirty="0" err="1">
                <a:solidFill>
                  <a:srgbClr val="FF0000"/>
                </a:solidFill>
              </a:rPr>
              <a:t>Uygulama</a:t>
            </a:r>
            <a:r>
              <a:rPr lang="en-US" altLang="tr-TR" sz="2400" b="1" dirty="0">
                <a:solidFill>
                  <a:srgbClr val="FF0000"/>
                </a:solidFill>
              </a:rPr>
              <a:t> </a:t>
            </a:r>
            <a:r>
              <a:rPr lang="en-US" altLang="tr-TR" sz="2400" b="1" dirty="0" err="1">
                <a:solidFill>
                  <a:srgbClr val="FF0000"/>
                </a:solidFill>
              </a:rPr>
              <a:t>Manevrası</a:t>
            </a:r>
            <a:r>
              <a:rPr lang="en-US" altLang="tr-TR" sz="2400" b="1" dirty="0">
                <a:solidFill>
                  <a:srgbClr val="FF0000"/>
                </a:solidFill>
              </a:rPr>
              <a:t>)</a:t>
            </a:r>
            <a:endParaRPr lang="tr-TR" altLang="tr-TR" sz="2400" b="1" dirty="0">
              <a:solidFill>
                <a:srgbClr val="FF0000"/>
              </a:solidFill>
            </a:endParaRPr>
          </a:p>
        </p:txBody>
      </p:sp>
      <p:pic>
        <p:nvPicPr>
          <p:cNvPr id="5" name="Resim 4">
            <a:extLst>
              <a:ext uri="{FF2B5EF4-FFF2-40B4-BE49-F238E27FC236}">
                <a16:creationId xmlns:a16="http://schemas.microsoft.com/office/drawing/2014/main" id="{8E49543A-4E40-2150-400A-6713672F011E}"/>
              </a:ext>
            </a:extLst>
          </p:cNvPr>
          <p:cNvPicPr>
            <a:picLocks noChangeAspect="1"/>
          </p:cNvPicPr>
          <p:nvPr/>
        </p:nvPicPr>
        <p:blipFill>
          <a:blip r:embed="rId3"/>
          <a:stretch>
            <a:fillRect/>
          </a:stretch>
        </p:blipFill>
        <p:spPr>
          <a:xfrm>
            <a:off x="7119915" y="2072101"/>
            <a:ext cx="2652157" cy="2453643"/>
          </a:xfrm>
          <a:prstGeom prst="rect">
            <a:avLst/>
          </a:prstGeom>
        </p:spPr>
      </p:pic>
    </p:spTree>
    <p:extLst>
      <p:ext uri="{BB962C8B-B14F-4D97-AF65-F5344CB8AC3E}">
        <p14:creationId xmlns:p14="http://schemas.microsoft.com/office/powerpoint/2010/main" val="1963440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31E71EC7-6E90-4CB0-9B72-7BC0AB784A81}" type="slidenum">
              <a:rPr lang="tr-TR" smtClean="0"/>
              <a:pPr/>
              <a:t>12</a:t>
            </a:fld>
            <a:endParaRPr lang="tr-TR"/>
          </a:p>
        </p:txBody>
      </p:sp>
      <p:sp>
        <p:nvSpPr>
          <p:cNvPr id="3" name="Content Placeholder 2"/>
          <p:cNvSpPr txBox="1">
            <a:spLocks/>
          </p:cNvSpPr>
          <p:nvPr/>
        </p:nvSpPr>
        <p:spPr>
          <a:xfrm>
            <a:off x="603411" y="136525"/>
            <a:ext cx="8963589" cy="509362"/>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50000"/>
              </a:lnSpc>
              <a:buNone/>
            </a:pPr>
            <a:r>
              <a:rPr lang="tr-TR" sz="2000" b="1" dirty="0">
                <a:solidFill>
                  <a:srgbClr val="002060"/>
                </a:solidFill>
                <a:ea typeface="Cambria" panose="02040503050406030204" pitchFamily="18" charset="0"/>
              </a:rPr>
              <a:t>ÇALIŞANLARIN YÜKÜMLÜLÜĞÜ (6331 Sayılı  İş Sağlığı Ve Güvenliği Kanunu Md. 19)</a:t>
            </a:r>
          </a:p>
          <a:p>
            <a:pPr marL="0" indent="0">
              <a:lnSpc>
                <a:spcPct val="150000"/>
              </a:lnSpc>
              <a:buClr>
                <a:srgbClr val="002060"/>
              </a:buClr>
              <a:buNone/>
            </a:pPr>
            <a:endParaRPr lang="tr-TR" sz="2000" dirty="0">
              <a:ea typeface="Cambria" panose="02040503050406030204" pitchFamily="18" charset="0"/>
            </a:endParaRPr>
          </a:p>
        </p:txBody>
      </p:sp>
      <p:pic>
        <p:nvPicPr>
          <p:cNvPr id="7" name="Picture 1">
            <a:extLst>
              <a:ext uri="{FF2B5EF4-FFF2-40B4-BE49-F238E27FC236}">
                <a16:creationId xmlns:a16="http://schemas.microsoft.com/office/drawing/2014/main" id="{DF90C8EC-F011-4BD0-A8B6-3792150B2892}"/>
              </a:ext>
            </a:extLst>
          </p:cNvPr>
          <p:cNvPicPr/>
          <p:nvPr/>
        </p:nvPicPr>
        <p:blipFill>
          <a:blip r:embed="rId2"/>
          <a:stretch/>
        </p:blipFill>
        <p:spPr>
          <a:xfrm>
            <a:off x="10074275" y="3771720"/>
            <a:ext cx="1661040" cy="921240"/>
          </a:xfrm>
          <a:prstGeom prst="rect">
            <a:avLst/>
          </a:prstGeom>
          <a:ln w="0">
            <a:noFill/>
          </a:ln>
        </p:spPr>
      </p:pic>
      <p:pic>
        <p:nvPicPr>
          <p:cNvPr id="9" name="Resim 14">
            <a:extLst>
              <a:ext uri="{FF2B5EF4-FFF2-40B4-BE49-F238E27FC236}">
                <a16:creationId xmlns:a16="http://schemas.microsoft.com/office/drawing/2014/main" id="{B8E0B594-AFC1-4CFC-91A1-32CBC02AA293}"/>
              </a:ext>
            </a:extLst>
          </p:cNvPr>
          <p:cNvPicPr/>
          <p:nvPr/>
        </p:nvPicPr>
        <p:blipFill>
          <a:blip r:embed="rId3"/>
          <a:stretch/>
        </p:blipFill>
        <p:spPr>
          <a:xfrm>
            <a:off x="9854272" y="2267993"/>
            <a:ext cx="2027880" cy="925200"/>
          </a:xfrm>
          <a:prstGeom prst="rect">
            <a:avLst/>
          </a:prstGeom>
          <a:ln w="0">
            <a:noFill/>
          </a:ln>
        </p:spPr>
      </p:pic>
      <p:pic>
        <p:nvPicPr>
          <p:cNvPr id="10" name="Resim 1">
            <a:extLst>
              <a:ext uri="{FF2B5EF4-FFF2-40B4-BE49-F238E27FC236}">
                <a16:creationId xmlns:a16="http://schemas.microsoft.com/office/drawing/2014/main" id="{67A6F81B-6FC6-4028-B8D7-195A39A13A49}"/>
              </a:ext>
            </a:extLst>
          </p:cNvPr>
          <p:cNvPicPr/>
          <p:nvPr/>
        </p:nvPicPr>
        <p:blipFill>
          <a:blip r:embed="rId4"/>
          <a:stretch/>
        </p:blipFill>
        <p:spPr>
          <a:xfrm>
            <a:off x="10473084" y="692697"/>
            <a:ext cx="1400400" cy="1400400"/>
          </a:xfrm>
          <a:prstGeom prst="rect">
            <a:avLst/>
          </a:prstGeom>
          <a:ln w="0">
            <a:noFill/>
          </a:ln>
        </p:spPr>
      </p:pic>
      <p:pic>
        <p:nvPicPr>
          <p:cNvPr id="11" name="Resim 10">
            <a:extLst>
              <a:ext uri="{FF2B5EF4-FFF2-40B4-BE49-F238E27FC236}">
                <a16:creationId xmlns:a16="http://schemas.microsoft.com/office/drawing/2014/main" id="{276A9A9D-0FF5-429E-80F5-83AEA371C9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1552" y="5005895"/>
            <a:ext cx="1650600" cy="1037520"/>
          </a:xfrm>
          <a:prstGeom prst="rect">
            <a:avLst/>
          </a:prstGeom>
        </p:spPr>
      </p:pic>
      <p:sp>
        <p:nvSpPr>
          <p:cNvPr id="12" name="Başlık 3">
            <a:extLst>
              <a:ext uri="{FF2B5EF4-FFF2-40B4-BE49-F238E27FC236}">
                <a16:creationId xmlns:a16="http://schemas.microsoft.com/office/drawing/2014/main" id="{4FCFB242-8907-4501-8576-08825F071DCA}"/>
              </a:ext>
            </a:extLst>
          </p:cNvPr>
          <p:cNvSpPr/>
          <p:nvPr/>
        </p:nvSpPr>
        <p:spPr>
          <a:xfrm>
            <a:off x="402302" y="784508"/>
            <a:ext cx="9535327" cy="560322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50000"/>
              </a:lnSpc>
              <a:buClr>
                <a:srgbClr val="000000"/>
              </a:buClr>
            </a:pPr>
            <a:r>
              <a:rPr lang="tr-TR" sz="1600" dirty="0"/>
              <a:t> </a:t>
            </a:r>
          </a:p>
          <a:p>
            <a:pPr marL="457200" indent="-457200">
              <a:lnSpc>
                <a:spcPct val="150000"/>
              </a:lnSpc>
              <a:buClr>
                <a:srgbClr val="000000"/>
              </a:buClr>
              <a:buAutoNum type="alphaLcParenR"/>
            </a:pPr>
            <a:r>
              <a:rPr lang="tr-TR" sz="1600" dirty="0"/>
              <a:t>İşyerindeki </a:t>
            </a:r>
            <a:r>
              <a:rPr lang="tr-TR" b="1" dirty="0"/>
              <a:t>makine, cihaz, araç, gereç, tehlikeli madde, taşıma ekipmanı</a:t>
            </a:r>
            <a:r>
              <a:rPr lang="tr-TR" dirty="0"/>
              <a:t> ve </a:t>
            </a:r>
            <a:r>
              <a:rPr lang="tr-TR" b="1" dirty="0"/>
              <a:t>diğer üretim araçlarını kurallara uygun şekilde kullanmak</a:t>
            </a:r>
            <a:r>
              <a:rPr lang="tr-TR" sz="1600" dirty="0"/>
              <a:t>, bunların güvenlik donanımlarını doğru olarak kullanmak, keyfi olarak çıkarmamak ve değiştirmemek. </a:t>
            </a:r>
          </a:p>
          <a:p>
            <a:pPr marL="457200" indent="-457200">
              <a:lnSpc>
                <a:spcPct val="150000"/>
              </a:lnSpc>
              <a:buClr>
                <a:srgbClr val="000000"/>
              </a:buClr>
              <a:buAutoNum type="alphaLcParenR"/>
            </a:pPr>
            <a:r>
              <a:rPr lang="tr-TR" b="1" dirty="0"/>
              <a:t>Kendilerine sağlanan kişisel koruyucu donanımı doğru kullanmak ve korumak.</a:t>
            </a:r>
          </a:p>
          <a:p>
            <a:pPr marL="457200" indent="-457200">
              <a:lnSpc>
                <a:spcPct val="150000"/>
              </a:lnSpc>
              <a:buClr>
                <a:srgbClr val="000000"/>
              </a:buClr>
              <a:buAutoNum type="alphaLcParenR"/>
            </a:pPr>
            <a:r>
              <a:rPr lang="tr-TR" sz="1600" dirty="0"/>
              <a:t>Kendi görev alanında, iş sağlığı ve güvenliğinin sağlanması için işveren ve çalışan temsilcisi ile iş birliği yapmak.</a:t>
            </a:r>
            <a:endParaRPr lang="tr-TR" sz="1600" b="0" strike="noStrike" spc="-1" dirty="0">
              <a:latin typeface="Arial"/>
            </a:endParaRPr>
          </a:p>
        </p:txBody>
      </p:sp>
    </p:spTree>
    <p:extLst>
      <p:ext uri="{BB962C8B-B14F-4D97-AF65-F5344CB8AC3E}">
        <p14:creationId xmlns:p14="http://schemas.microsoft.com/office/powerpoint/2010/main" val="159260825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20" name="Rectangle 4">
            <a:extLst>
              <a:ext uri="{FF2B5EF4-FFF2-40B4-BE49-F238E27FC236}">
                <a16:creationId xmlns:a16="http://schemas.microsoft.com/office/drawing/2014/main" id="{B0A78E84-6D06-4E72-AAA6-8F7FA82BA1AB}"/>
              </a:ext>
            </a:extLst>
          </p:cNvPr>
          <p:cNvSpPr>
            <a:spLocks noChangeArrowheads="1"/>
          </p:cNvSpPr>
          <p:nvPr/>
        </p:nvSpPr>
        <p:spPr bwMode="auto">
          <a:xfrm>
            <a:off x="533957" y="268462"/>
            <a:ext cx="3209245" cy="1050926"/>
          </a:xfrm>
          <a:prstGeom prst="rect">
            <a:avLst/>
          </a:prstGeom>
          <a:noFill/>
          <a:ln w="9525">
            <a:noFill/>
            <a:miter lim="800000"/>
            <a:headEnd/>
            <a:tailEnd/>
          </a:ln>
        </p:spPr>
        <p:txBody>
          <a:bodyPr anchor="ctr"/>
          <a:lstStyle/>
          <a:p>
            <a:pPr algn="ctr" eaLnBrk="1" hangingPunct="1">
              <a:defRPr/>
            </a:pPr>
            <a:r>
              <a:rPr lang="tr-TR" sz="2400" b="1" dirty="0">
                <a:solidFill>
                  <a:srgbClr val="FF0000"/>
                </a:solidFill>
                <a:effectLst>
                  <a:outerShdw blurRad="38100" dist="38100" dir="2700000" algn="tl">
                    <a:srgbClr val="C0C0C0"/>
                  </a:outerShdw>
                </a:effectLst>
              </a:rPr>
              <a:t>BEBEKLERDE</a:t>
            </a:r>
            <a:r>
              <a:rPr lang="tr-TR" sz="2400" b="1" dirty="0">
                <a:effectLst>
                  <a:outerShdw blurRad="38100" dist="38100" dir="2700000" algn="tl">
                    <a:srgbClr val="C0C0C0"/>
                  </a:outerShdw>
                </a:effectLst>
              </a:rPr>
              <a:t> </a:t>
            </a:r>
          </a:p>
        </p:txBody>
      </p:sp>
      <p:sp>
        <p:nvSpPr>
          <p:cNvPr id="2" name="Dikdörtgen 1">
            <a:extLst>
              <a:ext uri="{FF2B5EF4-FFF2-40B4-BE49-F238E27FC236}">
                <a16:creationId xmlns:a16="http://schemas.microsoft.com/office/drawing/2014/main" id="{1AF10E4E-87A3-4495-86A3-1436EAF76465}"/>
              </a:ext>
            </a:extLst>
          </p:cNvPr>
          <p:cNvSpPr/>
          <p:nvPr/>
        </p:nvSpPr>
        <p:spPr>
          <a:xfrm flipH="1">
            <a:off x="7528589" y="563092"/>
            <a:ext cx="4005941" cy="461665"/>
          </a:xfrm>
          <a:prstGeom prst="rect">
            <a:avLst/>
          </a:prstGeom>
        </p:spPr>
        <p:txBody>
          <a:bodyPr wrap="square">
            <a:spAutoFit/>
          </a:bodyPr>
          <a:lstStyle/>
          <a:p>
            <a:pPr algn="ctr">
              <a:defRPr/>
            </a:pPr>
            <a:r>
              <a:rPr lang="tr-TR" altLang="tr-TR" sz="2400" b="1" dirty="0">
                <a:solidFill>
                  <a:srgbClr val="FF0000"/>
                </a:solidFill>
                <a:effectLst>
                  <a:outerShdw blurRad="38100" dist="38100" dir="2700000" algn="tl">
                    <a:srgbClr val="C0C0C0"/>
                  </a:outerShdw>
                </a:effectLst>
              </a:rPr>
              <a:t>TEK BAŞINA</a:t>
            </a:r>
            <a:endParaRPr lang="tr-TR" sz="2400" b="1" dirty="0">
              <a:solidFill>
                <a:srgbClr val="FF0000"/>
              </a:solidFill>
              <a:effectLst>
                <a:outerShdw blurRad="38100" dist="38100" dir="2700000" algn="tl">
                  <a:srgbClr val="C0C0C0"/>
                </a:outerShdw>
              </a:effectLst>
            </a:endParaRPr>
          </a:p>
        </p:txBody>
      </p:sp>
      <p:pic>
        <p:nvPicPr>
          <p:cNvPr id="2050" name="Picture 2">
            <a:extLst>
              <a:ext uri="{FF2B5EF4-FFF2-40B4-BE49-F238E27FC236}">
                <a16:creationId xmlns:a16="http://schemas.microsoft.com/office/drawing/2014/main" id="{AF366AA8-CF2E-A890-E6B0-B5C7964CCD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2511" y="1820369"/>
            <a:ext cx="3852019" cy="32172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270761E-DC97-3FC4-56D6-CDD640DB1E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907" y="1457325"/>
            <a:ext cx="2491344" cy="416463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EAC7E04E-D82A-F120-24DC-00FEDD68E8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4648" y="1457325"/>
            <a:ext cx="2952750" cy="39433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a:extLst>
              <a:ext uri="{FF2B5EF4-FFF2-40B4-BE49-F238E27FC236}">
                <a16:creationId xmlns:a16="http://schemas.microsoft.com/office/drawing/2014/main" id="{B8FAC6BB-6CDA-C9FE-FB48-6BC25C114F14}"/>
              </a:ext>
            </a:extLst>
          </p:cNvPr>
          <p:cNvSpPr>
            <a:spLocks noChangeArrowheads="1"/>
          </p:cNvSpPr>
          <p:nvPr/>
        </p:nvSpPr>
        <p:spPr bwMode="auto">
          <a:xfrm>
            <a:off x="4214648" y="268462"/>
            <a:ext cx="3209245" cy="1050926"/>
          </a:xfrm>
          <a:prstGeom prst="rect">
            <a:avLst/>
          </a:prstGeom>
          <a:noFill/>
          <a:ln w="9525">
            <a:noFill/>
            <a:miter lim="800000"/>
            <a:headEnd/>
            <a:tailEnd/>
          </a:ln>
        </p:spPr>
        <p:txBody>
          <a:bodyPr anchor="ctr"/>
          <a:lstStyle/>
          <a:p>
            <a:pPr algn="ctr" eaLnBrk="1" hangingPunct="1">
              <a:defRPr/>
            </a:pPr>
            <a:r>
              <a:rPr lang="tr-TR" sz="2400" b="1" dirty="0">
                <a:solidFill>
                  <a:srgbClr val="FF0000"/>
                </a:solidFill>
                <a:effectLst>
                  <a:outerShdw blurRad="38100" dist="38100" dir="2700000" algn="tl">
                    <a:srgbClr val="C0C0C0"/>
                  </a:outerShdw>
                </a:effectLst>
              </a:rPr>
              <a:t>ÇOCUKLARDA</a:t>
            </a:r>
            <a:r>
              <a:rPr lang="tr-TR" sz="2400" b="1" dirty="0">
                <a:effectLst>
                  <a:outerShdw blurRad="38100" dist="38100" dir="2700000" algn="tl">
                    <a:srgbClr val="C0C0C0"/>
                  </a:outerShdw>
                </a:effectLst>
              </a:rPr>
              <a:t>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9666" name="Rectangle 2"/>
          <p:cNvSpPr>
            <a:spLocks noGrp="1" noChangeArrowheads="1"/>
          </p:cNvSpPr>
          <p:nvPr>
            <p:ph type="title" hasCustomPrompt="1"/>
          </p:nvPr>
        </p:nvSpPr>
        <p:spPr>
          <a:xfrm>
            <a:off x="711741" y="199755"/>
            <a:ext cx="10515600" cy="1086533"/>
          </a:xfrm>
        </p:spPr>
        <p:txBody>
          <a:bodyPr vert="horz" wrap="square" lIns="91440" tIns="45720" rIns="91440" bIns="45720" numCol="1" rtlCol="0" anchor="ctr" anchorCtr="0" compatLnSpc="1">
            <a:normAutofit/>
          </a:bodyPr>
          <a:lstStyle/>
          <a:p>
            <a:pPr algn="ctr" fontAlgn="base">
              <a:lnSpc>
                <a:spcPct val="100000"/>
              </a:lnSpc>
              <a:spcAft>
                <a:spcPct val="0"/>
              </a:spcAft>
              <a:defRPr/>
            </a:pPr>
            <a:r>
              <a:rPr lang="tr-TR" sz="4000" b="1" kern="0" dirty="0">
                <a:solidFill>
                  <a:srgbClr val="FF0000"/>
                </a:solidFill>
                <a:effectLst>
                  <a:outerShdw blurRad="38100" dist="38100" dir="2700000" algn="tl">
                    <a:srgbClr val="C0C0C0"/>
                  </a:outerShdw>
                </a:effectLst>
              </a:rPr>
              <a:t>Yaralanmalarda İlkyardım</a:t>
            </a:r>
          </a:p>
        </p:txBody>
      </p:sp>
      <p:pic>
        <p:nvPicPr>
          <p:cNvPr id="4" name="Resim 3">
            <a:extLst>
              <a:ext uri="{FF2B5EF4-FFF2-40B4-BE49-F238E27FC236}">
                <a16:creationId xmlns:a16="http://schemas.microsoft.com/office/drawing/2014/main" id="{03DCBA7B-29A1-D912-42B0-E53CC2F8E593}"/>
              </a:ext>
            </a:extLst>
          </p:cNvPr>
          <p:cNvPicPr>
            <a:picLocks noChangeAspect="1"/>
          </p:cNvPicPr>
          <p:nvPr/>
        </p:nvPicPr>
        <p:blipFill>
          <a:blip r:embed="rId2"/>
          <a:stretch>
            <a:fillRect/>
          </a:stretch>
        </p:blipFill>
        <p:spPr>
          <a:xfrm>
            <a:off x="1225429" y="1102026"/>
            <a:ext cx="9797052" cy="5026399"/>
          </a:xfrm>
          <a:prstGeom prst="rect">
            <a:avLst/>
          </a:prstGeom>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31E71EC7-6E90-4CB0-9B72-7BC0AB784A81}" type="slidenum">
              <a:rPr lang="tr-TR" smtClean="0"/>
              <a:pPr/>
              <a:t>122</a:t>
            </a:fld>
            <a:endParaRPr lang="tr-TR"/>
          </a:p>
        </p:txBody>
      </p:sp>
      <p:sp>
        <p:nvSpPr>
          <p:cNvPr id="3" name="Dikdörtgen 2"/>
          <p:cNvSpPr/>
          <p:nvPr/>
        </p:nvSpPr>
        <p:spPr>
          <a:xfrm>
            <a:off x="2207569" y="980729"/>
            <a:ext cx="7416823" cy="2554545"/>
          </a:xfrm>
          <a:prstGeom prst="rect">
            <a:avLst/>
          </a:prstGeom>
          <a:noFill/>
        </p:spPr>
        <p:txBody>
          <a:bodyPr wrap="square" lIns="91440" tIns="45720" rIns="91440" bIns="45720">
            <a:spAutoFit/>
          </a:bodyPr>
          <a:lstStyle/>
          <a:p>
            <a:pPr algn="ctr"/>
            <a:r>
              <a:rPr lang="tr-TR" sz="4800" b="1" dirty="0">
                <a:ln w="22225">
                  <a:solidFill>
                    <a:schemeClr val="accent2"/>
                  </a:solidFill>
                  <a:prstDash val="solid"/>
                </a:ln>
                <a:solidFill>
                  <a:srgbClr val="FF0000"/>
                </a:solidFill>
              </a:rPr>
              <a:t>TEŞEKKÜRLER…</a:t>
            </a:r>
          </a:p>
          <a:p>
            <a:pPr algn="ctr"/>
            <a:endParaRPr lang="tr-TR" sz="2800" b="1" dirty="0">
              <a:ln w="22225">
                <a:solidFill>
                  <a:schemeClr val="accent2"/>
                </a:solidFill>
                <a:prstDash val="solid"/>
              </a:ln>
              <a:solidFill>
                <a:schemeClr val="tx1">
                  <a:lumMod val="95000"/>
                  <a:lumOff val="5000"/>
                </a:schemeClr>
              </a:solidFill>
            </a:endParaRPr>
          </a:p>
          <a:p>
            <a:pPr algn="ctr"/>
            <a:endParaRPr lang="tr-TR" sz="2800" b="1" dirty="0">
              <a:ln w="22225">
                <a:solidFill>
                  <a:schemeClr val="accent2"/>
                </a:solidFill>
                <a:prstDash val="solid"/>
              </a:ln>
              <a:solidFill>
                <a:schemeClr val="tx1">
                  <a:lumMod val="95000"/>
                  <a:lumOff val="5000"/>
                </a:schemeClr>
              </a:solidFill>
            </a:endParaRPr>
          </a:p>
          <a:p>
            <a:pPr algn="ctr"/>
            <a:r>
              <a:rPr lang="tr-TR" sz="2800" b="1" dirty="0">
                <a:ln w="22225">
                  <a:solidFill>
                    <a:schemeClr val="accent2"/>
                  </a:solidFill>
                  <a:prstDash val="solid"/>
                </a:ln>
                <a:solidFill>
                  <a:schemeClr val="tx1">
                    <a:lumMod val="95000"/>
                    <a:lumOff val="5000"/>
                  </a:schemeClr>
                </a:solidFill>
              </a:rPr>
              <a:t>DR.HÜSEYİN AKSOY</a:t>
            </a:r>
          </a:p>
          <a:p>
            <a:pPr algn="ctr"/>
            <a:r>
              <a:rPr lang="tr-TR" sz="2800" b="1" dirty="0">
                <a:ln w="22225">
                  <a:solidFill>
                    <a:schemeClr val="accent2"/>
                  </a:solidFill>
                  <a:prstDash val="solid"/>
                </a:ln>
                <a:solidFill>
                  <a:schemeClr val="tx1">
                    <a:lumMod val="95000"/>
                    <a:lumOff val="5000"/>
                  </a:schemeClr>
                </a:solidFill>
              </a:rPr>
              <a:t>İŞ YERİ HEKİMİ</a:t>
            </a:r>
          </a:p>
        </p:txBody>
      </p:sp>
      <p:sp>
        <p:nvSpPr>
          <p:cNvPr id="6" name="Metin kutusu 5">
            <a:extLst>
              <a:ext uri="{FF2B5EF4-FFF2-40B4-BE49-F238E27FC236}">
                <a16:creationId xmlns:a16="http://schemas.microsoft.com/office/drawing/2014/main" id="{63328FD0-2643-45ED-8C69-8B177D62EF76}"/>
              </a:ext>
            </a:extLst>
          </p:cNvPr>
          <p:cNvSpPr txBox="1"/>
          <p:nvPr/>
        </p:nvSpPr>
        <p:spPr>
          <a:xfrm>
            <a:off x="1919536" y="5440918"/>
            <a:ext cx="8352928" cy="738664"/>
          </a:xfrm>
          <a:prstGeom prst="rect">
            <a:avLst/>
          </a:prstGeom>
          <a:noFill/>
        </p:spPr>
        <p:txBody>
          <a:bodyPr wrap="square" rtlCol="0">
            <a:spAutoFit/>
          </a:bodyPr>
          <a:lstStyle/>
          <a:p>
            <a:r>
              <a:rPr lang="tr-TR" sz="2400" b="1">
                <a:effectLst>
                  <a:outerShdw blurRad="38100" dist="38100" dir="2700000" algn="tl">
                    <a:srgbClr val="000000">
                      <a:alpha val="43137"/>
                    </a:srgbClr>
                  </a:outerShdw>
                </a:effectLst>
              </a:rPr>
              <a:t>Kazasız, sağlıklı, iş güvenliği kuralları çerçevesinde iyi çalışmalar  </a:t>
            </a:r>
          </a:p>
          <a:p>
            <a:endParaRPr lang="tr-TR"/>
          </a:p>
        </p:txBody>
      </p:sp>
    </p:spTree>
    <p:extLst>
      <p:ext uri="{BB962C8B-B14F-4D97-AF65-F5344CB8AC3E}">
        <p14:creationId xmlns:p14="http://schemas.microsoft.com/office/powerpoint/2010/main" val="351518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circle(in)">
                                      <p:cBhvr>
                                        <p:cTn id="13" dur="2000"/>
                                        <p:tgtEl>
                                          <p:spTgt spid="3">
                                            <p:txEl>
                                              <p:pRg st="3" end="3"/>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circle(in)">
                                      <p:cBhvr>
                                        <p:cTn id="16"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E65657B-A75F-420C-A5BC-3A39FC286627}"/>
              </a:ext>
            </a:extLst>
          </p:cNvPr>
          <p:cNvSpPr txBox="1">
            <a:spLocks/>
          </p:cNvSpPr>
          <p:nvPr/>
        </p:nvSpPr>
        <p:spPr>
          <a:xfrm>
            <a:off x="5282119" y="2780928"/>
            <a:ext cx="6109759" cy="2575619"/>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400">
              <a:spcAft>
                <a:spcPts val="600"/>
              </a:spcAft>
            </a:pPr>
            <a:r>
              <a:rPr lang="en-US" sz="4800" b="1" kern="1200" dirty="0">
                <a:solidFill>
                  <a:schemeClr val="bg1"/>
                </a:solidFill>
                <a:latin typeface="+mn-lt"/>
                <a:ea typeface="+mj-ea"/>
                <a:cs typeface="+mj-cs"/>
              </a:rPr>
              <a:t>ÇALIŞANLARIN </a:t>
            </a:r>
            <a:endParaRPr lang="tr-TR" sz="4800" b="1" kern="1200" dirty="0">
              <a:solidFill>
                <a:schemeClr val="bg1"/>
              </a:solidFill>
              <a:latin typeface="+mn-lt"/>
              <a:ea typeface="+mj-ea"/>
              <a:cs typeface="+mj-cs"/>
            </a:endParaRPr>
          </a:p>
          <a:p>
            <a:pPr defTabSz="914400">
              <a:spcAft>
                <a:spcPts val="600"/>
              </a:spcAft>
            </a:pPr>
            <a:r>
              <a:rPr lang="en-US" sz="4800" b="1" kern="1200" dirty="0">
                <a:solidFill>
                  <a:schemeClr val="bg1"/>
                </a:solidFill>
                <a:latin typeface="+mn-lt"/>
                <a:ea typeface="+mj-ea"/>
                <a:cs typeface="+mj-cs"/>
              </a:rPr>
              <a:t>YASAL HAK VE SORUMLULUKLARI</a:t>
            </a:r>
            <a:endParaRPr lang="en-US" sz="4800" kern="1200" dirty="0">
              <a:solidFill>
                <a:schemeClr val="bg1"/>
              </a:solidFill>
              <a:latin typeface="+mn-lt"/>
              <a:ea typeface="+mj-ea"/>
              <a:cs typeface="+mj-cs"/>
            </a:endParaRPr>
          </a:p>
        </p:txBody>
      </p:sp>
      <p:pic>
        <p:nvPicPr>
          <p:cNvPr id="12" name="Resim 11">
            <a:extLst>
              <a:ext uri="{FF2B5EF4-FFF2-40B4-BE49-F238E27FC236}">
                <a16:creationId xmlns:a16="http://schemas.microsoft.com/office/drawing/2014/main" id="{8CAB0EDE-FF04-47D2-8790-1E4CC7960C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941" y="1586631"/>
            <a:ext cx="3440610" cy="2870451"/>
          </a:xfrm>
          <a:prstGeom prst="rect">
            <a:avLst/>
          </a:prstGeom>
        </p:spPr>
      </p:pic>
    </p:spTree>
    <p:extLst>
      <p:ext uri="{BB962C8B-B14F-4D97-AF65-F5344CB8AC3E}">
        <p14:creationId xmlns:p14="http://schemas.microsoft.com/office/powerpoint/2010/main" val="4070326260"/>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FE0AA1D6-4B48-4410-8874-8B7A0AD3C304}"/>
              </a:ext>
            </a:extLst>
          </p:cNvPr>
          <p:cNvSpPr>
            <a:spLocks noGrp="1"/>
          </p:cNvSpPr>
          <p:nvPr>
            <p:ph type="sldNum" sz="quarter" idx="12"/>
          </p:nvPr>
        </p:nvSpPr>
        <p:spPr/>
        <p:txBody>
          <a:bodyPr/>
          <a:lstStyle/>
          <a:p>
            <a:fld id="{31E71EC7-6E90-4CB0-9B72-7BC0AB784A81}" type="slidenum">
              <a:rPr lang="tr-TR" smtClean="0"/>
              <a:pPr/>
              <a:t>14</a:t>
            </a:fld>
            <a:endParaRPr lang="tr-TR"/>
          </a:p>
        </p:txBody>
      </p:sp>
      <p:sp>
        <p:nvSpPr>
          <p:cNvPr id="3" name="Metin kutusu 2">
            <a:extLst>
              <a:ext uri="{FF2B5EF4-FFF2-40B4-BE49-F238E27FC236}">
                <a16:creationId xmlns:a16="http://schemas.microsoft.com/office/drawing/2014/main" id="{36678A8A-E2A7-4C5B-B82B-C93789127A9F}"/>
              </a:ext>
            </a:extLst>
          </p:cNvPr>
          <p:cNvSpPr txBox="1"/>
          <p:nvPr/>
        </p:nvSpPr>
        <p:spPr>
          <a:xfrm>
            <a:off x="407368" y="476672"/>
            <a:ext cx="2592288" cy="369332"/>
          </a:xfrm>
          <a:prstGeom prst="rect">
            <a:avLst/>
          </a:prstGeom>
          <a:noFill/>
          <a:ln>
            <a:noFill/>
          </a:ln>
        </p:spPr>
        <p:txBody>
          <a:bodyPr wrap="square" rtlCol="0">
            <a:spAutoFit/>
          </a:bodyPr>
          <a:lstStyle/>
          <a:p>
            <a:r>
              <a:rPr lang="tr-TR" b="1">
                <a:solidFill>
                  <a:srgbClr val="002060"/>
                </a:solidFill>
                <a:ea typeface="Cambria" panose="02040503050406030204" pitchFamily="18" charset="0"/>
              </a:rPr>
              <a:t>ÇALIŞMA SÜRELERİ;</a:t>
            </a:r>
          </a:p>
        </p:txBody>
      </p:sp>
      <p:sp>
        <p:nvSpPr>
          <p:cNvPr id="4" name="Metin kutusu 3">
            <a:extLst>
              <a:ext uri="{FF2B5EF4-FFF2-40B4-BE49-F238E27FC236}">
                <a16:creationId xmlns:a16="http://schemas.microsoft.com/office/drawing/2014/main" id="{6A7E08B3-2716-4919-A107-4DBAB1546D67}"/>
              </a:ext>
            </a:extLst>
          </p:cNvPr>
          <p:cNvSpPr txBox="1"/>
          <p:nvPr/>
        </p:nvSpPr>
        <p:spPr>
          <a:xfrm>
            <a:off x="407368" y="1124744"/>
            <a:ext cx="7776864" cy="1531445"/>
          </a:xfrm>
          <a:prstGeom prst="rect">
            <a:avLst/>
          </a:prstGeom>
          <a:noFill/>
          <a:ln>
            <a:noFill/>
          </a:ln>
        </p:spPr>
        <p:txBody>
          <a:bodyPr wrap="square" rtlCol="0">
            <a:spAutoFit/>
          </a:bodyPr>
          <a:lstStyle/>
          <a:p>
            <a:pPr algn="just">
              <a:lnSpc>
                <a:spcPct val="150000"/>
              </a:lnSpc>
            </a:pPr>
            <a:r>
              <a:rPr lang="sv-SE" sz="1600" b="1">
                <a:ea typeface="Cambria" panose="02040503050406030204" pitchFamily="18" charset="0"/>
              </a:rPr>
              <a:t>Normal çalışma süresi haftada en çok </a:t>
            </a:r>
            <a:r>
              <a:rPr lang="sv-SE" sz="1600" b="1">
                <a:solidFill>
                  <a:srgbClr val="FF0000"/>
                </a:solidFill>
                <a:ea typeface="Cambria" panose="02040503050406030204" pitchFamily="18" charset="0"/>
              </a:rPr>
              <a:t>45 saattir</a:t>
            </a:r>
            <a:r>
              <a:rPr lang="tr-TR" sz="1600" b="1">
                <a:solidFill>
                  <a:srgbClr val="FF0000"/>
                </a:solidFill>
                <a:ea typeface="Cambria" panose="02040503050406030204" pitchFamily="18" charset="0"/>
              </a:rPr>
              <a:t>.</a:t>
            </a:r>
          </a:p>
          <a:p>
            <a:pPr algn="just">
              <a:lnSpc>
                <a:spcPct val="150000"/>
              </a:lnSpc>
            </a:pPr>
            <a:endParaRPr lang="tr-TR" sz="1600" b="1">
              <a:solidFill>
                <a:srgbClr val="FF0000"/>
              </a:solidFill>
              <a:ea typeface="Cambria" panose="02040503050406030204" pitchFamily="18" charset="0"/>
            </a:endParaRPr>
          </a:p>
          <a:p>
            <a:pPr algn="just">
              <a:lnSpc>
                <a:spcPct val="150000"/>
              </a:lnSpc>
            </a:pPr>
            <a:r>
              <a:rPr lang="tr-TR" sz="1600">
                <a:ea typeface="Cambria" panose="02040503050406030204" pitchFamily="18" charset="0"/>
              </a:rPr>
              <a:t>Tarafların anlaşması ile haftalık normal çalışma süresi, işyerlerinde haftanın çalışılan günlerine,  günde </a:t>
            </a:r>
            <a:r>
              <a:rPr lang="tr-TR" sz="1600">
                <a:solidFill>
                  <a:srgbClr val="FF0000"/>
                </a:solidFill>
                <a:ea typeface="Cambria" panose="02040503050406030204" pitchFamily="18" charset="0"/>
              </a:rPr>
              <a:t>11 saati aşmamak koşulu ile farklı şekilde dağıtılabilir.</a:t>
            </a:r>
          </a:p>
        </p:txBody>
      </p:sp>
      <p:pic>
        <p:nvPicPr>
          <p:cNvPr id="5" name="Resim 4">
            <a:extLst>
              <a:ext uri="{FF2B5EF4-FFF2-40B4-BE49-F238E27FC236}">
                <a16:creationId xmlns:a16="http://schemas.microsoft.com/office/drawing/2014/main" id="{9F5A8145-6B41-4C48-984A-A05A22E7EAFC}"/>
              </a:ext>
            </a:extLst>
          </p:cNvPr>
          <p:cNvPicPr>
            <a:picLocks noChangeAspect="1"/>
          </p:cNvPicPr>
          <p:nvPr/>
        </p:nvPicPr>
        <p:blipFill>
          <a:blip r:embed="rId2"/>
          <a:stretch>
            <a:fillRect/>
          </a:stretch>
        </p:blipFill>
        <p:spPr>
          <a:xfrm>
            <a:off x="8643560" y="260648"/>
            <a:ext cx="2710240" cy="2581635"/>
          </a:xfrm>
          <a:prstGeom prst="rect">
            <a:avLst/>
          </a:prstGeom>
        </p:spPr>
      </p:pic>
    </p:spTree>
    <p:extLst>
      <p:ext uri="{BB962C8B-B14F-4D97-AF65-F5344CB8AC3E}">
        <p14:creationId xmlns:p14="http://schemas.microsoft.com/office/powerpoint/2010/main" val="2225378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4392" y="5301208"/>
            <a:ext cx="2348665" cy="1200048"/>
          </a:xfrm>
          <a:prstGeom prst="rect">
            <a:avLst/>
          </a:prstGeom>
        </p:spPr>
      </p:pic>
      <p:sp>
        <p:nvSpPr>
          <p:cNvPr id="2" name="Slayt Numarası Yer Tutucusu 1"/>
          <p:cNvSpPr>
            <a:spLocks noGrp="1"/>
          </p:cNvSpPr>
          <p:nvPr>
            <p:ph type="sldNum" sz="quarter" idx="12"/>
          </p:nvPr>
        </p:nvSpPr>
        <p:spPr/>
        <p:txBody>
          <a:bodyPr/>
          <a:lstStyle/>
          <a:p>
            <a:fld id="{31E71EC7-6E90-4CB0-9B72-7BC0AB784A81}" type="slidenum">
              <a:rPr lang="tr-TR" smtClean="0"/>
              <a:pPr/>
              <a:t>15</a:t>
            </a:fld>
            <a:endParaRPr lang="tr-TR"/>
          </a:p>
        </p:txBody>
      </p:sp>
      <p:sp>
        <p:nvSpPr>
          <p:cNvPr id="3" name="Content Placeholder 2"/>
          <p:cNvSpPr txBox="1">
            <a:spLocks/>
          </p:cNvSpPr>
          <p:nvPr/>
        </p:nvSpPr>
        <p:spPr>
          <a:xfrm>
            <a:off x="382419" y="436891"/>
            <a:ext cx="11233248" cy="6284584"/>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50000"/>
              </a:lnSpc>
              <a:buNone/>
            </a:pPr>
            <a:r>
              <a:rPr lang="tr-TR" sz="1500" b="1" dirty="0">
                <a:solidFill>
                  <a:srgbClr val="002060"/>
                </a:solidFill>
              </a:rPr>
              <a:t>	İ</a:t>
            </a:r>
            <a:r>
              <a:rPr lang="tr-TR" sz="1500" b="1" dirty="0">
                <a:solidFill>
                  <a:srgbClr val="002060"/>
                </a:solidFill>
                <a:ea typeface="Cambria" panose="02040503050406030204" pitchFamily="18" charset="0"/>
              </a:rPr>
              <a:t>şverenin Fesih Hakkı (4857 Sayılı İş Kanunu)</a:t>
            </a:r>
          </a:p>
          <a:p>
            <a:pPr marL="0" indent="0">
              <a:lnSpc>
                <a:spcPct val="150000"/>
              </a:lnSpc>
              <a:buClr>
                <a:srgbClr val="FF0000"/>
              </a:buClr>
              <a:buNone/>
            </a:pPr>
            <a:r>
              <a:rPr lang="tr-TR" sz="1500" dirty="0">
                <a:solidFill>
                  <a:srgbClr val="FF0000"/>
                </a:solidFill>
                <a:ea typeface="Cambria" panose="02040503050406030204" pitchFamily="18" charset="0"/>
              </a:rPr>
              <a:t> 1. Sağlık Sebepleri</a:t>
            </a:r>
          </a:p>
          <a:p>
            <a:pPr marL="0" indent="0">
              <a:lnSpc>
                <a:spcPct val="100000"/>
              </a:lnSpc>
              <a:buClr>
                <a:srgbClr val="002060"/>
              </a:buClr>
              <a:buNone/>
            </a:pPr>
            <a:endParaRPr lang="tr-TR" sz="1500" dirty="0">
              <a:ea typeface="Cambria" panose="02040503050406030204" pitchFamily="18" charset="0"/>
            </a:endParaRPr>
          </a:p>
          <a:p>
            <a:pPr marL="0" indent="0">
              <a:lnSpc>
                <a:spcPct val="100000"/>
              </a:lnSpc>
              <a:buClr>
                <a:srgbClr val="002060"/>
              </a:buClr>
              <a:buNone/>
            </a:pPr>
            <a:r>
              <a:rPr lang="tr-TR" sz="1500" dirty="0">
                <a:solidFill>
                  <a:srgbClr val="FF0000"/>
                </a:solidFill>
                <a:ea typeface="Cambria" panose="02040503050406030204" pitchFamily="18" charset="0"/>
              </a:rPr>
              <a:t>2. Ahlak veya iyi niyet kurallarına uymayan haller;</a:t>
            </a:r>
          </a:p>
          <a:p>
            <a:pPr>
              <a:lnSpc>
                <a:spcPct val="100000"/>
              </a:lnSpc>
              <a:buClr>
                <a:srgbClr val="002060"/>
              </a:buClr>
              <a:buFont typeface="Wingdings" panose="05000000000000000000" pitchFamily="2" charset="2"/>
              <a:buChar char="Ø"/>
            </a:pPr>
            <a:r>
              <a:rPr lang="tr-TR" sz="1500" dirty="0">
                <a:solidFill>
                  <a:srgbClr val="FF0000"/>
                </a:solidFill>
                <a:ea typeface="Cambria" panose="02040503050406030204" pitchFamily="18" charset="0"/>
              </a:rPr>
              <a:t>İşçinin yapmakta ödevli bulunduğu görevleri kendisine hatırlatıldığı halde yapmamakta ısrar etmesi</a:t>
            </a:r>
          </a:p>
          <a:p>
            <a:pPr>
              <a:lnSpc>
                <a:spcPct val="100000"/>
              </a:lnSpc>
              <a:buClr>
                <a:srgbClr val="002060"/>
              </a:buClr>
              <a:buFont typeface="Wingdings" panose="05000000000000000000" pitchFamily="2" charset="2"/>
              <a:buChar char="Ø"/>
            </a:pPr>
            <a:r>
              <a:rPr lang="tr-TR" sz="1500" dirty="0">
                <a:solidFill>
                  <a:srgbClr val="FF0000"/>
                </a:solidFill>
                <a:ea typeface="Cambria" panose="02040503050406030204" pitchFamily="18" charset="0"/>
              </a:rPr>
              <a:t> İşçinin kendi isteği veya savsaması yüzünden işin güvenliğini tehlikeye düşürmesi işyerinin malı olan veya malı olmayıp eli altında bulunan makineleri, tesisatı veya başka eşya ve maddeleri otuz günlük ücretinin tutarıyla ödeyemeyecek derecede hasara ve kayba uğratması,</a:t>
            </a:r>
          </a:p>
          <a:p>
            <a:pPr>
              <a:lnSpc>
                <a:spcPct val="100000"/>
              </a:lnSpc>
              <a:buClr>
                <a:srgbClr val="002060"/>
              </a:buClr>
              <a:buFont typeface="Wingdings" panose="05000000000000000000" pitchFamily="2" charset="2"/>
              <a:buChar char="Ø"/>
            </a:pPr>
            <a:endParaRPr lang="tr-TR" sz="1500" dirty="0">
              <a:solidFill>
                <a:srgbClr val="FF0000"/>
              </a:solidFill>
              <a:ea typeface="Cambria" panose="02040503050406030204" pitchFamily="18" charset="0"/>
            </a:endParaRPr>
          </a:p>
          <a:p>
            <a:pPr marL="0" indent="0">
              <a:lnSpc>
                <a:spcPct val="100000"/>
              </a:lnSpc>
              <a:buClr>
                <a:srgbClr val="002060"/>
              </a:buClr>
              <a:buNone/>
            </a:pPr>
            <a:r>
              <a:rPr lang="tr-TR" sz="1500" dirty="0">
                <a:solidFill>
                  <a:srgbClr val="FF0000"/>
                </a:solidFill>
                <a:ea typeface="Cambria" panose="02040503050406030204" pitchFamily="18" charset="0"/>
              </a:rPr>
              <a:t>3. Zorlayıcı Sebepler</a:t>
            </a:r>
          </a:p>
          <a:p>
            <a:pPr>
              <a:lnSpc>
                <a:spcPct val="150000"/>
              </a:lnSpc>
              <a:buClr>
                <a:srgbClr val="002060"/>
              </a:buClr>
              <a:buFont typeface="Wingdings" panose="05000000000000000000" pitchFamily="2" charset="2"/>
              <a:buChar char="Ø"/>
            </a:pPr>
            <a:r>
              <a:rPr lang="tr-TR" sz="1500" dirty="0">
                <a:solidFill>
                  <a:srgbClr val="FF0000"/>
                </a:solidFill>
                <a:ea typeface="Cambria" panose="02040503050406030204" pitchFamily="18" charset="0"/>
              </a:rPr>
              <a:t> </a:t>
            </a:r>
            <a:endParaRPr lang="tr-TR" sz="1500" dirty="0">
              <a:ea typeface="Cambria" panose="02040503050406030204" pitchFamily="18" charset="0"/>
            </a:endParaRPr>
          </a:p>
        </p:txBody>
      </p:sp>
    </p:spTree>
    <p:extLst>
      <p:ext uri="{BB962C8B-B14F-4D97-AF65-F5344CB8AC3E}">
        <p14:creationId xmlns:p14="http://schemas.microsoft.com/office/powerpoint/2010/main" val="3507739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31E71EC7-6E90-4CB0-9B72-7BC0AB784A81}" type="slidenum">
              <a:rPr lang="tr-TR" smtClean="0"/>
              <a:pPr/>
              <a:t>16</a:t>
            </a:fld>
            <a:endParaRPr lang="tr-TR"/>
          </a:p>
        </p:txBody>
      </p:sp>
      <p:sp>
        <p:nvSpPr>
          <p:cNvPr id="3" name="Content Placeholder 2"/>
          <p:cNvSpPr txBox="1">
            <a:spLocks/>
          </p:cNvSpPr>
          <p:nvPr/>
        </p:nvSpPr>
        <p:spPr>
          <a:xfrm>
            <a:off x="1127448" y="404664"/>
            <a:ext cx="9109012" cy="3960440"/>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50000"/>
              </a:lnSpc>
              <a:buNone/>
            </a:pPr>
            <a:r>
              <a:rPr lang="tr-TR" sz="3200" b="1">
                <a:solidFill>
                  <a:srgbClr val="002060"/>
                </a:solidFill>
              </a:rPr>
              <a:t>	</a:t>
            </a:r>
            <a:r>
              <a:rPr lang="tr-TR" sz="2400" b="1">
                <a:solidFill>
                  <a:srgbClr val="002060"/>
                </a:solidFill>
                <a:ea typeface="Cambria" panose="02040503050406030204" pitchFamily="18" charset="0"/>
              </a:rPr>
              <a:t>Ulusal Bayram ve Genel Tatillerde Çalışma (4857 Sayılı İş Kanunu)</a:t>
            </a:r>
          </a:p>
          <a:p>
            <a:pPr>
              <a:lnSpc>
                <a:spcPct val="150000"/>
              </a:lnSpc>
              <a:buClr>
                <a:srgbClr val="002060"/>
              </a:buClr>
              <a:buFont typeface="Wingdings" panose="05000000000000000000" pitchFamily="2" charset="2"/>
              <a:buChar char="§"/>
            </a:pPr>
            <a:r>
              <a:rPr lang="tr-TR" sz="2400">
                <a:ea typeface="Cambria" panose="02040503050406030204" pitchFamily="18" charset="0"/>
              </a:rPr>
              <a:t> İşyerlerinde çalışılıp çalışılmayacağı iş sözleşmeleri ile kararlaştırılır.</a:t>
            </a:r>
          </a:p>
          <a:p>
            <a:pPr>
              <a:lnSpc>
                <a:spcPct val="150000"/>
              </a:lnSpc>
              <a:buClr>
                <a:srgbClr val="002060"/>
              </a:buClr>
              <a:buFont typeface="Wingdings" panose="05000000000000000000" pitchFamily="2" charset="2"/>
              <a:buChar char="§"/>
            </a:pPr>
            <a:r>
              <a:rPr lang="tr-TR" sz="2400">
                <a:ea typeface="Cambria" panose="02040503050406030204" pitchFamily="18" charset="0"/>
              </a:rPr>
              <a:t> Sözleşmelerde hüküm bulunmaması halinde işçinin onayı gereklidir.</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808" y="4149080"/>
            <a:ext cx="3744416" cy="2037777"/>
          </a:xfrm>
          <a:prstGeom prst="rect">
            <a:avLst/>
          </a:prstGeom>
        </p:spPr>
      </p:pic>
    </p:spTree>
    <p:extLst>
      <p:ext uri="{BB962C8B-B14F-4D97-AF65-F5344CB8AC3E}">
        <p14:creationId xmlns:p14="http://schemas.microsoft.com/office/powerpoint/2010/main" val="23880818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31E71EC7-6E90-4CB0-9B72-7BC0AB784A81}" type="slidenum">
              <a:rPr lang="tr-TR" smtClean="0"/>
              <a:pPr/>
              <a:t>17</a:t>
            </a:fld>
            <a:endParaRPr lang="tr-TR"/>
          </a:p>
        </p:txBody>
      </p:sp>
      <p:sp>
        <p:nvSpPr>
          <p:cNvPr id="3" name="Content Placeholder 2"/>
          <p:cNvSpPr txBox="1">
            <a:spLocks/>
          </p:cNvSpPr>
          <p:nvPr/>
        </p:nvSpPr>
        <p:spPr>
          <a:xfrm>
            <a:off x="817581" y="1140311"/>
            <a:ext cx="10730845" cy="4311312"/>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50000"/>
              </a:lnSpc>
              <a:buNone/>
            </a:pPr>
            <a:r>
              <a:rPr lang="tr-TR" sz="2600" b="1" dirty="0">
                <a:solidFill>
                  <a:srgbClr val="002060"/>
                </a:solidFill>
                <a:ea typeface="Cambria" panose="02040503050406030204" pitchFamily="18" charset="0"/>
              </a:rPr>
              <a:t>ÇALIŞMAKTAN KAÇINMA HAKKI (6331 Md. 13)</a:t>
            </a:r>
            <a:br>
              <a:rPr lang="tr-TR" sz="2400" b="1" dirty="0">
                <a:solidFill>
                  <a:srgbClr val="002060"/>
                </a:solidFill>
                <a:ea typeface="Cambria" panose="02040503050406030204" pitchFamily="18" charset="0"/>
              </a:rPr>
            </a:br>
            <a:endParaRPr lang="tr-TR" sz="2400" b="1" dirty="0">
              <a:solidFill>
                <a:srgbClr val="002060"/>
              </a:solidFill>
              <a:ea typeface="Cambria" panose="02040503050406030204" pitchFamily="18" charset="0"/>
            </a:endParaRPr>
          </a:p>
          <a:p>
            <a:pPr marL="0" indent="0">
              <a:lnSpc>
                <a:spcPct val="150000"/>
              </a:lnSpc>
              <a:buClr>
                <a:srgbClr val="002060"/>
              </a:buClr>
              <a:buNone/>
            </a:pPr>
            <a:r>
              <a:rPr lang="tr-TR" sz="2600" b="1" dirty="0">
                <a:solidFill>
                  <a:srgbClr val="FF0000"/>
                </a:solidFill>
                <a:ea typeface="Cambria" panose="02040503050406030204" pitchFamily="18" charset="0"/>
              </a:rPr>
              <a:t>Ciddi ve yakın tehlike ile karşı karşıya kalan çalışanlar gerekli tedbirler alınıncaya kadar çalışmaktan kaçınabilir.</a:t>
            </a:r>
          </a:p>
          <a:p>
            <a:pPr marL="0" indent="0">
              <a:lnSpc>
                <a:spcPct val="150000"/>
              </a:lnSpc>
              <a:buClr>
                <a:srgbClr val="002060"/>
              </a:buClr>
              <a:buNone/>
            </a:pPr>
            <a:endParaRPr lang="tr-TR" sz="2600" b="1" dirty="0">
              <a:solidFill>
                <a:srgbClr val="FF0000"/>
              </a:solidFill>
              <a:ea typeface="Cambria" panose="02040503050406030204" pitchFamily="18" charset="0"/>
            </a:endParaRPr>
          </a:p>
          <a:p>
            <a:pPr marL="0" indent="0">
              <a:lnSpc>
                <a:spcPct val="150000"/>
              </a:lnSpc>
              <a:buClr>
                <a:srgbClr val="002060"/>
              </a:buClr>
              <a:buNone/>
            </a:pPr>
            <a:endParaRPr lang="tr-TR" sz="2400" b="1" dirty="0">
              <a:solidFill>
                <a:srgbClr val="002060"/>
              </a:solidFill>
              <a:ea typeface="Cambria" panose="02040503050406030204" pitchFamily="18" charset="0"/>
            </a:endParaRPr>
          </a:p>
        </p:txBody>
      </p:sp>
      <p:pic>
        <p:nvPicPr>
          <p:cNvPr id="8" name="Resim 7">
            <a:extLst>
              <a:ext uri="{FF2B5EF4-FFF2-40B4-BE49-F238E27FC236}">
                <a16:creationId xmlns:a16="http://schemas.microsoft.com/office/drawing/2014/main" id="{04C4F582-A900-4BE9-85C2-255E39CFB9D3}"/>
              </a:ext>
            </a:extLst>
          </p:cNvPr>
          <p:cNvPicPr>
            <a:picLocks noChangeAspect="1"/>
          </p:cNvPicPr>
          <p:nvPr/>
        </p:nvPicPr>
        <p:blipFill>
          <a:blip r:embed="rId2"/>
          <a:stretch>
            <a:fillRect/>
          </a:stretch>
        </p:blipFill>
        <p:spPr>
          <a:xfrm>
            <a:off x="10272464" y="609562"/>
            <a:ext cx="1275962" cy="1290798"/>
          </a:xfrm>
          <a:prstGeom prst="rect">
            <a:avLst/>
          </a:prstGeom>
        </p:spPr>
      </p:pic>
    </p:spTree>
    <p:extLst>
      <p:ext uri="{BB962C8B-B14F-4D97-AF65-F5344CB8AC3E}">
        <p14:creationId xmlns:p14="http://schemas.microsoft.com/office/powerpoint/2010/main" val="3578301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E65657B-A75F-420C-A5BC-3A39FC286627}"/>
              </a:ext>
            </a:extLst>
          </p:cNvPr>
          <p:cNvSpPr txBox="1">
            <a:spLocks/>
          </p:cNvSpPr>
          <p:nvPr/>
        </p:nvSpPr>
        <p:spPr>
          <a:xfrm>
            <a:off x="1225141" y="890242"/>
            <a:ext cx="5040800" cy="3625820"/>
          </a:xfrm>
          <a:prstGeom prst="rect">
            <a:avLst/>
          </a:prstGeom>
        </p:spPr>
        <p:txBody>
          <a:bodyPr vert="horz" lIns="91440" tIns="45720" rIns="91440" bIns="45720" rtlCol="0" anchor="b">
            <a:normAutofit fontScale="92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400">
              <a:spcAft>
                <a:spcPts val="600"/>
              </a:spcAft>
            </a:pPr>
            <a:r>
              <a:rPr lang="tr-TR" sz="4800" b="1" kern="1200">
                <a:solidFill>
                  <a:srgbClr val="FFFFFF"/>
                </a:solidFill>
                <a:latin typeface="+mn-lt"/>
                <a:ea typeface="+mj-ea"/>
                <a:cs typeface="+mj-cs"/>
              </a:rPr>
              <a:t>İŞ KAZASI VE MESLEK HASTALIĞINDAN DOĞAN HUKUKİ SONUÇLAR</a:t>
            </a:r>
            <a:endParaRPr lang="en-US" sz="4800" kern="1200">
              <a:solidFill>
                <a:srgbClr val="FFFFFF"/>
              </a:solidFill>
              <a:latin typeface="+mn-lt"/>
              <a:ea typeface="+mj-ea"/>
              <a:cs typeface="+mj-cs"/>
            </a:endParaRPr>
          </a:p>
        </p:txBody>
      </p:sp>
      <p:pic>
        <p:nvPicPr>
          <p:cNvPr id="6" name="Resim 5" descr="ok içeren bir resim&#10;&#10;Açıklama otomatik olarak oluşturuldu">
            <a:extLst>
              <a:ext uri="{FF2B5EF4-FFF2-40B4-BE49-F238E27FC236}">
                <a16:creationId xmlns:a16="http://schemas.microsoft.com/office/drawing/2014/main" id="{7BAFC1AC-BB2F-481F-BDE6-CF37B564230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10" r="2" b="2"/>
          <a:stretch/>
        </p:blipFill>
        <p:spPr>
          <a:xfrm>
            <a:off x="6639885" y="2420888"/>
            <a:ext cx="4136636" cy="2062183"/>
          </a:xfrm>
          <a:prstGeom prst="rect">
            <a:avLst/>
          </a:prstGeom>
        </p:spPr>
      </p:pic>
      <p:sp>
        <p:nvSpPr>
          <p:cNvPr id="2" name="Slayt Numarası Yer Tutucusu 1">
            <a:extLst>
              <a:ext uri="{FF2B5EF4-FFF2-40B4-BE49-F238E27FC236}">
                <a16:creationId xmlns:a16="http://schemas.microsoft.com/office/drawing/2014/main" id="{D3826D04-C1CB-4A56-B117-4E7981E59A85}"/>
              </a:ext>
            </a:extLst>
          </p:cNvPr>
          <p:cNvSpPr>
            <a:spLocks noGrp="1"/>
          </p:cNvSpPr>
          <p:nvPr>
            <p:ph type="sldNum" sz="quarter" idx="12"/>
          </p:nvPr>
        </p:nvSpPr>
        <p:spPr>
          <a:xfrm>
            <a:off x="11704320" y="6451600"/>
            <a:ext cx="444500" cy="365125"/>
          </a:xfrm>
          <a:prstGeom prst="ellipse">
            <a:avLst/>
          </a:prstGeom>
        </p:spPr>
        <p:txBody>
          <a:bodyPr vert="horz" lIns="91440" tIns="45720" rIns="91440" bIns="45720" rtlCol="0" anchor="ctr">
            <a:normAutofit/>
          </a:bodyPr>
          <a:lstStyle/>
          <a:p>
            <a:pPr defTabSz="914400">
              <a:lnSpc>
                <a:spcPct val="90000"/>
              </a:lnSpc>
              <a:spcAft>
                <a:spcPts val="600"/>
              </a:spcAft>
              <a:defRPr/>
            </a:pPr>
            <a:fld id="{31E71EC7-6E90-4CB0-9B72-7BC0AB784A81}" type="slidenum">
              <a:rPr lang="en-US" sz="1100">
                <a:solidFill>
                  <a:srgbClr val="FFFFFF"/>
                </a:solidFill>
              </a:rPr>
              <a:pPr defTabSz="914400">
                <a:lnSpc>
                  <a:spcPct val="90000"/>
                </a:lnSpc>
                <a:spcAft>
                  <a:spcPts val="600"/>
                </a:spcAft>
                <a:defRPr/>
              </a:pPr>
              <a:t>18</a:t>
            </a:fld>
            <a:endParaRPr lang="en-US" sz="1100">
              <a:solidFill>
                <a:srgbClr val="FFFFFF"/>
              </a:solidFill>
            </a:endParaRPr>
          </a:p>
        </p:txBody>
      </p:sp>
    </p:spTree>
    <p:extLst>
      <p:ext uri="{BB962C8B-B14F-4D97-AF65-F5344CB8AC3E}">
        <p14:creationId xmlns:p14="http://schemas.microsoft.com/office/powerpoint/2010/main" val="2065338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31E71EC7-6E90-4CB0-9B72-7BC0AB784A81}" type="slidenum">
              <a:rPr lang="tr-TR" smtClean="0"/>
              <a:pPr/>
              <a:t>19</a:t>
            </a:fld>
            <a:endParaRPr lang="tr-TR"/>
          </a:p>
        </p:txBody>
      </p:sp>
      <p:sp>
        <p:nvSpPr>
          <p:cNvPr id="3" name="Content Placeholder 2"/>
          <p:cNvSpPr txBox="1">
            <a:spLocks/>
          </p:cNvSpPr>
          <p:nvPr/>
        </p:nvSpPr>
        <p:spPr>
          <a:xfrm>
            <a:off x="1343472" y="764704"/>
            <a:ext cx="9127926" cy="2664296"/>
          </a:xfrm>
          <a:prstGeom prst="rect">
            <a:avLst/>
          </a:prstGeom>
        </p:spPr>
        <p:txBody>
          <a:bodyPr>
            <a:normAutofit fontScale="9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50000"/>
              </a:lnSpc>
              <a:buFont typeface="Arial" panose="020B0604020202020204" pitchFamily="34" charset="0"/>
              <a:buNone/>
            </a:pPr>
            <a:r>
              <a:rPr lang="tr-TR" sz="2400" b="1" dirty="0">
                <a:solidFill>
                  <a:srgbClr val="002060"/>
                </a:solidFill>
              </a:rPr>
              <a:t>	</a:t>
            </a:r>
            <a:r>
              <a:rPr lang="tr-TR" sz="2400" b="1" dirty="0">
                <a:solidFill>
                  <a:srgbClr val="002060"/>
                </a:solidFill>
                <a:ea typeface="Cambria" panose="02040503050406030204" pitchFamily="18" charset="0"/>
              </a:rPr>
              <a:t>İŞ KAZASI </a:t>
            </a:r>
          </a:p>
          <a:p>
            <a:pPr algn="ctr">
              <a:lnSpc>
                <a:spcPct val="150000"/>
              </a:lnSpc>
              <a:buNone/>
            </a:pPr>
            <a:r>
              <a:rPr lang="tr-TR" sz="2400" b="1" dirty="0">
                <a:solidFill>
                  <a:srgbClr val="002060"/>
                </a:solidFill>
                <a:ea typeface="Cambria" panose="02040503050406030204" pitchFamily="18" charset="0"/>
              </a:rPr>
              <a:t>(5510 Sayılı Sosyal Sigortalar ve Genel Sağlık Sigortası Kanunu Md. 13)</a:t>
            </a:r>
          </a:p>
          <a:p>
            <a:pPr algn="ctr">
              <a:lnSpc>
                <a:spcPct val="150000"/>
              </a:lnSpc>
              <a:buNone/>
            </a:pPr>
            <a:r>
              <a:rPr lang="tr-TR" sz="2600" dirty="0">
                <a:solidFill>
                  <a:srgbClr val="000000"/>
                </a:solidFill>
                <a:ea typeface="Cambria" panose="02040503050406030204" pitchFamily="18" charset="0"/>
              </a:rPr>
              <a:t>İşyerinde veya işin yürütümü nedeniyle işyeri dışında meydana gelen ve sigortalıyı hemen veya sonradan bedenen ya da ruhen </a:t>
            </a:r>
            <a:r>
              <a:rPr lang="tr-TR" sz="2600" dirty="0" err="1">
                <a:solidFill>
                  <a:srgbClr val="000000"/>
                </a:solidFill>
                <a:ea typeface="Cambria" panose="02040503050406030204" pitchFamily="18" charset="0"/>
              </a:rPr>
              <a:t>özüre</a:t>
            </a:r>
            <a:r>
              <a:rPr lang="tr-TR" sz="2600" dirty="0">
                <a:solidFill>
                  <a:srgbClr val="000000"/>
                </a:solidFill>
                <a:ea typeface="Cambria" panose="02040503050406030204" pitchFamily="18" charset="0"/>
              </a:rPr>
              <a:t> uğratan olaydır.</a:t>
            </a:r>
          </a:p>
        </p:txBody>
      </p:sp>
      <p:pic>
        <p:nvPicPr>
          <p:cNvPr id="4" name="Resim 28">
            <a:extLst>
              <a:ext uri="{FF2B5EF4-FFF2-40B4-BE49-F238E27FC236}">
                <a16:creationId xmlns:a16="http://schemas.microsoft.com/office/drawing/2014/main" id="{96C80EBD-0E4C-48A1-A0A9-CC372B45287F}"/>
              </a:ext>
            </a:extLst>
          </p:cNvPr>
          <p:cNvPicPr/>
          <p:nvPr/>
        </p:nvPicPr>
        <p:blipFill>
          <a:blip r:embed="rId2"/>
          <a:srcRect t="53150" r="52752"/>
          <a:stretch/>
        </p:blipFill>
        <p:spPr>
          <a:xfrm>
            <a:off x="1758264" y="3796115"/>
            <a:ext cx="1811107" cy="1865133"/>
          </a:xfrm>
          <a:prstGeom prst="rect">
            <a:avLst/>
          </a:prstGeom>
          <a:ln w="0">
            <a:noFill/>
          </a:ln>
        </p:spPr>
      </p:pic>
      <p:pic>
        <p:nvPicPr>
          <p:cNvPr id="5" name="Resim 30">
            <a:extLst>
              <a:ext uri="{FF2B5EF4-FFF2-40B4-BE49-F238E27FC236}">
                <a16:creationId xmlns:a16="http://schemas.microsoft.com/office/drawing/2014/main" id="{9D72123E-0471-4C44-AD29-2877DE358F6E}"/>
              </a:ext>
            </a:extLst>
          </p:cNvPr>
          <p:cNvPicPr/>
          <p:nvPr/>
        </p:nvPicPr>
        <p:blipFill>
          <a:blip r:embed="rId3"/>
          <a:srcRect l="53032" t="53150"/>
          <a:stretch/>
        </p:blipFill>
        <p:spPr>
          <a:xfrm>
            <a:off x="8472264" y="3796115"/>
            <a:ext cx="1800200" cy="1865133"/>
          </a:xfrm>
          <a:prstGeom prst="rect">
            <a:avLst/>
          </a:prstGeom>
          <a:ln w="0">
            <a:noFill/>
          </a:ln>
        </p:spPr>
      </p:pic>
      <p:pic>
        <p:nvPicPr>
          <p:cNvPr id="6" name="Resim 31">
            <a:extLst>
              <a:ext uri="{FF2B5EF4-FFF2-40B4-BE49-F238E27FC236}">
                <a16:creationId xmlns:a16="http://schemas.microsoft.com/office/drawing/2014/main" id="{104FF8A6-DAAC-4E87-B9AD-DE15DC7F7B98}"/>
              </a:ext>
            </a:extLst>
          </p:cNvPr>
          <p:cNvPicPr/>
          <p:nvPr/>
        </p:nvPicPr>
        <p:blipFill>
          <a:blip r:embed="rId2"/>
          <a:srcRect l="53150" t="51763"/>
          <a:stretch/>
        </p:blipFill>
        <p:spPr>
          <a:xfrm>
            <a:off x="6296424" y="3796115"/>
            <a:ext cx="1743898" cy="1865133"/>
          </a:xfrm>
          <a:prstGeom prst="rect">
            <a:avLst/>
          </a:prstGeom>
          <a:ln w="0">
            <a:noFill/>
          </a:ln>
        </p:spPr>
      </p:pic>
      <p:pic>
        <p:nvPicPr>
          <p:cNvPr id="7" name="Resim 33">
            <a:extLst>
              <a:ext uri="{FF2B5EF4-FFF2-40B4-BE49-F238E27FC236}">
                <a16:creationId xmlns:a16="http://schemas.microsoft.com/office/drawing/2014/main" id="{52EC95F6-E93F-45B8-82A8-1A184F35F644}"/>
              </a:ext>
            </a:extLst>
          </p:cNvPr>
          <p:cNvPicPr/>
          <p:nvPr/>
        </p:nvPicPr>
        <p:blipFill>
          <a:blip r:embed="rId3"/>
          <a:srcRect l="51763" b="52944"/>
          <a:stretch/>
        </p:blipFill>
        <p:spPr>
          <a:xfrm>
            <a:off x="4009344" y="3796115"/>
            <a:ext cx="1840584" cy="1865133"/>
          </a:xfrm>
          <a:prstGeom prst="rect">
            <a:avLst/>
          </a:prstGeom>
          <a:ln w="0">
            <a:noFill/>
          </a:ln>
        </p:spPr>
      </p:pic>
    </p:spTree>
    <p:extLst>
      <p:ext uri="{BB962C8B-B14F-4D97-AF65-F5344CB8AC3E}">
        <p14:creationId xmlns:p14="http://schemas.microsoft.com/office/powerpoint/2010/main" val="1042964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30936" y="640080"/>
            <a:ext cx="4818888" cy="1481328"/>
          </a:xfrm>
        </p:spPr>
        <p:txBody>
          <a:bodyPr vert="horz" lIns="91440" tIns="45720" rIns="91440" bIns="45720" rtlCol="0" anchor="b">
            <a:normAutofit fontScale="90000"/>
          </a:bodyPr>
          <a:lstStyle/>
          <a:p>
            <a:r>
              <a:rPr lang="en-US" sz="5400" kern="1200">
                <a:solidFill>
                  <a:schemeClr val="tx1"/>
                </a:solidFill>
                <a:latin typeface="+mn-lt"/>
                <a:ea typeface="+mj-ea"/>
                <a:cs typeface="+mj-cs"/>
              </a:rPr>
              <a:t>EĞİTİMİN AMACI</a:t>
            </a:r>
          </a:p>
        </p:txBody>
      </p:sp>
      <p:sp>
        <p:nvSpPr>
          <p:cNvPr id="3" name="Content Placeholder 2"/>
          <p:cNvSpPr>
            <a:spLocks noGrp="1"/>
          </p:cNvSpPr>
          <p:nvPr>
            <p:ph idx="1"/>
          </p:nvPr>
        </p:nvSpPr>
        <p:spPr>
          <a:xfrm>
            <a:off x="630936" y="2660904"/>
            <a:ext cx="4818888" cy="3547872"/>
          </a:xfrm>
        </p:spPr>
        <p:txBody>
          <a:bodyPr vert="horz" lIns="91440" tIns="45720" rIns="91440" bIns="45720" rtlCol="0" anchor="t">
            <a:normAutofit/>
          </a:bodyPr>
          <a:lstStyle/>
          <a:p>
            <a:pPr marL="0" indent="0" algn="ctr">
              <a:lnSpc>
                <a:spcPct val="100000"/>
              </a:lnSpc>
              <a:buNone/>
            </a:pPr>
            <a:r>
              <a:rPr lang="en-US" sz="2200" dirty="0" err="1"/>
              <a:t>Çalışanların</a:t>
            </a:r>
            <a:r>
              <a:rPr lang="en-US" sz="2200" dirty="0"/>
              <a:t>, </a:t>
            </a:r>
            <a:r>
              <a:rPr lang="en-US" sz="2200" dirty="0" err="1"/>
              <a:t>İş</a:t>
            </a:r>
            <a:r>
              <a:rPr lang="en-US" sz="2200" dirty="0"/>
              <a:t> </a:t>
            </a:r>
            <a:r>
              <a:rPr lang="en-US" sz="2200" dirty="0" err="1"/>
              <a:t>Sağlığı</a:t>
            </a:r>
            <a:r>
              <a:rPr lang="en-US" sz="2200" dirty="0"/>
              <a:t> </a:t>
            </a:r>
            <a:r>
              <a:rPr lang="en-US" sz="2200" dirty="0" err="1"/>
              <a:t>ve</a:t>
            </a:r>
            <a:r>
              <a:rPr lang="en-US" sz="2200" dirty="0"/>
              <a:t> </a:t>
            </a:r>
            <a:r>
              <a:rPr lang="en-US" sz="2200" dirty="0" err="1"/>
              <a:t>Güvenliği</a:t>
            </a:r>
            <a:r>
              <a:rPr lang="en-US" sz="2200" dirty="0"/>
              <a:t> </a:t>
            </a:r>
            <a:r>
              <a:rPr lang="en-US" sz="2200" dirty="0" err="1"/>
              <a:t>çalışmalarına</a:t>
            </a:r>
            <a:r>
              <a:rPr lang="en-US" sz="2200" dirty="0"/>
              <a:t>, </a:t>
            </a:r>
            <a:r>
              <a:rPr lang="en-US" sz="2200" dirty="0" err="1"/>
              <a:t>tedbirlerine</a:t>
            </a:r>
            <a:r>
              <a:rPr lang="en-US" sz="2200" dirty="0"/>
              <a:t>, </a:t>
            </a:r>
            <a:r>
              <a:rPr lang="en-US" sz="2200" dirty="0" err="1"/>
              <a:t>kurallarına</a:t>
            </a:r>
            <a:r>
              <a:rPr lang="en-US" sz="2200" dirty="0"/>
              <a:t> </a:t>
            </a:r>
            <a:r>
              <a:rPr lang="en-US" sz="2200" dirty="0" err="1"/>
              <a:t>ve</a:t>
            </a:r>
            <a:r>
              <a:rPr lang="en-US" sz="2200" dirty="0"/>
              <a:t> </a:t>
            </a:r>
            <a:r>
              <a:rPr lang="en-US" sz="2200" dirty="0" err="1"/>
              <a:t>talimatlarına</a:t>
            </a:r>
            <a:r>
              <a:rPr lang="en-US" sz="2200" dirty="0"/>
              <a:t> </a:t>
            </a:r>
            <a:r>
              <a:rPr lang="en-US" sz="2200" dirty="0" err="1"/>
              <a:t>uygun</a:t>
            </a:r>
            <a:r>
              <a:rPr lang="en-US" sz="2200" dirty="0"/>
              <a:t> </a:t>
            </a:r>
            <a:r>
              <a:rPr lang="en-US" sz="2200" dirty="0" err="1"/>
              <a:t>şekilde</a:t>
            </a:r>
            <a:r>
              <a:rPr lang="en-US" sz="2200" dirty="0"/>
              <a:t> </a:t>
            </a:r>
            <a:r>
              <a:rPr lang="en-US" sz="2200" dirty="0" err="1"/>
              <a:t>çalışarak</a:t>
            </a:r>
            <a:r>
              <a:rPr lang="en-US" sz="2200" dirty="0"/>
              <a:t> </a:t>
            </a:r>
            <a:r>
              <a:rPr lang="en-US" sz="2200" dirty="0" err="1"/>
              <a:t>işyerinde</a:t>
            </a:r>
            <a:r>
              <a:rPr lang="en-US" sz="2200" dirty="0"/>
              <a:t> </a:t>
            </a:r>
          </a:p>
          <a:p>
            <a:pPr marL="0" indent="0" algn="ctr">
              <a:lnSpc>
                <a:spcPct val="100000"/>
              </a:lnSpc>
              <a:buNone/>
            </a:pPr>
            <a:r>
              <a:rPr lang="en-US" sz="2200" b="1" dirty="0"/>
              <a:t>İ</a:t>
            </a:r>
            <a:r>
              <a:rPr lang="tr-TR" sz="2200" b="1" dirty="0"/>
              <a:t>Ş SAĞLIĞI VE GÜVENLİĞİ</a:t>
            </a:r>
            <a:r>
              <a:rPr lang="en-US" sz="2200" b="1" dirty="0"/>
              <a:t> KÜLTÜRÜ VE ÖNCE İŞ GÜVENLİĞİ </a:t>
            </a:r>
          </a:p>
          <a:p>
            <a:pPr marL="0" indent="0" algn="ctr">
              <a:lnSpc>
                <a:spcPct val="100000"/>
              </a:lnSpc>
              <a:buNone/>
            </a:pPr>
            <a:r>
              <a:rPr lang="en-US" sz="2200" dirty="0" err="1"/>
              <a:t>bilincini</a:t>
            </a:r>
            <a:r>
              <a:rPr lang="en-US" sz="2200" dirty="0"/>
              <a:t> </a:t>
            </a:r>
            <a:r>
              <a:rPr lang="en-US" sz="2200" dirty="0" err="1"/>
              <a:t>oluşturmaktır</a:t>
            </a:r>
            <a:r>
              <a:rPr lang="en-US" sz="2200" dirty="0"/>
              <a:t>.</a:t>
            </a: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7396" y="640080"/>
            <a:ext cx="4462272" cy="5577840"/>
          </a:xfrm>
          <a:prstGeom prst="rect">
            <a:avLst/>
          </a:prstGeom>
          <a:ln>
            <a:noFill/>
          </a:ln>
          <a:effectLst>
            <a:softEdge rad="112500"/>
          </a:effectLst>
        </p:spPr>
      </p:pic>
    </p:spTree>
    <p:extLst>
      <p:ext uri="{BB962C8B-B14F-4D97-AF65-F5344CB8AC3E}">
        <p14:creationId xmlns:p14="http://schemas.microsoft.com/office/powerpoint/2010/main" val="9012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4FDB1D4B-5B3E-44E8-BF23-B9A4C2BDACF9}"/>
              </a:ext>
            </a:extLst>
          </p:cNvPr>
          <p:cNvSpPr>
            <a:spLocks noGrp="1"/>
          </p:cNvSpPr>
          <p:nvPr>
            <p:ph type="sldNum" sz="quarter" idx="12"/>
          </p:nvPr>
        </p:nvSpPr>
        <p:spPr/>
        <p:txBody>
          <a:bodyPr/>
          <a:lstStyle/>
          <a:p>
            <a:fld id="{31E71EC7-6E90-4CB0-9B72-7BC0AB784A81}" type="slidenum">
              <a:rPr lang="tr-TR" smtClean="0"/>
              <a:pPr/>
              <a:t>20</a:t>
            </a:fld>
            <a:endParaRPr lang="tr-TR"/>
          </a:p>
        </p:txBody>
      </p:sp>
      <p:pic>
        <p:nvPicPr>
          <p:cNvPr id="3" name="İş Kazası Yoktur ! Ofis Kamu Spotu">
            <a:hlinkClick r:id="" action="ppaction://media"/>
            <a:extLst>
              <a:ext uri="{FF2B5EF4-FFF2-40B4-BE49-F238E27FC236}">
                <a16:creationId xmlns:a16="http://schemas.microsoft.com/office/drawing/2014/main" id="{E51CFF64-A0EC-4A5C-8ACD-612062FEF0C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4" y="98424"/>
            <a:ext cx="11977311" cy="6737237"/>
          </a:xfrm>
          <a:prstGeom prst="rect">
            <a:avLst/>
          </a:prstGeom>
        </p:spPr>
      </p:pic>
    </p:spTree>
    <p:extLst>
      <p:ext uri="{BB962C8B-B14F-4D97-AF65-F5344CB8AC3E}">
        <p14:creationId xmlns:p14="http://schemas.microsoft.com/office/powerpoint/2010/main" val="357059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7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ID# 14210 - Figure Slipping On Water Custom Sign - PowerPoint Animation">
            <a:extLst>
              <a:ext uri="{FF2B5EF4-FFF2-40B4-BE49-F238E27FC236}">
                <a16:creationId xmlns:a16="http://schemas.microsoft.com/office/drawing/2014/main" id="{45D32439-9A1C-48F8-9E38-C156B55EE09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9135255" y="3774060"/>
            <a:ext cx="2947415" cy="2947415"/>
          </a:xfrm>
          <a:prstGeom prst="rect">
            <a:avLst/>
          </a:prstGeom>
          <a:noFill/>
          <a:extLst>
            <a:ext uri="{909E8E84-426E-40DD-AFC4-6F175D3DCCD1}">
              <a14:hiddenFill xmlns:a14="http://schemas.microsoft.com/office/drawing/2010/main">
                <a:solidFill>
                  <a:srgbClr val="FFFFFF"/>
                </a:solidFill>
              </a14:hiddenFill>
            </a:ext>
          </a:extLst>
        </p:spPr>
      </p:pic>
      <p:sp>
        <p:nvSpPr>
          <p:cNvPr id="3" name="İçerik Yer Tutucusu 2">
            <a:extLst>
              <a:ext uri="{FF2B5EF4-FFF2-40B4-BE49-F238E27FC236}">
                <a16:creationId xmlns:a16="http://schemas.microsoft.com/office/drawing/2014/main" id="{2687EF28-284A-402F-AA94-863BD3CDFADF}"/>
              </a:ext>
            </a:extLst>
          </p:cNvPr>
          <p:cNvSpPr>
            <a:spLocks noGrp="1"/>
          </p:cNvSpPr>
          <p:nvPr>
            <p:ph idx="1"/>
          </p:nvPr>
        </p:nvSpPr>
        <p:spPr>
          <a:xfrm>
            <a:off x="351183" y="456794"/>
            <a:ext cx="10658400" cy="5700291"/>
          </a:xfrm>
        </p:spPr>
        <p:txBody>
          <a:bodyPr>
            <a:normAutofit/>
          </a:bodyPr>
          <a:lstStyle/>
          <a:p>
            <a:pPr marL="0" indent="0" algn="ctr">
              <a:buNone/>
            </a:pPr>
            <a:r>
              <a:rPr lang="tr-TR" sz="2800" b="1" dirty="0">
                <a:solidFill>
                  <a:srgbClr val="002060"/>
                </a:solidFill>
                <a:ea typeface="Cambria" panose="02040503050406030204" pitchFamily="18" charset="0"/>
              </a:rPr>
              <a:t>İŞ KAZASI </a:t>
            </a:r>
          </a:p>
          <a:p>
            <a:pPr marL="0" indent="0" algn="ctr">
              <a:buNone/>
            </a:pPr>
            <a:endParaRPr lang="tr-TR" sz="2800" b="1" dirty="0">
              <a:solidFill>
                <a:srgbClr val="002060"/>
              </a:solidFill>
              <a:ea typeface="Cambria" panose="02040503050406030204" pitchFamily="18" charset="0"/>
            </a:endParaRPr>
          </a:p>
          <a:p>
            <a:r>
              <a:rPr lang="tr-TR" sz="2400" dirty="0"/>
              <a:t>İşyeri veya işe bağlı yapılan çalışmalarda dışarıda uğrayacağınız iş kazasını olaydan hemen sonra </a:t>
            </a:r>
            <a:r>
              <a:rPr lang="tr-TR" sz="2400" b="1" dirty="0"/>
              <a:t>yöneticiniz ve İSG-Ç departmanına </a:t>
            </a:r>
            <a:r>
              <a:rPr lang="tr-TR" sz="2400" dirty="0"/>
              <a:t>bildirmeniz gerekmektedir. </a:t>
            </a:r>
          </a:p>
          <a:p>
            <a:pPr marL="0" indent="0">
              <a:buNone/>
            </a:pPr>
            <a:endParaRPr lang="tr-TR" sz="2400" dirty="0"/>
          </a:p>
          <a:p>
            <a:r>
              <a:rPr lang="tr-TR" sz="2400" dirty="0"/>
              <a:t>Yaralanmalı iş kazalarında öncelikle revire haber verilmesi, işyeri hekimi kontrolü sonrası hastaneye sevk işlemi yapılmalıdır. </a:t>
            </a:r>
            <a:br>
              <a:rPr lang="tr-TR" sz="2400" dirty="0"/>
            </a:br>
            <a:endParaRPr lang="tr-TR" sz="2400" dirty="0"/>
          </a:p>
          <a:p>
            <a:r>
              <a:rPr lang="tr-TR" sz="2400" dirty="0"/>
              <a:t>İSG Uzmanının hazırlayacağı rapor için olayın nasıl gerçekleştiğini anlatan kısa bir ifade tutanağı hazırlayıp İSG-Ç departmanına teslim etmeniz gerekmektedir. </a:t>
            </a:r>
          </a:p>
          <a:p>
            <a:pPr marL="0" indent="0">
              <a:buNone/>
            </a:pPr>
            <a:endParaRPr lang="tr-TR" sz="2400" dirty="0"/>
          </a:p>
        </p:txBody>
      </p:sp>
      <p:sp>
        <p:nvSpPr>
          <p:cNvPr id="4" name="Slayt Numarası Yer Tutucusu 3">
            <a:extLst>
              <a:ext uri="{FF2B5EF4-FFF2-40B4-BE49-F238E27FC236}">
                <a16:creationId xmlns:a16="http://schemas.microsoft.com/office/drawing/2014/main" id="{4AC354EE-CDA6-4B19-AE74-11EE3DF18C0E}"/>
              </a:ext>
            </a:extLst>
          </p:cNvPr>
          <p:cNvSpPr>
            <a:spLocks noGrp="1"/>
          </p:cNvSpPr>
          <p:nvPr>
            <p:ph type="sldNum" sz="quarter" idx="12"/>
          </p:nvPr>
        </p:nvSpPr>
        <p:spPr/>
        <p:txBody>
          <a:bodyPr/>
          <a:lstStyle/>
          <a:p>
            <a:fld id="{31E71EC7-6E90-4CB0-9B72-7BC0AB784A81}" type="slidenum">
              <a:rPr lang="tr-TR" smtClean="0"/>
              <a:pPr/>
              <a:t>21</a:t>
            </a:fld>
            <a:endParaRPr lang="tr-TR"/>
          </a:p>
        </p:txBody>
      </p:sp>
    </p:spTree>
    <p:extLst>
      <p:ext uri="{BB962C8B-B14F-4D97-AF65-F5344CB8AC3E}">
        <p14:creationId xmlns:p14="http://schemas.microsoft.com/office/powerpoint/2010/main" val="2043629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31E71EC7-6E90-4CB0-9B72-7BC0AB784A81}" type="slidenum">
              <a:rPr lang="tr-TR" smtClean="0"/>
              <a:pPr/>
              <a:t>22</a:t>
            </a:fld>
            <a:endParaRPr lang="tr-TR"/>
          </a:p>
        </p:txBody>
      </p:sp>
      <p:sp>
        <p:nvSpPr>
          <p:cNvPr id="3" name="Content Placeholder 2"/>
          <p:cNvSpPr txBox="1">
            <a:spLocks/>
          </p:cNvSpPr>
          <p:nvPr/>
        </p:nvSpPr>
        <p:spPr>
          <a:xfrm>
            <a:off x="1748060" y="136525"/>
            <a:ext cx="8695878" cy="2520281"/>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50000"/>
              </a:lnSpc>
              <a:buFont typeface="Arial" panose="020B0604020202020204" pitchFamily="34" charset="0"/>
              <a:buNone/>
            </a:pPr>
            <a:r>
              <a:rPr lang="tr-TR" sz="3400" b="1" dirty="0">
                <a:solidFill>
                  <a:srgbClr val="002060"/>
                </a:solidFill>
              </a:rPr>
              <a:t>	</a:t>
            </a:r>
            <a:r>
              <a:rPr lang="tr-TR" sz="2800" b="1" dirty="0">
                <a:solidFill>
                  <a:srgbClr val="002060"/>
                </a:solidFill>
                <a:ea typeface="Cambria" panose="02040503050406030204" pitchFamily="18" charset="0"/>
              </a:rPr>
              <a:t>İŞ KAZASI BİLDİRİMİ</a:t>
            </a:r>
          </a:p>
          <a:p>
            <a:pPr algn="ctr">
              <a:lnSpc>
                <a:spcPct val="100000"/>
              </a:lnSpc>
              <a:buFont typeface="Arial" panose="020B0604020202020204" pitchFamily="34" charset="0"/>
              <a:buNone/>
            </a:pPr>
            <a:r>
              <a:rPr lang="tr-TR" sz="2600" dirty="0">
                <a:solidFill>
                  <a:srgbClr val="000000"/>
                </a:solidFill>
                <a:ea typeface="Cambria" panose="02040503050406030204" pitchFamily="18" charset="0"/>
              </a:rPr>
              <a:t>İş kazasının, kazadan sonraki </a:t>
            </a:r>
            <a:r>
              <a:rPr lang="tr-TR" sz="2600" dirty="0">
                <a:solidFill>
                  <a:srgbClr val="FF0000"/>
                </a:solidFill>
                <a:ea typeface="Cambria" panose="02040503050406030204" pitchFamily="18" charset="0"/>
              </a:rPr>
              <a:t>3 iş günü </a:t>
            </a:r>
            <a:r>
              <a:rPr lang="tr-TR" sz="2600" dirty="0">
                <a:solidFill>
                  <a:srgbClr val="000000"/>
                </a:solidFill>
                <a:ea typeface="Cambria" panose="02040503050406030204" pitchFamily="18" charset="0"/>
              </a:rPr>
              <a:t>içerisinde SGK’ ya bildirilmesi gerekmektedir.</a:t>
            </a:r>
          </a:p>
        </p:txBody>
      </p:sp>
      <p:sp>
        <p:nvSpPr>
          <p:cNvPr id="5" name="Metin kutusu 4">
            <a:extLst>
              <a:ext uri="{FF2B5EF4-FFF2-40B4-BE49-F238E27FC236}">
                <a16:creationId xmlns:a16="http://schemas.microsoft.com/office/drawing/2014/main" id="{C2034BDC-8C85-490B-AFD7-C1BD040A763C}"/>
              </a:ext>
            </a:extLst>
          </p:cNvPr>
          <p:cNvSpPr txBox="1"/>
          <p:nvPr/>
        </p:nvSpPr>
        <p:spPr>
          <a:xfrm>
            <a:off x="3005797" y="5764614"/>
            <a:ext cx="6330563" cy="369332"/>
          </a:xfrm>
          <a:prstGeom prst="rect">
            <a:avLst/>
          </a:prstGeom>
          <a:noFill/>
        </p:spPr>
        <p:txBody>
          <a:bodyPr wrap="square" rtlCol="0">
            <a:spAutoFit/>
          </a:bodyPr>
          <a:lstStyle/>
          <a:p>
            <a:r>
              <a:rPr lang="tr-TR"/>
              <a:t>** Not: Bildirim İnsan Kaynakları birimi tarafından yapılmaktadır.</a:t>
            </a:r>
          </a:p>
        </p:txBody>
      </p:sp>
      <p:pic>
        <p:nvPicPr>
          <p:cNvPr id="7" name="Resim 6">
            <a:extLst>
              <a:ext uri="{FF2B5EF4-FFF2-40B4-BE49-F238E27FC236}">
                <a16:creationId xmlns:a16="http://schemas.microsoft.com/office/drawing/2014/main" id="{0C746C97-8ABE-2351-593B-7334E03B017B}"/>
              </a:ext>
            </a:extLst>
          </p:cNvPr>
          <p:cNvPicPr>
            <a:picLocks noChangeAspect="1"/>
          </p:cNvPicPr>
          <p:nvPr/>
        </p:nvPicPr>
        <p:blipFill>
          <a:blip r:embed="rId2"/>
          <a:stretch>
            <a:fillRect/>
          </a:stretch>
        </p:blipFill>
        <p:spPr>
          <a:xfrm>
            <a:off x="2367998" y="2032746"/>
            <a:ext cx="7605561" cy="3629210"/>
          </a:xfrm>
          <a:prstGeom prst="rect">
            <a:avLst/>
          </a:prstGeom>
        </p:spPr>
      </p:pic>
    </p:spTree>
    <p:extLst>
      <p:ext uri="{BB962C8B-B14F-4D97-AF65-F5344CB8AC3E}">
        <p14:creationId xmlns:p14="http://schemas.microsoft.com/office/powerpoint/2010/main" val="125966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E637C440-EA2C-491A-B549-FFB077E6A933}"/>
              </a:ext>
            </a:extLst>
          </p:cNvPr>
          <p:cNvSpPr>
            <a:spLocks noGrp="1"/>
          </p:cNvSpPr>
          <p:nvPr>
            <p:ph type="sldNum" sz="quarter" idx="12"/>
          </p:nvPr>
        </p:nvSpPr>
        <p:spPr>
          <a:xfrm>
            <a:off x="8610600" y="6243226"/>
            <a:ext cx="2743200" cy="365125"/>
          </a:xfrm>
        </p:spPr>
        <p:txBody>
          <a:bodyPr/>
          <a:lstStyle/>
          <a:p>
            <a:fld id="{31E71EC7-6E90-4CB0-9B72-7BC0AB784A81}" type="slidenum">
              <a:rPr lang="tr-TR" smtClean="0"/>
              <a:pPr/>
              <a:t>23</a:t>
            </a:fld>
            <a:endParaRPr lang="tr-TR"/>
          </a:p>
        </p:txBody>
      </p:sp>
      <p:sp>
        <p:nvSpPr>
          <p:cNvPr id="8" name="Metin kutusu 7">
            <a:extLst>
              <a:ext uri="{FF2B5EF4-FFF2-40B4-BE49-F238E27FC236}">
                <a16:creationId xmlns:a16="http://schemas.microsoft.com/office/drawing/2014/main" id="{ECEE1D57-D5BE-4589-80B4-D4675029CBBF}"/>
              </a:ext>
            </a:extLst>
          </p:cNvPr>
          <p:cNvSpPr txBox="1"/>
          <p:nvPr/>
        </p:nvSpPr>
        <p:spPr>
          <a:xfrm>
            <a:off x="466927" y="6394380"/>
            <a:ext cx="8304229" cy="276999"/>
          </a:xfrm>
          <a:prstGeom prst="rect">
            <a:avLst/>
          </a:prstGeom>
          <a:noFill/>
        </p:spPr>
        <p:txBody>
          <a:bodyPr wrap="square">
            <a:spAutoFit/>
          </a:bodyPr>
          <a:lstStyle/>
          <a:p>
            <a:r>
              <a:rPr lang="tr-TR" sz="1200" dirty="0"/>
              <a:t>http://www.sgk.gov.tr/wps/portal/sgk/tr/kurumsal/istatistik/sgk_istatistik_yilliklari</a:t>
            </a:r>
          </a:p>
        </p:txBody>
      </p:sp>
      <p:graphicFrame>
        <p:nvGraphicFramePr>
          <p:cNvPr id="6" name="Grafik 5">
            <a:extLst>
              <a:ext uri="{FF2B5EF4-FFF2-40B4-BE49-F238E27FC236}">
                <a16:creationId xmlns:a16="http://schemas.microsoft.com/office/drawing/2014/main" id="{1C4E5E99-3BE6-BF7B-DEE4-27E611667B6F}"/>
              </a:ext>
            </a:extLst>
          </p:cNvPr>
          <p:cNvGraphicFramePr>
            <a:graphicFrameLocks/>
          </p:cNvGraphicFramePr>
          <p:nvPr>
            <p:extLst>
              <p:ext uri="{D42A27DB-BD31-4B8C-83A1-F6EECF244321}">
                <p14:modId xmlns:p14="http://schemas.microsoft.com/office/powerpoint/2010/main" val="3833542140"/>
              </p:ext>
            </p:extLst>
          </p:nvPr>
        </p:nvGraphicFramePr>
        <p:xfrm>
          <a:off x="202154" y="141530"/>
          <a:ext cx="11847442" cy="6207759"/>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Düz Ok Bağlayıcısı 6">
            <a:extLst>
              <a:ext uri="{FF2B5EF4-FFF2-40B4-BE49-F238E27FC236}">
                <a16:creationId xmlns:a16="http://schemas.microsoft.com/office/drawing/2014/main" id="{6128E8FE-E32C-5321-5E84-136C0E4E18D0}"/>
              </a:ext>
            </a:extLst>
          </p:cNvPr>
          <p:cNvCxnSpPr>
            <a:cxnSpLocks/>
          </p:cNvCxnSpPr>
          <p:nvPr/>
        </p:nvCxnSpPr>
        <p:spPr>
          <a:xfrm flipV="1">
            <a:off x="6059450" y="1595129"/>
            <a:ext cx="0" cy="425901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4" descr="ID# 19129 - Businessman Run Inside Clock - PowerPoint Animation">
            <a:extLst>
              <a:ext uri="{FF2B5EF4-FFF2-40B4-BE49-F238E27FC236}">
                <a16:creationId xmlns:a16="http://schemas.microsoft.com/office/drawing/2014/main" id="{E39EDED4-5BF6-39FF-1181-6427794A79B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386144" y="141530"/>
            <a:ext cx="1663452" cy="1663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802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a:xfrm>
            <a:off x="8805333" y="6356350"/>
            <a:ext cx="2743200" cy="365125"/>
          </a:xfrm>
        </p:spPr>
        <p:txBody>
          <a:bodyPr>
            <a:normAutofit/>
          </a:bodyPr>
          <a:lstStyle/>
          <a:p>
            <a:pPr>
              <a:spcAft>
                <a:spcPts val="600"/>
              </a:spcAft>
            </a:pPr>
            <a:fld id="{31E71EC7-6E90-4CB0-9B72-7BC0AB784A81}" type="slidenum">
              <a:rPr lang="tr-TR" smtClean="0"/>
              <a:pPr>
                <a:spcAft>
                  <a:spcPts val="600"/>
                </a:spcAft>
              </a:pPr>
              <a:t>24</a:t>
            </a:fld>
            <a:endParaRPr lang="tr-TR"/>
          </a:p>
        </p:txBody>
      </p:sp>
      <p:graphicFrame>
        <p:nvGraphicFramePr>
          <p:cNvPr id="4" name="Grafik 3">
            <a:extLst>
              <a:ext uri="{FF2B5EF4-FFF2-40B4-BE49-F238E27FC236}">
                <a16:creationId xmlns:a16="http://schemas.microsoft.com/office/drawing/2014/main" id="{E2FF6CAD-DE8C-8883-0714-DE0292B9FE05}"/>
              </a:ext>
            </a:extLst>
          </p:cNvPr>
          <p:cNvGraphicFramePr>
            <a:graphicFrameLocks/>
          </p:cNvGraphicFramePr>
          <p:nvPr>
            <p:extLst>
              <p:ext uri="{D42A27DB-BD31-4B8C-83A1-F6EECF244321}">
                <p14:modId xmlns:p14="http://schemas.microsoft.com/office/powerpoint/2010/main" val="173628674"/>
              </p:ext>
            </p:extLst>
          </p:nvPr>
        </p:nvGraphicFramePr>
        <p:xfrm>
          <a:off x="640376" y="262575"/>
          <a:ext cx="10590841" cy="630693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181859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a:xfrm>
            <a:off x="8805333" y="6356350"/>
            <a:ext cx="2743200" cy="365125"/>
          </a:xfrm>
        </p:spPr>
        <p:txBody>
          <a:bodyPr>
            <a:normAutofit/>
          </a:bodyPr>
          <a:lstStyle/>
          <a:p>
            <a:pPr>
              <a:spcAft>
                <a:spcPts val="600"/>
              </a:spcAft>
            </a:pPr>
            <a:fld id="{31E71EC7-6E90-4CB0-9B72-7BC0AB784A81}" type="slidenum">
              <a:rPr lang="tr-TR" smtClean="0"/>
              <a:pPr>
                <a:spcAft>
                  <a:spcPts val="600"/>
                </a:spcAft>
              </a:pPr>
              <a:t>25</a:t>
            </a:fld>
            <a:endParaRPr lang="tr-TR"/>
          </a:p>
        </p:txBody>
      </p:sp>
      <p:grpSp>
        <p:nvGrpSpPr>
          <p:cNvPr id="6" name="Grup 5">
            <a:extLst>
              <a:ext uri="{FF2B5EF4-FFF2-40B4-BE49-F238E27FC236}">
                <a16:creationId xmlns:a16="http://schemas.microsoft.com/office/drawing/2014/main" id="{BB504080-B1FE-853F-7BC0-C9CDE21C835D}"/>
              </a:ext>
            </a:extLst>
          </p:cNvPr>
          <p:cNvGrpSpPr/>
          <p:nvPr/>
        </p:nvGrpSpPr>
        <p:grpSpPr>
          <a:xfrm>
            <a:off x="1252329" y="407503"/>
            <a:ext cx="9710531" cy="6072809"/>
            <a:chOff x="1252329" y="407503"/>
            <a:chExt cx="9710531" cy="6072809"/>
          </a:xfrm>
        </p:grpSpPr>
        <p:graphicFrame>
          <p:nvGraphicFramePr>
            <p:cNvPr id="4" name="Grafik 3">
              <a:extLst>
                <a:ext uri="{FF2B5EF4-FFF2-40B4-BE49-F238E27FC236}">
                  <a16:creationId xmlns:a16="http://schemas.microsoft.com/office/drawing/2014/main" id="{CAE57A1C-E00F-BBCD-3003-9DB6B59F0F94}"/>
                </a:ext>
              </a:extLst>
            </p:cNvPr>
            <p:cNvGraphicFramePr>
              <a:graphicFrameLocks/>
            </p:cNvGraphicFramePr>
            <p:nvPr>
              <p:extLst>
                <p:ext uri="{D42A27DB-BD31-4B8C-83A1-F6EECF244321}">
                  <p14:modId xmlns:p14="http://schemas.microsoft.com/office/powerpoint/2010/main" val="1630843596"/>
                </p:ext>
              </p:extLst>
            </p:nvPr>
          </p:nvGraphicFramePr>
          <p:xfrm>
            <a:off x="1252329" y="407503"/>
            <a:ext cx="9710531" cy="6072809"/>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2" descr="ID# 7906 - Stick Figure Deceased - Presentation Clipart">
              <a:extLst>
                <a:ext uri="{FF2B5EF4-FFF2-40B4-BE49-F238E27FC236}">
                  <a16:creationId xmlns:a16="http://schemas.microsoft.com/office/drawing/2014/main" id="{E4C9974D-DF57-C089-AD3B-042D4976A2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7409" y="407503"/>
              <a:ext cx="2375451" cy="237545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65186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31E71EC7-6E90-4CB0-9B72-7BC0AB784A81}" type="slidenum">
              <a:rPr lang="tr-TR" smtClean="0"/>
              <a:pPr/>
              <a:t>26</a:t>
            </a:fld>
            <a:endParaRPr lang="tr-TR"/>
          </a:p>
        </p:txBody>
      </p:sp>
      <p:sp>
        <p:nvSpPr>
          <p:cNvPr id="3" name="Content Placeholder 2"/>
          <p:cNvSpPr txBox="1">
            <a:spLocks/>
          </p:cNvSpPr>
          <p:nvPr/>
        </p:nvSpPr>
        <p:spPr>
          <a:xfrm>
            <a:off x="1415480" y="332656"/>
            <a:ext cx="10081120" cy="3240361"/>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50000"/>
              </a:lnSpc>
              <a:buFont typeface="Arial" panose="020B0604020202020204" pitchFamily="34" charset="0"/>
              <a:buNone/>
            </a:pPr>
            <a:r>
              <a:rPr lang="tr-TR" sz="3400" b="1">
                <a:solidFill>
                  <a:srgbClr val="002060"/>
                </a:solidFill>
              </a:rPr>
              <a:t>	</a:t>
            </a:r>
            <a:r>
              <a:rPr lang="tr-TR" sz="2800" b="1">
                <a:solidFill>
                  <a:srgbClr val="002060"/>
                </a:solidFill>
                <a:ea typeface="Cambria" panose="02040503050406030204" pitchFamily="18" charset="0"/>
              </a:rPr>
              <a:t>MESLEK HASTALIĞI</a:t>
            </a:r>
          </a:p>
          <a:p>
            <a:pPr algn="just">
              <a:lnSpc>
                <a:spcPct val="120000"/>
              </a:lnSpc>
              <a:buNone/>
            </a:pPr>
            <a:r>
              <a:rPr lang="tr-TR" sz="2600">
                <a:solidFill>
                  <a:srgbClr val="000000"/>
                </a:solidFill>
                <a:ea typeface="Cambria" panose="02040503050406030204" pitchFamily="18" charset="0"/>
              </a:rPr>
              <a:t>  Sigortalının çalıştığı veya yaptığı işin niteliğinden dolayı tekrarlanan bir sebeple veya işin yürütüm şartları yüzünden uğradığı </a:t>
            </a:r>
            <a:r>
              <a:rPr lang="tr-TR" sz="2600" u="sng">
                <a:solidFill>
                  <a:srgbClr val="FF0000"/>
                </a:solidFill>
                <a:ea typeface="Cambria" panose="02040503050406030204" pitchFamily="18" charset="0"/>
              </a:rPr>
              <a:t>geçici veya sürekli</a:t>
            </a:r>
            <a:r>
              <a:rPr lang="tr-TR" sz="2600">
                <a:solidFill>
                  <a:srgbClr val="000000"/>
                </a:solidFill>
                <a:ea typeface="Cambria" panose="02040503050406030204" pitchFamily="18" charset="0"/>
              </a:rPr>
              <a:t> hastalık, bedensel veya ruhsal engellilik halleridir.</a:t>
            </a:r>
          </a:p>
          <a:p>
            <a:pPr algn="just">
              <a:lnSpc>
                <a:spcPct val="120000"/>
              </a:lnSpc>
              <a:buNone/>
            </a:pPr>
            <a:r>
              <a:rPr lang="tr-TR" sz="2600">
                <a:solidFill>
                  <a:srgbClr val="000000"/>
                </a:solidFill>
                <a:ea typeface="Cambria" panose="02040503050406030204" pitchFamily="18" charset="0"/>
              </a:rPr>
              <a:t>	Mesleki risklere </a:t>
            </a:r>
            <a:r>
              <a:rPr lang="tr-TR" sz="2600" err="1">
                <a:solidFill>
                  <a:srgbClr val="000000"/>
                </a:solidFill>
                <a:ea typeface="Cambria" panose="02040503050406030204" pitchFamily="18" charset="0"/>
              </a:rPr>
              <a:t>maruziyet</a:t>
            </a:r>
            <a:r>
              <a:rPr lang="tr-TR" sz="2600">
                <a:solidFill>
                  <a:srgbClr val="000000"/>
                </a:solidFill>
                <a:ea typeface="Cambria" panose="02040503050406030204" pitchFamily="18" charset="0"/>
              </a:rPr>
              <a:t> sonucu ortaya çıkan hastalıktır.</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7568" y="3923883"/>
            <a:ext cx="3168352" cy="2173490"/>
          </a:xfrm>
          <a:prstGeom prst="rect">
            <a:avLst/>
          </a:prstGeo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1770" y="4023486"/>
            <a:ext cx="3240360" cy="2080102"/>
          </a:xfrm>
          <a:prstGeom prst="rect">
            <a:avLst/>
          </a:prstGeom>
        </p:spPr>
      </p:pic>
    </p:spTree>
    <p:extLst>
      <p:ext uri="{BB962C8B-B14F-4D97-AF65-F5344CB8AC3E}">
        <p14:creationId xmlns:p14="http://schemas.microsoft.com/office/powerpoint/2010/main" val="24026891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31E71EC7-6E90-4CB0-9B72-7BC0AB784A81}" type="slidenum">
              <a:rPr lang="tr-TR" smtClean="0"/>
              <a:pPr/>
              <a:t>27</a:t>
            </a:fld>
            <a:endParaRPr lang="tr-TR"/>
          </a:p>
        </p:txBody>
      </p:sp>
      <p:sp>
        <p:nvSpPr>
          <p:cNvPr id="3" name="Content Placeholder 2"/>
          <p:cNvSpPr txBox="1">
            <a:spLocks/>
          </p:cNvSpPr>
          <p:nvPr/>
        </p:nvSpPr>
        <p:spPr>
          <a:xfrm>
            <a:off x="1343472" y="332656"/>
            <a:ext cx="9649072" cy="3240361"/>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50000"/>
              </a:lnSpc>
              <a:buFont typeface="Arial" panose="020B0604020202020204" pitchFamily="34" charset="0"/>
              <a:buNone/>
            </a:pPr>
            <a:r>
              <a:rPr lang="tr-TR" sz="3400" b="1">
                <a:solidFill>
                  <a:srgbClr val="002060"/>
                </a:solidFill>
              </a:rPr>
              <a:t>	</a:t>
            </a:r>
            <a:r>
              <a:rPr lang="tr-TR" sz="2800" b="1">
                <a:solidFill>
                  <a:srgbClr val="002060"/>
                </a:solidFill>
                <a:ea typeface="Cambria" panose="02040503050406030204" pitchFamily="18" charset="0"/>
              </a:rPr>
              <a:t>SÜREKLİ İŞ GÖRMEMEZLİK</a:t>
            </a:r>
          </a:p>
          <a:p>
            <a:pPr algn="just">
              <a:lnSpc>
                <a:spcPct val="120000"/>
              </a:lnSpc>
              <a:buNone/>
            </a:pPr>
            <a:r>
              <a:rPr lang="tr-TR" sz="2600">
                <a:solidFill>
                  <a:srgbClr val="000000"/>
                </a:solidFill>
                <a:ea typeface="Cambria" panose="02040503050406030204" pitchFamily="18" charset="0"/>
              </a:rPr>
              <a:t>  Sigortalı için çalışma gücünün veya iş kazası ve meslek hastalığı sonucu meslekte kazanma gücünün en az </a:t>
            </a:r>
            <a:r>
              <a:rPr lang="tr-TR" sz="2600" b="1" u="sng">
                <a:solidFill>
                  <a:srgbClr val="FF0000"/>
                </a:solidFill>
                <a:ea typeface="Cambria" panose="02040503050406030204" pitchFamily="18" charset="0"/>
              </a:rPr>
              <a:t>%10’unu</a:t>
            </a:r>
            <a:r>
              <a:rPr lang="tr-TR" sz="2600" b="1">
                <a:solidFill>
                  <a:srgbClr val="FF0000"/>
                </a:solidFill>
                <a:ea typeface="Cambria" panose="02040503050406030204" pitchFamily="18" charset="0"/>
              </a:rPr>
              <a:t> </a:t>
            </a:r>
            <a:r>
              <a:rPr lang="tr-TR" sz="2600">
                <a:solidFill>
                  <a:srgbClr val="000000"/>
                </a:solidFill>
                <a:ea typeface="Cambria" panose="02040503050406030204" pitchFamily="18" charset="0"/>
              </a:rPr>
              <a:t>yapamayacak şekilde meslekte kazanma gücünü kaybetme halidir.</a:t>
            </a:r>
          </a:p>
        </p:txBody>
      </p:sp>
      <p:pic>
        <p:nvPicPr>
          <p:cNvPr id="4" name="3 Resim" descr="e890a72aad19e48bd09b33f721f1eff0_big_r.jpg"/>
          <p:cNvPicPr>
            <a:picLocks noChangeAspect="1"/>
          </p:cNvPicPr>
          <p:nvPr/>
        </p:nvPicPr>
        <p:blipFill>
          <a:blip r:embed="rId2" cstate="print"/>
          <a:srcRect/>
          <a:stretch>
            <a:fillRect/>
          </a:stretch>
        </p:blipFill>
        <p:spPr bwMode="auto">
          <a:xfrm>
            <a:off x="6524552" y="3429000"/>
            <a:ext cx="3514798" cy="2522746"/>
          </a:xfrm>
          <a:prstGeom prst="rect">
            <a:avLst/>
          </a:prstGeom>
          <a:noFill/>
          <a:ln w="9525">
            <a:noFill/>
            <a:miter lim="800000"/>
            <a:headEnd/>
            <a:tailEnd/>
          </a:ln>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1624" y="3573016"/>
            <a:ext cx="3596800" cy="2592288"/>
          </a:xfrm>
          <a:prstGeom prst="rect">
            <a:avLst/>
          </a:prstGeom>
        </p:spPr>
      </p:pic>
    </p:spTree>
    <p:extLst>
      <p:ext uri="{BB962C8B-B14F-4D97-AF65-F5344CB8AC3E}">
        <p14:creationId xmlns:p14="http://schemas.microsoft.com/office/powerpoint/2010/main" val="23233000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31E71EC7-6E90-4CB0-9B72-7BC0AB784A81}" type="slidenum">
              <a:rPr lang="tr-TR" smtClean="0"/>
              <a:pPr/>
              <a:t>28</a:t>
            </a:fld>
            <a:endParaRPr lang="tr-TR"/>
          </a:p>
        </p:txBody>
      </p:sp>
      <p:sp>
        <p:nvSpPr>
          <p:cNvPr id="3" name="Content Placeholder 2"/>
          <p:cNvSpPr txBox="1">
            <a:spLocks/>
          </p:cNvSpPr>
          <p:nvPr/>
        </p:nvSpPr>
        <p:spPr>
          <a:xfrm>
            <a:off x="1631504" y="332656"/>
            <a:ext cx="9361040" cy="3240361"/>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50000"/>
              </a:lnSpc>
              <a:buFont typeface="Arial" panose="020B0604020202020204" pitchFamily="34" charset="0"/>
              <a:buNone/>
            </a:pPr>
            <a:r>
              <a:rPr lang="tr-TR" sz="3400" b="1">
                <a:solidFill>
                  <a:srgbClr val="002060"/>
                </a:solidFill>
              </a:rPr>
              <a:t>	</a:t>
            </a:r>
            <a:r>
              <a:rPr lang="tr-TR" sz="2800" b="1">
                <a:solidFill>
                  <a:srgbClr val="002060"/>
                </a:solidFill>
                <a:ea typeface="Cambria" panose="02040503050406030204" pitchFamily="18" charset="0"/>
              </a:rPr>
              <a:t>MALULİYET</a:t>
            </a:r>
          </a:p>
          <a:p>
            <a:pPr algn="just">
              <a:lnSpc>
                <a:spcPct val="120000"/>
              </a:lnSpc>
              <a:buNone/>
            </a:pPr>
            <a:r>
              <a:rPr lang="tr-TR" sz="2600">
                <a:solidFill>
                  <a:srgbClr val="000000"/>
                </a:solidFill>
                <a:ea typeface="Cambria" panose="02040503050406030204" pitchFamily="18" charset="0"/>
              </a:rPr>
              <a:t>  Sigortalı için çalışma gücünün veya iş kazası ve meslek hastalığı sonucu meslekte kazanma gücünün en az </a:t>
            </a:r>
            <a:r>
              <a:rPr lang="tr-TR" sz="2600" b="1" u="sng">
                <a:solidFill>
                  <a:srgbClr val="FF0000"/>
                </a:solidFill>
                <a:ea typeface="Cambria" panose="02040503050406030204" pitchFamily="18" charset="0"/>
              </a:rPr>
              <a:t>%60’ını</a:t>
            </a:r>
            <a:r>
              <a:rPr lang="tr-TR" sz="2600" b="1">
                <a:solidFill>
                  <a:srgbClr val="FF0000"/>
                </a:solidFill>
                <a:ea typeface="Cambria" panose="02040503050406030204" pitchFamily="18" charset="0"/>
              </a:rPr>
              <a:t> </a:t>
            </a:r>
            <a:r>
              <a:rPr lang="tr-TR" sz="2600">
                <a:solidFill>
                  <a:srgbClr val="000000"/>
                </a:solidFill>
                <a:ea typeface="Cambria" panose="02040503050406030204" pitchFamily="18" charset="0"/>
              </a:rPr>
              <a:t>veya vazifelerini yapamayacak şekilde meslekte kazanma gücünü kaybetme halidir. </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9487" y="3429000"/>
            <a:ext cx="4067944" cy="2262794"/>
          </a:xfrm>
          <a:prstGeom prst="rect">
            <a:avLst/>
          </a:prstGeom>
        </p:spPr>
      </p:pic>
    </p:spTree>
    <p:extLst>
      <p:ext uri="{BB962C8B-B14F-4D97-AF65-F5344CB8AC3E}">
        <p14:creationId xmlns:p14="http://schemas.microsoft.com/office/powerpoint/2010/main" val="30568470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E65657B-A75F-420C-A5BC-3A39FC286627}"/>
              </a:ext>
            </a:extLst>
          </p:cNvPr>
          <p:cNvSpPr txBox="1">
            <a:spLocks/>
          </p:cNvSpPr>
          <p:nvPr/>
        </p:nvSpPr>
        <p:spPr>
          <a:xfrm>
            <a:off x="1350375" y="5515097"/>
            <a:ext cx="9435152" cy="78967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914400">
              <a:spcAft>
                <a:spcPts val="600"/>
              </a:spcAft>
            </a:pPr>
            <a:r>
              <a:rPr lang="en-US" sz="4800" b="1" kern="1200">
                <a:solidFill>
                  <a:schemeClr val="bg1"/>
                </a:solidFill>
                <a:latin typeface="+mj-lt"/>
                <a:ea typeface="+mj-ea"/>
                <a:cs typeface="+mj-cs"/>
              </a:rPr>
              <a:t>İŞ</a:t>
            </a:r>
            <a:r>
              <a:rPr lang="tr-TR" sz="4800" b="1" kern="1200">
                <a:solidFill>
                  <a:schemeClr val="bg1"/>
                </a:solidFill>
                <a:latin typeface="+mj-lt"/>
                <a:ea typeface="+mj-ea"/>
                <a:cs typeface="+mj-cs"/>
              </a:rPr>
              <a:t>YERİ TEMİZLİĞİ VE DÜZENİ</a:t>
            </a:r>
            <a:endParaRPr lang="en-US" sz="4800" kern="1200">
              <a:solidFill>
                <a:schemeClr val="bg1"/>
              </a:solidFill>
              <a:latin typeface="+mj-lt"/>
              <a:ea typeface="+mj-ea"/>
              <a:cs typeface="+mj-cs"/>
            </a:endParaRPr>
          </a:p>
        </p:txBody>
      </p:sp>
      <p:sp>
        <p:nvSpPr>
          <p:cNvPr id="2" name="Slayt Numarası Yer Tutucusu 1">
            <a:extLst>
              <a:ext uri="{FF2B5EF4-FFF2-40B4-BE49-F238E27FC236}">
                <a16:creationId xmlns:a16="http://schemas.microsoft.com/office/drawing/2014/main" id="{D3826D04-C1CB-4A56-B117-4E7981E59A85}"/>
              </a:ext>
            </a:extLst>
          </p:cNvPr>
          <p:cNvSpPr>
            <a:spLocks noGrp="1"/>
          </p:cNvSpPr>
          <p:nvPr>
            <p:ph type="sldNum" sz="quarter" idx="12"/>
          </p:nvPr>
        </p:nvSpPr>
        <p:spPr>
          <a:xfrm>
            <a:off x="10469880" y="320040"/>
            <a:ext cx="914400" cy="320040"/>
          </a:xfrm>
          <a:prstGeom prst="ellipse">
            <a:avLst/>
          </a:prstGeom>
        </p:spPr>
        <p:txBody>
          <a:bodyPr vert="horz" lIns="91440" tIns="45720" rIns="91440" bIns="45720" rtlCol="0" anchor="ctr">
            <a:normAutofit/>
          </a:bodyPr>
          <a:lstStyle/>
          <a:p>
            <a:pPr defTabSz="914400">
              <a:lnSpc>
                <a:spcPct val="90000"/>
              </a:lnSpc>
              <a:spcAft>
                <a:spcPts val="600"/>
              </a:spcAft>
              <a:defRPr/>
            </a:pPr>
            <a:fld id="{31E71EC7-6E90-4CB0-9B72-7BC0AB784A81}" type="slidenum">
              <a:rPr lang="en-US" sz="900">
                <a:solidFill>
                  <a:srgbClr val="898989"/>
                </a:solidFill>
              </a:rPr>
              <a:pPr defTabSz="914400">
                <a:lnSpc>
                  <a:spcPct val="90000"/>
                </a:lnSpc>
                <a:spcAft>
                  <a:spcPts val="600"/>
                </a:spcAft>
                <a:defRPr/>
              </a:pPr>
              <a:t>29</a:t>
            </a:fld>
            <a:endParaRPr lang="en-US" sz="900">
              <a:solidFill>
                <a:srgbClr val="898989"/>
              </a:solidFill>
            </a:endParaRPr>
          </a:p>
        </p:txBody>
      </p:sp>
      <p:pic>
        <p:nvPicPr>
          <p:cNvPr id="12" name="Resim 11">
            <a:extLst>
              <a:ext uri="{FF2B5EF4-FFF2-40B4-BE49-F238E27FC236}">
                <a16:creationId xmlns:a16="http://schemas.microsoft.com/office/drawing/2014/main" id="{993590B8-0131-46DC-A1C7-196754984A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5950" y="626940"/>
            <a:ext cx="7729094" cy="3864547"/>
          </a:xfrm>
          <a:prstGeom prst="rect">
            <a:avLst/>
          </a:prstGeom>
        </p:spPr>
      </p:pic>
    </p:spTree>
    <p:extLst>
      <p:ext uri="{BB962C8B-B14F-4D97-AF65-F5344CB8AC3E}">
        <p14:creationId xmlns:p14="http://schemas.microsoft.com/office/powerpoint/2010/main" val="331940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p:cNvSpPr txBox="1">
            <a:spLocks/>
          </p:cNvSpPr>
          <p:nvPr/>
        </p:nvSpPr>
        <p:spPr>
          <a:xfrm>
            <a:off x="622712" y="1015946"/>
            <a:ext cx="4670097" cy="1303431"/>
          </a:xfrm>
          <a:prstGeom prst="rect">
            <a:avLst/>
          </a:prstGeom>
        </p:spPr>
        <p:txBody>
          <a:bodyPr vert="horz" lIns="91440" tIns="45720" rIns="91440" bIns="45720" rtlCol="0" anchor="b">
            <a:normAutofit fontScale="92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400">
              <a:spcAft>
                <a:spcPts val="600"/>
              </a:spcAft>
            </a:pPr>
            <a:r>
              <a:rPr lang="en-US" sz="5400">
                <a:latin typeface="+mn-lt"/>
              </a:rPr>
              <a:t>EĞİTİM HEDEFİ</a:t>
            </a:r>
          </a:p>
        </p:txBody>
      </p:sp>
      <p:sp>
        <p:nvSpPr>
          <p:cNvPr id="4" name="Content Placeholder 2"/>
          <p:cNvSpPr txBox="1">
            <a:spLocks/>
          </p:cNvSpPr>
          <p:nvPr/>
        </p:nvSpPr>
        <p:spPr>
          <a:xfrm>
            <a:off x="640080" y="2872899"/>
            <a:ext cx="4478675" cy="255403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a:lnSpc>
                <a:spcPct val="100000"/>
              </a:lnSpc>
              <a:buNone/>
            </a:pPr>
            <a:r>
              <a:rPr lang="en-US" sz="2200" dirty="0" err="1"/>
              <a:t>Katılımcıların</a:t>
            </a:r>
            <a:r>
              <a:rPr lang="en-US" sz="2200" dirty="0"/>
              <a:t>, </a:t>
            </a:r>
            <a:r>
              <a:rPr lang="en-US" sz="2200" dirty="0" err="1"/>
              <a:t>çalışma</a:t>
            </a:r>
            <a:r>
              <a:rPr lang="en-US" sz="2200" dirty="0"/>
              <a:t> </a:t>
            </a:r>
            <a:r>
              <a:rPr lang="en-US" sz="2200" dirty="0" err="1"/>
              <a:t>hayatında</a:t>
            </a:r>
            <a:r>
              <a:rPr lang="en-US" sz="2200" dirty="0"/>
              <a:t> </a:t>
            </a:r>
            <a:r>
              <a:rPr lang="en-US" sz="2200" dirty="0" err="1"/>
              <a:t>karşılaştıkları</a:t>
            </a:r>
            <a:r>
              <a:rPr lang="en-US" sz="2200" dirty="0"/>
              <a:t> </a:t>
            </a:r>
            <a:r>
              <a:rPr lang="en-US" sz="2200" dirty="0" err="1"/>
              <a:t>iş</a:t>
            </a:r>
            <a:r>
              <a:rPr lang="en-US" sz="2200" dirty="0"/>
              <a:t> </a:t>
            </a:r>
            <a:r>
              <a:rPr lang="en-US" sz="2200" dirty="0" err="1"/>
              <a:t>sağlığı</a:t>
            </a:r>
            <a:r>
              <a:rPr lang="en-US" sz="2200" dirty="0"/>
              <a:t> </a:t>
            </a:r>
            <a:r>
              <a:rPr lang="en-US" sz="2200" dirty="0" err="1"/>
              <a:t>ve</a:t>
            </a:r>
            <a:r>
              <a:rPr lang="tr-TR" sz="2200" dirty="0"/>
              <a:t> </a:t>
            </a:r>
            <a:r>
              <a:rPr lang="en-US" sz="2200" dirty="0" err="1"/>
              <a:t>güvenliğini</a:t>
            </a:r>
            <a:r>
              <a:rPr lang="en-US" sz="2200" dirty="0"/>
              <a:t> </a:t>
            </a:r>
            <a:r>
              <a:rPr lang="en-US" sz="2200" dirty="0" err="1"/>
              <a:t>ilgilendiren</a:t>
            </a:r>
            <a:r>
              <a:rPr lang="en-US" sz="2200" dirty="0"/>
              <a:t> </a:t>
            </a:r>
            <a:r>
              <a:rPr lang="en-US" sz="2200" dirty="0" err="1"/>
              <a:t>konularda</a:t>
            </a:r>
            <a:r>
              <a:rPr lang="en-US" sz="2200" dirty="0"/>
              <a:t> </a:t>
            </a:r>
            <a:r>
              <a:rPr lang="en-US" sz="2200" dirty="0" err="1"/>
              <a:t>yasal</a:t>
            </a:r>
            <a:r>
              <a:rPr lang="en-US" sz="2200" dirty="0"/>
              <a:t> </a:t>
            </a:r>
            <a:r>
              <a:rPr lang="en-US" sz="2200" dirty="0" err="1"/>
              <a:t>hak</a:t>
            </a:r>
            <a:r>
              <a:rPr lang="en-US" sz="2200" dirty="0"/>
              <a:t> </a:t>
            </a:r>
            <a:r>
              <a:rPr lang="en-US" sz="2200" dirty="0" err="1"/>
              <a:t>ve</a:t>
            </a:r>
            <a:r>
              <a:rPr lang="en-US" sz="2200" dirty="0"/>
              <a:t> </a:t>
            </a:r>
            <a:r>
              <a:rPr lang="en-US" sz="2200" dirty="0" err="1"/>
              <a:t>sorumlulukları</a:t>
            </a:r>
            <a:r>
              <a:rPr lang="en-US" sz="2200" dirty="0"/>
              <a:t> </a:t>
            </a:r>
            <a:r>
              <a:rPr lang="en-US" sz="2200" dirty="0" err="1"/>
              <a:t>ile</a:t>
            </a:r>
            <a:r>
              <a:rPr lang="en-US" sz="2200" dirty="0"/>
              <a:t> </a:t>
            </a:r>
            <a:r>
              <a:rPr lang="en-US" sz="2200" dirty="0" err="1"/>
              <a:t>iş</a:t>
            </a:r>
            <a:r>
              <a:rPr lang="en-US" sz="2200" dirty="0"/>
              <a:t> </a:t>
            </a:r>
            <a:r>
              <a:rPr lang="en-US" sz="2200" dirty="0" err="1"/>
              <a:t>sağlığı</a:t>
            </a:r>
            <a:r>
              <a:rPr lang="en-US" sz="2200" dirty="0"/>
              <a:t> </a:t>
            </a:r>
            <a:r>
              <a:rPr lang="en-US" sz="2200" dirty="0" err="1"/>
              <a:t>ve</a:t>
            </a:r>
            <a:r>
              <a:rPr lang="en-US" sz="2200" dirty="0"/>
              <a:t> </a:t>
            </a:r>
            <a:r>
              <a:rPr lang="en-US" sz="2200" dirty="0" err="1"/>
              <a:t>güvenliğinde</a:t>
            </a:r>
            <a:r>
              <a:rPr lang="en-US" sz="2200" dirty="0"/>
              <a:t> </a:t>
            </a:r>
            <a:r>
              <a:rPr lang="en-US" sz="2200" dirty="0" err="1"/>
              <a:t>uyulması</a:t>
            </a:r>
            <a:r>
              <a:rPr lang="en-US" sz="2200" dirty="0"/>
              <a:t> </a:t>
            </a:r>
            <a:r>
              <a:rPr lang="en-US" sz="2200" dirty="0" err="1"/>
              <a:t>gereken</a:t>
            </a:r>
            <a:r>
              <a:rPr lang="en-US" sz="2200" dirty="0"/>
              <a:t> </a:t>
            </a:r>
            <a:r>
              <a:rPr lang="en-US" sz="2200" dirty="0" err="1"/>
              <a:t>kurallar</a:t>
            </a:r>
            <a:r>
              <a:rPr lang="en-US" sz="2200" dirty="0"/>
              <a:t> </a:t>
            </a:r>
            <a:r>
              <a:rPr lang="en-US" sz="2200" dirty="0" err="1"/>
              <a:t>hakkında</a:t>
            </a:r>
            <a:r>
              <a:rPr lang="en-US" sz="2200" dirty="0"/>
              <a:t> </a:t>
            </a:r>
            <a:r>
              <a:rPr lang="en-US" sz="2200" dirty="0" err="1">
                <a:solidFill>
                  <a:srgbClr val="FF0000"/>
                </a:solidFill>
              </a:rPr>
              <a:t>farkındalık</a:t>
            </a:r>
            <a:r>
              <a:rPr lang="en-US" sz="2200" dirty="0"/>
              <a:t> </a:t>
            </a:r>
            <a:r>
              <a:rPr lang="en-US" sz="2200" dirty="0" err="1"/>
              <a:t>oluşturmak</a:t>
            </a:r>
            <a:r>
              <a:rPr lang="en-US" sz="2200" dirty="0"/>
              <a:t>.</a:t>
            </a:r>
          </a:p>
        </p:txBody>
      </p:sp>
      <p:pic>
        <p:nvPicPr>
          <p:cNvPr id="6" name="Resim 5" descr="metin içeren bir resim&#10;&#10;Açıklama otomatik olarak oluşturuldu">
            <a:extLst>
              <a:ext uri="{FF2B5EF4-FFF2-40B4-BE49-F238E27FC236}">
                <a16:creationId xmlns:a16="http://schemas.microsoft.com/office/drawing/2014/main" id="{EC102837-6C2F-49F2-9B53-976E63B62FE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349" r="2669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Slayt Numarası Yer Tutucusu 1"/>
          <p:cNvSpPr>
            <a:spLocks noGrp="1"/>
          </p:cNvSpPr>
          <p:nvPr>
            <p:ph type="sldNum" sz="quarter" idx="12"/>
          </p:nvPr>
        </p:nvSpPr>
        <p:spPr>
          <a:xfrm>
            <a:off x="10439400" y="6356350"/>
            <a:ext cx="914400" cy="365125"/>
          </a:xfrm>
        </p:spPr>
        <p:txBody>
          <a:bodyPr vert="horz" lIns="91440" tIns="45720" rIns="91440" bIns="45720" rtlCol="0" anchor="ctr">
            <a:normAutofit/>
          </a:bodyPr>
          <a:lstStyle/>
          <a:p>
            <a:pPr defTabSz="914400">
              <a:spcAft>
                <a:spcPts val="600"/>
              </a:spcAft>
              <a:defRPr/>
            </a:pPr>
            <a:fld id="{31E71EC7-6E90-4CB0-9B72-7BC0AB784A81}" type="slidenum">
              <a:rPr lang="en-US">
                <a:solidFill>
                  <a:srgbClr val="FFFFFF"/>
                </a:solidFill>
                <a:latin typeface="Calibri" panose="020F0502020204030204"/>
              </a:rPr>
              <a:pPr defTabSz="914400">
                <a:spcAft>
                  <a:spcPts val="600"/>
                </a:spcAft>
                <a:defRPr/>
              </a:pPr>
              <a:t>3</a:t>
            </a:fld>
            <a:endParaRPr lang="en-US">
              <a:solidFill>
                <a:srgbClr val="FFFFFF"/>
              </a:solidFill>
              <a:latin typeface="Calibri" panose="020F0502020204030204"/>
            </a:endParaRPr>
          </a:p>
        </p:txBody>
      </p:sp>
    </p:spTree>
    <p:extLst>
      <p:ext uri="{BB962C8B-B14F-4D97-AF65-F5344CB8AC3E}">
        <p14:creationId xmlns:p14="http://schemas.microsoft.com/office/powerpoint/2010/main" val="33484630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a:xfrm>
            <a:off x="8544272" y="6424308"/>
            <a:ext cx="2743200" cy="365125"/>
          </a:xfrm>
        </p:spPr>
        <p:txBody>
          <a:bodyPr/>
          <a:lstStyle/>
          <a:p>
            <a:fld id="{31E71EC7-6E90-4CB0-9B72-7BC0AB784A81}" type="slidenum">
              <a:rPr lang="tr-TR" smtClean="0"/>
              <a:pPr/>
              <a:t>30</a:t>
            </a:fld>
            <a:endParaRPr lang="tr-TR"/>
          </a:p>
        </p:txBody>
      </p:sp>
      <p:sp>
        <p:nvSpPr>
          <p:cNvPr id="3" name="Content Placeholder 2"/>
          <p:cNvSpPr txBox="1">
            <a:spLocks/>
          </p:cNvSpPr>
          <p:nvPr/>
        </p:nvSpPr>
        <p:spPr>
          <a:xfrm>
            <a:off x="3478454" y="782286"/>
            <a:ext cx="4551016" cy="2574287"/>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50000"/>
              </a:lnSpc>
              <a:buFont typeface="Arial" panose="020B0604020202020204" pitchFamily="34" charset="0"/>
              <a:buNone/>
            </a:pPr>
            <a:r>
              <a:rPr lang="tr-TR" sz="3600" b="1">
                <a:solidFill>
                  <a:srgbClr val="002060"/>
                </a:solidFill>
                <a:ea typeface="Cambria" panose="02040503050406030204" pitchFamily="18" charset="0"/>
              </a:rPr>
              <a:t>	</a:t>
            </a:r>
            <a:r>
              <a:rPr lang="tr-TR" sz="2400" b="1">
                <a:solidFill>
                  <a:srgbClr val="002060"/>
                </a:solidFill>
                <a:ea typeface="Cambria" panose="02040503050406030204" pitchFamily="18" charset="0"/>
              </a:rPr>
              <a:t>TEMİZLİK</a:t>
            </a:r>
          </a:p>
          <a:p>
            <a:pPr marL="0" indent="0" algn="ctr">
              <a:lnSpc>
                <a:spcPct val="100000"/>
              </a:lnSpc>
              <a:buClr>
                <a:srgbClr val="002060"/>
              </a:buClr>
              <a:buNone/>
            </a:pPr>
            <a:r>
              <a:rPr lang="tr-TR" sz="2400">
                <a:ea typeface="Cambria" panose="02040503050406030204" pitchFamily="18" charset="0"/>
              </a:rPr>
              <a:t>Sağlığımıza zarar verecek her türlü pas, toz, kir vb. gibi ortamlardan korunmak için yapılacak uygulamalardır.</a:t>
            </a:r>
            <a:endParaRPr lang="tr-TR" sz="2800">
              <a:ea typeface="Cambria" panose="02040503050406030204" pitchFamily="18" charset="0"/>
            </a:endParaRPr>
          </a:p>
        </p:txBody>
      </p:sp>
      <p:sp>
        <p:nvSpPr>
          <p:cNvPr id="5" name="Content Placeholder 2"/>
          <p:cNvSpPr txBox="1">
            <a:spLocks/>
          </p:cNvSpPr>
          <p:nvPr/>
        </p:nvSpPr>
        <p:spPr>
          <a:xfrm>
            <a:off x="7527773" y="4126319"/>
            <a:ext cx="4463110" cy="2110993"/>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buFont typeface="Arial" panose="020B0604020202020204" pitchFamily="34" charset="0"/>
              <a:buNone/>
            </a:pPr>
            <a:r>
              <a:rPr lang="tr-TR" sz="3600" b="1">
                <a:solidFill>
                  <a:srgbClr val="002060"/>
                </a:solidFill>
                <a:ea typeface="Cambria" panose="02040503050406030204" pitchFamily="18" charset="0"/>
              </a:rPr>
              <a:t>	</a:t>
            </a:r>
            <a:r>
              <a:rPr lang="tr-TR" sz="2400" b="1">
                <a:solidFill>
                  <a:srgbClr val="002060"/>
                </a:solidFill>
                <a:ea typeface="Cambria" panose="02040503050406030204" pitchFamily="18" charset="0"/>
              </a:rPr>
              <a:t>DÜZEN</a:t>
            </a:r>
          </a:p>
          <a:p>
            <a:pPr marL="0" indent="0" algn="ctr">
              <a:lnSpc>
                <a:spcPct val="100000"/>
              </a:lnSpc>
              <a:buClr>
                <a:srgbClr val="002060"/>
              </a:buClr>
              <a:buNone/>
            </a:pPr>
            <a:r>
              <a:rPr lang="tr-TR" sz="2400">
                <a:ea typeface="Cambria" panose="02040503050406030204" pitchFamily="18" charset="0"/>
              </a:rPr>
              <a:t>Soyut ve somut nesnelerin bir sıraya, bir hedef ve amaca göre sıralanmasıdır.</a:t>
            </a:r>
            <a:endParaRPr lang="tr-TR" sz="2800">
              <a:ea typeface="Cambria" panose="02040503050406030204" pitchFamily="18" charset="0"/>
            </a:endParaRPr>
          </a:p>
        </p:txBody>
      </p:sp>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452" y="782287"/>
            <a:ext cx="2574286" cy="2574286"/>
          </a:xfrm>
          <a:prstGeom prst="rect">
            <a:avLst/>
          </a:prstGeom>
        </p:spPr>
      </p:pic>
      <p:pic>
        <p:nvPicPr>
          <p:cNvPr id="8" name="Picture 4" descr="ID# 13553 - Figure Plunging Drain - PowerPoint Animation">
            <a:extLst>
              <a:ext uri="{FF2B5EF4-FFF2-40B4-BE49-F238E27FC236}">
                <a16:creationId xmlns:a16="http://schemas.microsoft.com/office/drawing/2014/main" id="{7AF8D10F-2031-497F-A50F-E33255705E8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72186" y="620688"/>
            <a:ext cx="2574285" cy="2574286"/>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60201833-AEB7-49AC-B777-ECFBBD677A22}"/>
              </a:ext>
            </a:extLst>
          </p:cNvPr>
          <p:cNvSpPr txBox="1"/>
          <p:nvPr/>
        </p:nvSpPr>
        <p:spPr>
          <a:xfrm>
            <a:off x="201117" y="3755554"/>
            <a:ext cx="5764130" cy="2215991"/>
          </a:xfrm>
          <a:prstGeom prst="rect">
            <a:avLst/>
          </a:prstGeom>
          <a:noFill/>
        </p:spPr>
        <p:txBody>
          <a:bodyPr wrap="square" rtlCol="0">
            <a:spAutoFit/>
          </a:bodyPr>
          <a:lstStyle/>
          <a:p>
            <a:pPr algn="ctr"/>
            <a:r>
              <a:rPr lang="tr-TR" sz="2400" b="1" dirty="0">
                <a:solidFill>
                  <a:srgbClr val="002060"/>
                </a:solidFill>
              </a:rPr>
              <a:t>HİJYEN</a:t>
            </a:r>
          </a:p>
          <a:p>
            <a:endParaRPr lang="tr-TR" dirty="0"/>
          </a:p>
          <a:p>
            <a:r>
              <a:rPr lang="tr-TR" sz="2400" dirty="0">
                <a:latin typeface="Calibri (Gövde)"/>
                <a:ea typeface="Open Sans" panose="020B0606030504020204" pitchFamily="34" charset="0"/>
                <a:cs typeface="Open Sans" panose="020B0606030504020204" pitchFamily="34" charset="0"/>
              </a:rPr>
              <a:t>Yaygın olarak bilindiği gibi sağlığa zarar verecek ortamlardan korunmak için yapılacak uygulamalar ve alınan temizlik önlemlerinin tümü hijyen olarak tanımlanır. </a:t>
            </a:r>
            <a:endParaRPr lang="tr-TR" dirty="0"/>
          </a:p>
        </p:txBody>
      </p:sp>
    </p:spTree>
    <p:extLst>
      <p:ext uri="{BB962C8B-B14F-4D97-AF65-F5344CB8AC3E}">
        <p14:creationId xmlns:p14="http://schemas.microsoft.com/office/powerpoint/2010/main" val="27099569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418745F6-2D89-46DA-B862-7387D9F1FECA}"/>
              </a:ext>
            </a:extLst>
          </p:cNvPr>
          <p:cNvSpPr>
            <a:spLocks noGrp="1"/>
          </p:cNvSpPr>
          <p:nvPr>
            <p:ph type="sldNum" sz="quarter" idx="12"/>
          </p:nvPr>
        </p:nvSpPr>
        <p:spPr/>
        <p:txBody>
          <a:bodyPr/>
          <a:lstStyle/>
          <a:p>
            <a:fld id="{31E71EC7-6E90-4CB0-9B72-7BC0AB784A81}" type="slidenum">
              <a:rPr lang="tr-TR" smtClean="0"/>
              <a:pPr/>
              <a:t>31</a:t>
            </a:fld>
            <a:endParaRPr lang="tr-TR"/>
          </a:p>
        </p:txBody>
      </p:sp>
      <p:sp>
        <p:nvSpPr>
          <p:cNvPr id="3" name="Content Placeholder 2">
            <a:extLst>
              <a:ext uri="{FF2B5EF4-FFF2-40B4-BE49-F238E27FC236}">
                <a16:creationId xmlns:a16="http://schemas.microsoft.com/office/drawing/2014/main" id="{A4103550-E860-4624-B537-B45C490EB81C}"/>
              </a:ext>
            </a:extLst>
          </p:cNvPr>
          <p:cNvSpPr txBox="1">
            <a:spLocks/>
          </p:cNvSpPr>
          <p:nvPr/>
        </p:nvSpPr>
        <p:spPr>
          <a:xfrm>
            <a:off x="882303" y="783030"/>
            <a:ext cx="5932679" cy="962953"/>
          </a:xfrm>
          <a:prstGeom prst="rect">
            <a:avLst/>
          </a:prstGeom>
        </p:spPr>
        <p:txBody>
          <a:bodyPr vert="horz" lIns="91440" tIns="45720" rIns="91440" bIns="45720" rtlCol="0" anchor="b">
            <a:normAutofit fontScale="925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400">
              <a:spcBef>
                <a:spcPct val="0"/>
              </a:spcBef>
              <a:spcAft>
                <a:spcPts val="600"/>
              </a:spcAft>
              <a:buNone/>
            </a:pPr>
            <a:r>
              <a:rPr lang="en-US" sz="1800" b="1" dirty="0">
                <a:latin typeface="+mj-lt"/>
                <a:ea typeface="+mj-ea"/>
                <a:cs typeface="+mj-cs"/>
              </a:rPr>
              <a:t>	</a:t>
            </a:r>
            <a:r>
              <a:rPr lang="en-US" sz="2600" b="1" dirty="0">
                <a:latin typeface="Calibri (Gövde)"/>
                <a:ea typeface="+mj-ea"/>
                <a:cs typeface="+mj-cs"/>
              </a:rPr>
              <a:t>İŞYERİNDE TERTİP DÜZEN VE TEMİZLİK (5S)</a:t>
            </a:r>
          </a:p>
          <a:p>
            <a:pPr marL="0" indent="0" defTabSz="914400">
              <a:spcBef>
                <a:spcPct val="0"/>
              </a:spcBef>
              <a:spcAft>
                <a:spcPts val="600"/>
              </a:spcAft>
              <a:buClr>
                <a:srgbClr val="002060"/>
              </a:buClr>
              <a:buNone/>
            </a:pPr>
            <a:r>
              <a:rPr lang="en-US" sz="1800" dirty="0">
                <a:latin typeface="+mj-lt"/>
                <a:ea typeface="+mj-ea"/>
                <a:cs typeface="+mj-cs"/>
              </a:rPr>
              <a:t>          </a:t>
            </a:r>
          </a:p>
        </p:txBody>
      </p:sp>
      <p:sp>
        <p:nvSpPr>
          <p:cNvPr id="4" name="Content Placeholder 2">
            <a:extLst>
              <a:ext uri="{FF2B5EF4-FFF2-40B4-BE49-F238E27FC236}">
                <a16:creationId xmlns:a16="http://schemas.microsoft.com/office/drawing/2014/main" id="{762B894C-C2D9-42B7-9AC0-FECA2A4EF823}"/>
              </a:ext>
            </a:extLst>
          </p:cNvPr>
          <p:cNvSpPr txBox="1">
            <a:spLocks/>
          </p:cNvSpPr>
          <p:nvPr/>
        </p:nvSpPr>
        <p:spPr>
          <a:xfrm>
            <a:off x="1129919" y="2031450"/>
            <a:ext cx="4709345" cy="3632493"/>
          </a:xfrm>
          <a:prstGeom prst="rect">
            <a:avLst/>
          </a:prstGeom>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228600" defTabSz="914400">
              <a:buClr>
                <a:srgbClr val="002060"/>
              </a:buClr>
            </a:pPr>
            <a:r>
              <a:rPr lang="en-US" sz="2000" dirty="0"/>
              <a:t>SINIFLA → </a:t>
            </a:r>
            <a:r>
              <a:rPr lang="en-US" sz="2000" dirty="0" err="1"/>
              <a:t>Toplama</a:t>
            </a:r>
            <a:r>
              <a:rPr lang="en-US" sz="2000" dirty="0"/>
              <a:t> - </a:t>
            </a:r>
            <a:r>
              <a:rPr lang="en-US" sz="2000" dirty="0" err="1"/>
              <a:t>Ayıklama</a:t>
            </a:r>
            <a:endParaRPr lang="en-US" sz="2000" dirty="0"/>
          </a:p>
          <a:p>
            <a:pPr marL="0" indent="-228600" defTabSz="914400">
              <a:buClr>
                <a:srgbClr val="002060"/>
              </a:buClr>
            </a:pPr>
            <a:r>
              <a:rPr lang="en-US" sz="2000" dirty="0"/>
              <a:t>SİSTEMLEŞTİR → </a:t>
            </a:r>
            <a:r>
              <a:rPr lang="en-US" sz="2000" dirty="0" err="1"/>
              <a:t>Düzen</a:t>
            </a:r>
            <a:endParaRPr lang="en-US" sz="2000" dirty="0"/>
          </a:p>
          <a:p>
            <a:pPr marL="0" indent="-228600" defTabSz="914400">
              <a:buClr>
                <a:srgbClr val="002060"/>
              </a:buClr>
            </a:pPr>
            <a:r>
              <a:rPr lang="en-US" sz="2000" dirty="0"/>
              <a:t>SÜPÜR → </a:t>
            </a:r>
            <a:r>
              <a:rPr lang="en-US" sz="2000" dirty="0" err="1"/>
              <a:t>Temizlik</a:t>
            </a:r>
            <a:endParaRPr lang="en-US" sz="2000" dirty="0"/>
          </a:p>
          <a:p>
            <a:pPr marL="0" indent="-228600" defTabSz="914400">
              <a:buClr>
                <a:srgbClr val="002060"/>
              </a:buClr>
            </a:pPr>
            <a:r>
              <a:rPr lang="en-US" sz="2000" dirty="0"/>
              <a:t>STANDARTLAŞTIR → </a:t>
            </a:r>
            <a:r>
              <a:rPr lang="en-US" sz="2000" dirty="0" err="1"/>
              <a:t>Süreklilik</a:t>
            </a:r>
            <a:endParaRPr lang="en-US" sz="2000" dirty="0"/>
          </a:p>
          <a:p>
            <a:pPr marL="0" indent="-228600" defTabSz="914400">
              <a:buClr>
                <a:srgbClr val="002060"/>
              </a:buClr>
            </a:pPr>
            <a:r>
              <a:rPr lang="en-US" sz="2000" dirty="0"/>
              <a:t>SÜRDÜR → </a:t>
            </a:r>
            <a:r>
              <a:rPr lang="en-US" sz="2000" dirty="0" err="1"/>
              <a:t>Disiplin</a:t>
            </a:r>
            <a:r>
              <a:rPr lang="en-US" sz="2000" dirty="0"/>
              <a:t> - </a:t>
            </a:r>
            <a:r>
              <a:rPr lang="en-US" sz="2000" dirty="0" err="1"/>
              <a:t>Özen</a:t>
            </a:r>
            <a:endParaRPr lang="en-US" sz="2000" dirty="0"/>
          </a:p>
          <a:p>
            <a:pPr marL="0" indent="0" defTabSz="914400">
              <a:buClr>
                <a:srgbClr val="002060"/>
              </a:buClr>
              <a:buNone/>
            </a:pPr>
            <a:r>
              <a:rPr lang="en-US" sz="2000" dirty="0"/>
              <a:t>     </a:t>
            </a:r>
          </a:p>
        </p:txBody>
      </p:sp>
      <p:pic>
        <p:nvPicPr>
          <p:cNvPr id="5" name="Resim 4">
            <a:extLst>
              <a:ext uri="{FF2B5EF4-FFF2-40B4-BE49-F238E27FC236}">
                <a16:creationId xmlns:a16="http://schemas.microsoft.com/office/drawing/2014/main" id="{4E19B87D-103A-4FC6-A231-0B9F27D975BA}"/>
              </a:ext>
            </a:extLst>
          </p:cNvPr>
          <p:cNvPicPr>
            <a:picLocks noChangeAspect="1"/>
          </p:cNvPicPr>
          <p:nvPr/>
        </p:nvPicPr>
        <p:blipFill rotWithShape="1">
          <a:blip r:embed="rId2"/>
          <a:srcRect t="2269" r="2" b="1227"/>
          <a:stretch/>
        </p:blipFill>
        <p:spPr>
          <a:xfrm>
            <a:off x="7205303" y="1160096"/>
            <a:ext cx="3714279" cy="3584498"/>
          </a:xfrm>
          <a:prstGeom prst="rect">
            <a:avLst/>
          </a:prstGeom>
        </p:spPr>
      </p:pic>
    </p:spTree>
    <p:extLst>
      <p:ext uri="{BB962C8B-B14F-4D97-AF65-F5344CB8AC3E}">
        <p14:creationId xmlns:p14="http://schemas.microsoft.com/office/powerpoint/2010/main" val="33703268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txBox="1">
            <a:spLocks/>
          </p:cNvSpPr>
          <p:nvPr/>
        </p:nvSpPr>
        <p:spPr>
          <a:xfrm>
            <a:off x="621534" y="1484784"/>
            <a:ext cx="6901193" cy="439398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a:buNone/>
            </a:pPr>
            <a:r>
              <a:rPr lang="tr-TR" sz="2400" b="1" dirty="0"/>
              <a:t>     </a:t>
            </a:r>
            <a:r>
              <a:rPr lang="en-US" sz="2400" b="1" dirty="0"/>
              <a:t>TEMİZLİK VE DÜZEN NEYİ SAĞLAR?</a:t>
            </a:r>
          </a:p>
          <a:p>
            <a:pPr marL="0" indent="-228600" defTabSz="914400"/>
            <a:endParaRPr lang="en-US" sz="2400" b="1" dirty="0"/>
          </a:p>
          <a:p>
            <a:pPr algn="l">
              <a:buFont typeface="Arial" panose="020B0604020202020204" pitchFamily="34" charset="0"/>
              <a:buChar char="•"/>
            </a:pPr>
            <a:r>
              <a:rPr lang="en-US" sz="2400" dirty="0"/>
              <a:t> </a:t>
            </a:r>
            <a:r>
              <a:rPr lang="tr-TR" sz="2400" b="0" i="0" dirty="0">
                <a:solidFill>
                  <a:srgbClr val="202124"/>
                </a:solidFill>
                <a:effectLst/>
                <a:latin typeface="Calibri (Gövde)"/>
              </a:rPr>
              <a:t>Kaza ve yaralanmaları ortadan kaldırır.</a:t>
            </a:r>
          </a:p>
          <a:p>
            <a:pPr algn="l">
              <a:buFont typeface="Arial" panose="020B0604020202020204" pitchFamily="34" charset="0"/>
              <a:buChar char="•"/>
            </a:pPr>
            <a:r>
              <a:rPr lang="tr-TR" sz="2400" b="0" i="0" dirty="0">
                <a:solidFill>
                  <a:srgbClr val="202124"/>
                </a:solidFill>
                <a:effectLst/>
                <a:latin typeface="Calibri (Gövde)"/>
              </a:rPr>
              <a:t>Temiz ve düzenli bir iş yerinde daha keyifli çalışılır.</a:t>
            </a:r>
          </a:p>
          <a:p>
            <a:pPr algn="l">
              <a:buFont typeface="Arial" panose="020B0604020202020204" pitchFamily="34" charset="0"/>
              <a:buChar char="•"/>
            </a:pPr>
            <a:r>
              <a:rPr lang="tr-TR" sz="2400" b="0" i="0" dirty="0">
                <a:solidFill>
                  <a:srgbClr val="202124"/>
                </a:solidFill>
                <a:effectLst/>
                <a:latin typeface="Calibri (Gövde)"/>
              </a:rPr>
              <a:t>Zaman kayıpları ortadan kalkar.</a:t>
            </a:r>
          </a:p>
          <a:p>
            <a:pPr algn="l">
              <a:buFont typeface="Arial" panose="020B0604020202020204" pitchFamily="34" charset="0"/>
              <a:buChar char="•"/>
            </a:pPr>
            <a:r>
              <a:rPr lang="tr-TR" sz="2400" b="0" i="0" dirty="0">
                <a:solidFill>
                  <a:srgbClr val="202124"/>
                </a:solidFill>
                <a:effectLst/>
                <a:latin typeface="Calibri (Gövde)"/>
              </a:rPr>
              <a:t>Sorunlar daha erken teşhis edilir, hata oranı azalır.</a:t>
            </a:r>
          </a:p>
          <a:p>
            <a:pPr algn="l">
              <a:buFont typeface="Arial" panose="020B0604020202020204" pitchFamily="34" charset="0"/>
              <a:buChar char="•"/>
            </a:pPr>
            <a:r>
              <a:rPr lang="tr-TR" sz="2400" b="0" i="0" dirty="0">
                <a:solidFill>
                  <a:srgbClr val="202124"/>
                </a:solidFill>
                <a:effectLst/>
                <a:latin typeface="Calibri (Gövde)"/>
              </a:rPr>
              <a:t>Makine arızaları azalır, makine performansı artar.</a:t>
            </a:r>
          </a:p>
          <a:p>
            <a:pPr algn="l">
              <a:buFont typeface="Arial" panose="020B0604020202020204" pitchFamily="34" charset="0"/>
              <a:buChar char="•"/>
            </a:pPr>
            <a:r>
              <a:rPr lang="tr-TR" sz="2400" b="0" i="0" dirty="0">
                <a:solidFill>
                  <a:srgbClr val="202124"/>
                </a:solidFill>
                <a:effectLst/>
                <a:latin typeface="Calibri (Gövde)"/>
              </a:rPr>
              <a:t>Bütün alanların verimli kullanımı sağlanır.</a:t>
            </a:r>
          </a:p>
        </p:txBody>
      </p:sp>
      <p:pic>
        <p:nvPicPr>
          <p:cNvPr id="5" name="Picture 4" descr="ID# 19050 - Figure Cleaning With Cloth - PowerPoint Animation">
            <a:extLst>
              <a:ext uri="{FF2B5EF4-FFF2-40B4-BE49-F238E27FC236}">
                <a16:creationId xmlns:a16="http://schemas.microsoft.com/office/drawing/2014/main" id="{1EF405D8-3F76-4795-91C5-6DCD771458D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8119870" y="713127"/>
            <a:ext cx="2635439" cy="2635439"/>
          </a:xfrm>
          <a:prstGeom prst="rect">
            <a:avLst/>
          </a:prstGeom>
          <a:noFill/>
        </p:spPr>
      </p:pic>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9870" y="3509433"/>
            <a:ext cx="3159998" cy="2635439"/>
          </a:xfrm>
          <a:prstGeom prst="rect">
            <a:avLst/>
          </a:prstGeom>
        </p:spPr>
      </p:pic>
      <p:sp>
        <p:nvSpPr>
          <p:cNvPr id="2" name="Slayt Numarası Yer Tutucusu 1"/>
          <p:cNvSpPr>
            <a:spLocks noGrp="1"/>
          </p:cNvSpPr>
          <p:nvPr>
            <p:ph type="sldNum" sz="quarter" idx="12"/>
          </p:nvPr>
        </p:nvSpPr>
        <p:spPr>
          <a:xfrm>
            <a:off x="8805333" y="6356350"/>
            <a:ext cx="2743200" cy="365125"/>
          </a:xfrm>
        </p:spPr>
        <p:txBody>
          <a:bodyPr vert="horz" lIns="91440" tIns="45720" rIns="91440" bIns="45720" rtlCol="0" anchor="ctr">
            <a:normAutofit/>
          </a:bodyPr>
          <a:lstStyle/>
          <a:p>
            <a:pPr defTabSz="914400">
              <a:spcAft>
                <a:spcPts val="600"/>
              </a:spcAft>
            </a:pPr>
            <a:fld id="{31E71EC7-6E90-4CB0-9B72-7BC0AB784A81}" type="slidenum">
              <a:rPr lang="en-US" smtClean="0"/>
              <a:pPr defTabSz="914400">
                <a:spcAft>
                  <a:spcPts val="600"/>
                </a:spcAft>
              </a:pPr>
              <a:t>32</a:t>
            </a:fld>
            <a:endParaRPr lang="en-US"/>
          </a:p>
        </p:txBody>
      </p:sp>
    </p:spTree>
    <p:extLst>
      <p:ext uri="{BB962C8B-B14F-4D97-AF65-F5344CB8AC3E}">
        <p14:creationId xmlns:p14="http://schemas.microsoft.com/office/powerpoint/2010/main" val="90715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txBox="1">
            <a:spLocks/>
          </p:cNvSpPr>
          <p:nvPr/>
        </p:nvSpPr>
        <p:spPr>
          <a:xfrm>
            <a:off x="1039812" y="972865"/>
            <a:ext cx="5392864" cy="445357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400">
              <a:buNone/>
            </a:pPr>
            <a:r>
              <a:rPr lang="en-US" sz="2400" b="1" dirty="0"/>
              <a:t>TEMİZ VE DÜZENLİ ÇALIŞMA ORTAMI İÇİN NE YAPILMALI?</a:t>
            </a:r>
            <a:endParaRPr lang="tr-TR" sz="2400" b="1" dirty="0"/>
          </a:p>
          <a:p>
            <a:pPr marL="0" indent="0" algn="ctr" defTabSz="914400">
              <a:buNone/>
            </a:pPr>
            <a:endParaRPr lang="tr-TR" sz="1900" b="1" dirty="0"/>
          </a:p>
          <a:p>
            <a:pPr marL="0" indent="0" algn="ctr" defTabSz="914400">
              <a:buNone/>
            </a:pPr>
            <a:endParaRPr lang="en-US" sz="1900" b="1" dirty="0"/>
          </a:p>
          <a:p>
            <a:pPr indent="-228600" defTabSz="914400">
              <a:buClr>
                <a:srgbClr val="002060"/>
              </a:buClr>
            </a:pPr>
            <a:r>
              <a:rPr lang="en-US" sz="1400" dirty="0"/>
              <a:t> </a:t>
            </a:r>
            <a:r>
              <a:rPr lang="en-US" sz="2000" dirty="0" err="1"/>
              <a:t>Çalışma</a:t>
            </a:r>
            <a:r>
              <a:rPr lang="en-US" sz="2000" dirty="0"/>
              <a:t> </a:t>
            </a:r>
            <a:r>
              <a:rPr lang="en-US" sz="2000" dirty="0" err="1"/>
              <a:t>alanı</a:t>
            </a:r>
            <a:r>
              <a:rPr lang="en-US" sz="2000" dirty="0"/>
              <a:t> </a:t>
            </a:r>
            <a:r>
              <a:rPr lang="en-US" sz="2000" dirty="0" err="1"/>
              <a:t>iş</a:t>
            </a:r>
            <a:r>
              <a:rPr lang="en-US" sz="2000" dirty="0"/>
              <a:t> </a:t>
            </a:r>
            <a:r>
              <a:rPr lang="en-US" sz="2000" dirty="0" err="1"/>
              <a:t>bittikten</a:t>
            </a:r>
            <a:r>
              <a:rPr lang="en-US" sz="2000" dirty="0"/>
              <a:t> </a:t>
            </a:r>
            <a:r>
              <a:rPr lang="en-US" sz="2000" dirty="0" err="1"/>
              <a:t>sonra</a:t>
            </a:r>
            <a:r>
              <a:rPr lang="en-US" sz="2000" dirty="0"/>
              <a:t> </a:t>
            </a:r>
            <a:r>
              <a:rPr lang="en-US" sz="2000" dirty="0" err="1"/>
              <a:t>temizlenmelidir</a:t>
            </a:r>
            <a:r>
              <a:rPr lang="en-US" sz="2000" dirty="0"/>
              <a:t>.</a:t>
            </a:r>
          </a:p>
          <a:p>
            <a:pPr indent="-228600" defTabSz="914400">
              <a:buClr>
                <a:srgbClr val="002060"/>
              </a:buClr>
            </a:pPr>
            <a:r>
              <a:rPr lang="en-US" sz="2000" dirty="0"/>
              <a:t> </a:t>
            </a:r>
            <a:r>
              <a:rPr lang="en-US" sz="2000" dirty="0" err="1"/>
              <a:t>Yerlere</a:t>
            </a:r>
            <a:r>
              <a:rPr lang="en-US" sz="2000" dirty="0"/>
              <a:t> </a:t>
            </a:r>
            <a:r>
              <a:rPr lang="en-US" sz="2000" dirty="0" err="1"/>
              <a:t>çöp</a:t>
            </a:r>
            <a:r>
              <a:rPr lang="en-US" sz="2000" dirty="0"/>
              <a:t> </a:t>
            </a:r>
            <a:r>
              <a:rPr lang="en-US" sz="2000" dirty="0" err="1"/>
              <a:t>atılmamalıdır</a:t>
            </a:r>
            <a:r>
              <a:rPr lang="en-US" sz="2000" dirty="0"/>
              <a:t>.</a:t>
            </a:r>
          </a:p>
          <a:p>
            <a:pPr indent="-228600" defTabSz="914400">
              <a:buClr>
                <a:srgbClr val="002060"/>
              </a:buClr>
            </a:pPr>
            <a:r>
              <a:rPr lang="en-US" sz="2000" dirty="0" err="1"/>
              <a:t>Düzensiz</a:t>
            </a:r>
            <a:r>
              <a:rPr lang="en-US" sz="2000" dirty="0"/>
              <a:t> </a:t>
            </a:r>
            <a:r>
              <a:rPr lang="en-US" sz="2000" dirty="0" err="1"/>
              <a:t>istifleme</a:t>
            </a:r>
            <a:r>
              <a:rPr lang="en-US" sz="2000" dirty="0"/>
              <a:t> </a:t>
            </a:r>
            <a:r>
              <a:rPr lang="en-US" sz="2000" dirty="0" err="1"/>
              <a:t>ve</a:t>
            </a:r>
            <a:r>
              <a:rPr lang="en-US" sz="2000" dirty="0"/>
              <a:t> </a:t>
            </a:r>
            <a:r>
              <a:rPr lang="en-US" sz="2000" dirty="0" err="1"/>
              <a:t>depolama</a:t>
            </a:r>
            <a:r>
              <a:rPr lang="en-US" sz="2000" dirty="0"/>
              <a:t> </a:t>
            </a:r>
            <a:r>
              <a:rPr lang="en-US" sz="2000" dirty="0" err="1"/>
              <a:t>yapılmamalıdır</a:t>
            </a:r>
            <a:r>
              <a:rPr lang="en-US" sz="2000" dirty="0"/>
              <a:t>.</a:t>
            </a:r>
          </a:p>
          <a:p>
            <a:pPr indent="-228600" defTabSz="914400">
              <a:buClr>
                <a:srgbClr val="002060"/>
              </a:buClr>
            </a:pPr>
            <a:r>
              <a:rPr lang="en-US" sz="2000" dirty="0"/>
              <a:t> </a:t>
            </a:r>
            <a:r>
              <a:rPr lang="en-US" sz="2000" dirty="0" err="1"/>
              <a:t>Hijyen</a:t>
            </a:r>
            <a:r>
              <a:rPr lang="en-US" sz="2000" dirty="0"/>
              <a:t> </a:t>
            </a:r>
            <a:r>
              <a:rPr lang="en-US" sz="2000" dirty="0" err="1"/>
              <a:t>kurallarına</a:t>
            </a:r>
            <a:r>
              <a:rPr lang="en-US" sz="2000" dirty="0"/>
              <a:t> </a:t>
            </a:r>
            <a:r>
              <a:rPr lang="en-US" sz="2000" dirty="0" err="1"/>
              <a:t>uyulmalıdır</a:t>
            </a:r>
            <a:r>
              <a:rPr lang="en-US" sz="2000" dirty="0"/>
              <a:t>.</a:t>
            </a:r>
          </a:p>
          <a:p>
            <a:pPr indent="-228600" defTabSz="914400">
              <a:buClr>
                <a:srgbClr val="002060"/>
              </a:buClr>
            </a:pPr>
            <a:r>
              <a:rPr lang="en-US" sz="2000" dirty="0" err="1"/>
              <a:t>Kapalı</a:t>
            </a:r>
            <a:r>
              <a:rPr lang="en-US" sz="2000" dirty="0"/>
              <a:t> </a:t>
            </a:r>
            <a:r>
              <a:rPr lang="en-US" sz="2000" dirty="0" err="1"/>
              <a:t>alanlarda</a:t>
            </a:r>
            <a:r>
              <a:rPr lang="en-US" sz="2000" dirty="0"/>
              <a:t> </a:t>
            </a:r>
            <a:r>
              <a:rPr lang="en-US" sz="2000" dirty="0" err="1"/>
              <a:t>sigara</a:t>
            </a:r>
            <a:r>
              <a:rPr lang="en-US" sz="2000" dirty="0"/>
              <a:t> </a:t>
            </a:r>
            <a:r>
              <a:rPr lang="en-US" sz="2000" dirty="0" err="1"/>
              <a:t>içilmemelidir</a:t>
            </a:r>
            <a:r>
              <a:rPr lang="en-US" sz="2000" dirty="0"/>
              <a:t>.</a:t>
            </a:r>
          </a:p>
          <a:p>
            <a:pPr indent="-228600" defTabSz="914400">
              <a:buClr>
                <a:srgbClr val="002060"/>
              </a:buClr>
            </a:pPr>
            <a:r>
              <a:rPr lang="en-US" sz="2000" dirty="0"/>
              <a:t> </a:t>
            </a:r>
            <a:r>
              <a:rPr lang="en-US" sz="2000" dirty="0" err="1"/>
              <a:t>Tuvalet</a:t>
            </a:r>
            <a:r>
              <a:rPr lang="en-US" sz="2000" dirty="0"/>
              <a:t> </a:t>
            </a:r>
            <a:r>
              <a:rPr lang="en-US" sz="2000" dirty="0" err="1"/>
              <a:t>hijyen</a:t>
            </a:r>
            <a:r>
              <a:rPr lang="en-US" sz="2000" dirty="0"/>
              <a:t> </a:t>
            </a:r>
            <a:r>
              <a:rPr lang="en-US" sz="2000" dirty="0" err="1"/>
              <a:t>kurallarına</a:t>
            </a:r>
            <a:r>
              <a:rPr lang="en-US" sz="2000" dirty="0"/>
              <a:t> </a:t>
            </a:r>
            <a:r>
              <a:rPr lang="en-US" sz="2000" dirty="0" err="1"/>
              <a:t>göre</a:t>
            </a:r>
            <a:r>
              <a:rPr lang="en-US" sz="2000" dirty="0"/>
              <a:t> </a:t>
            </a:r>
            <a:r>
              <a:rPr lang="en-US" sz="2000" dirty="0" err="1"/>
              <a:t>kullanılmalıdır</a:t>
            </a:r>
            <a:r>
              <a:rPr lang="en-US" sz="2000" dirty="0"/>
              <a:t>.</a:t>
            </a:r>
          </a:p>
          <a:p>
            <a:pPr marL="0" indent="0" defTabSz="914400">
              <a:buClr>
                <a:srgbClr val="002060"/>
              </a:buClr>
              <a:buNone/>
            </a:pPr>
            <a:endParaRPr lang="en-US" sz="1400"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33217" y="4226629"/>
            <a:ext cx="1658506" cy="165850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2" descr="C:\Users\Asuss\Desktop\İSG EĞİTİM\Gifler\climbing_unstable_objects_stacked_500_clr_8626.gif">
            <a:extLst>
              <a:ext uri="{FF2B5EF4-FFF2-40B4-BE49-F238E27FC236}">
                <a16:creationId xmlns:a16="http://schemas.microsoft.com/office/drawing/2014/main" id="{C86D8F5F-449B-421E-9261-47F8F49BE7F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bwMode="auto">
          <a:xfrm>
            <a:off x="6708009" y="964536"/>
            <a:ext cx="2097324" cy="5350317"/>
          </a:xfrm>
          <a:prstGeom prst="rect">
            <a:avLst/>
          </a:prstGeom>
          <a:noFill/>
          <a:extLst>
            <a:ext uri="{909E8E84-426E-40DD-AFC4-6F175D3DCCD1}">
              <a14:hiddenFill xmlns:a14="http://schemas.microsoft.com/office/drawing/2010/main">
                <a:solidFill>
                  <a:srgbClr val="FFFFFF"/>
                </a:solidFill>
              </a14:hiddenFill>
            </a:ext>
          </a:extLst>
        </p:spPr>
      </p:pic>
      <p:sp>
        <p:nvSpPr>
          <p:cNvPr id="2" name="Slayt Numarası Yer Tutucusu 1"/>
          <p:cNvSpPr>
            <a:spLocks noGrp="1"/>
          </p:cNvSpPr>
          <p:nvPr>
            <p:ph type="sldNum" sz="quarter" idx="12"/>
          </p:nvPr>
        </p:nvSpPr>
        <p:spPr>
          <a:xfrm>
            <a:off x="8805333" y="6356350"/>
            <a:ext cx="2743200" cy="365125"/>
          </a:xfrm>
        </p:spPr>
        <p:txBody>
          <a:bodyPr vert="horz" lIns="91440" tIns="45720" rIns="91440" bIns="45720" rtlCol="0" anchor="ctr">
            <a:normAutofit/>
          </a:bodyPr>
          <a:lstStyle/>
          <a:p>
            <a:pPr defTabSz="914400">
              <a:spcAft>
                <a:spcPts val="600"/>
              </a:spcAft>
            </a:pPr>
            <a:fld id="{31E71EC7-6E90-4CB0-9B72-7BC0AB784A81}" type="slidenum">
              <a:rPr lang="en-US" smtClean="0"/>
              <a:pPr defTabSz="914400">
                <a:spcAft>
                  <a:spcPts val="600"/>
                </a:spcAft>
              </a:pPr>
              <a:t>33</a:t>
            </a:fld>
            <a:endParaRPr lang="en-US"/>
          </a:p>
        </p:txBody>
      </p:sp>
      <p:pic>
        <p:nvPicPr>
          <p:cNvPr id="7" name="Resim 6">
            <a:extLst>
              <a:ext uri="{FF2B5EF4-FFF2-40B4-BE49-F238E27FC236}">
                <a16:creationId xmlns:a16="http://schemas.microsoft.com/office/drawing/2014/main" id="{E25BCD4E-6D1E-483F-9414-3EF0026D35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68732" y="616853"/>
            <a:ext cx="2636912" cy="263691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4392995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F97F586-C05B-4F69-8450-14FF17F53B4F}"/>
              </a:ext>
            </a:extLst>
          </p:cNvPr>
          <p:cNvSpPr>
            <a:spLocks noGrp="1"/>
          </p:cNvSpPr>
          <p:nvPr>
            <p:ph type="title"/>
          </p:nvPr>
        </p:nvSpPr>
        <p:spPr>
          <a:xfrm>
            <a:off x="640080" y="325369"/>
            <a:ext cx="4368602" cy="1956841"/>
          </a:xfrm>
        </p:spPr>
        <p:txBody>
          <a:bodyPr anchor="b">
            <a:normAutofit/>
          </a:bodyPr>
          <a:lstStyle/>
          <a:p>
            <a:r>
              <a:rPr lang="tr-TR" sz="5000" b="1">
                <a:latin typeface="Calibri (Gövde)"/>
              </a:rPr>
              <a:t>Takılma, Kayma, Düşme</a:t>
            </a:r>
          </a:p>
        </p:txBody>
      </p:sp>
      <p:sp>
        <p:nvSpPr>
          <p:cNvPr id="3" name="İçerik Yer Tutucusu 2">
            <a:extLst>
              <a:ext uri="{FF2B5EF4-FFF2-40B4-BE49-F238E27FC236}">
                <a16:creationId xmlns:a16="http://schemas.microsoft.com/office/drawing/2014/main" id="{72404BD2-7BAF-438A-ABE9-1F9070780B3D}"/>
              </a:ext>
            </a:extLst>
          </p:cNvPr>
          <p:cNvSpPr>
            <a:spLocks noGrp="1"/>
          </p:cNvSpPr>
          <p:nvPr>
            <p:ph idx="1"/>
          </p:nvPr>
        </p:nvSpPr>
        <p:spPr>
          <a:xfrm>
            <a:off x="640080" y="2872899"/>
            <a:ext cx="4243589" cy="3320668"/>
          </a:xfrm>
        </p:spPr>
        <p:txBody>
          <a:bodyPr>
            <a:normAutofit/>
          </a:bodyPr>
          <a:lstStyle/>
          <a:p>
            <a:r>
              <a:rPr lang="tr-TR" sz="2400"/>
              <a:t>Zemin üzerinde bulunan dağınık kablolar</a:t>
            </a:r>
          </a:p>
          <a:p>
            <a:r>
              <a:rPr lang="tr-TR" sz="2400"/>
              <a:t>Zemine bırakılan malzemeler</a:t>
            </a:r>
          </a:p>
          <a:p>
            <a:r>
              <a:rPr lang="tr-TR" sz="2400"/>
              <a:t>Islak zeminin temizlenmemesi </a:t>
            </a:r>
          </a:p>
          <a:p>
            <a:r>
              <a:rPr lang="tr-TR" sz="2400"/>
              <a:t>Kot farkı olan noktalar </a:t>
            </a:r>
          </a:p>
          <a:p>
            <a:endParaRPr lang="tr-TR" sz="2400"/>
          </a:p>
        </p:txBody>
      </p:sp>
      <p:sp>
        <p:nvSpPr>
          <p:cNvPr id="4" name="Slayt Numarası Yer Tutucusu 3">
            <a:extLst>
              <a:ext uri="{FF2B5EF4-FFF2-40B4-BE49-F238E27FC236}">
                <a16:creationId xmlns:a16="http://schemas.microsoft.com/office/drawing/2014/main" id="{57E5735F-0199-47E4-BB4E-ECBA719D9999}"/>
              </a:ext>
            </a:extLst>
          </p:cNvPr>
          <p:cNvSpPr>
            <a:spLocks noGrp="1"/>
          </p:cNvSpPr>
          <p:nvPr>
            <p:ph type="sldNum" sz="quarter" idx="12"/>
          </p:nvPr>
        </p:nvSpPr>
        <p:spPr>
          <a:xfrm>
            <a:off x="10439400" y="6356350"/>
            <a:ext cx="914400" cy="365125"/>
          </a:xfrm>
        </p:spPr>
        <p:txBody>
          <a:bodyPr>
            <a:normAutofit/>
          </a:bodyPr>
          <a:lstStyle/>
          <a:p>
            <a:pPr>
              <a:spcAft>
                <a:spcPts val="600"/>
              </a:spcAft>
            </a:pPr>
            <a:fld id="{31E71EC7-6E90-4CB0-9B72-7BC0AB784A81}" type="slidenum">
              <a:rPr lang="tr-TR">
                <a:solidFill>
                  <a:srgbClr val="FFFFFF"/>
                </a:solidFill>
              </a:rPr>
              <a:pPr>
                <a:spcAft>
                  <a:spcPts val="600"/>
                </a:spcAft>
              </a:pPr>
              <a:t>34</a:t>
            </a:fld>
            <a:endParaRPr lang="tr-TR">
              <a:solidFill>
                <a:srgbClr val="FFFFFF"/>
              </a:solidFill>
            </a:endParaRPr>
          </a:p>
        </p:txBody>
      </p:sp>
      <p:pic>
        <p:nvPicPr>
          <p:cNvPr id="6" name="Resim 5">
            <a:extLst>
              <a:ext uri="{FF2B5EF4-FFF2-40B4-BE49-F238E27FC236}">
                <a16:creationId xmlns:a16="http://schemas.microsoft.com/office/drawing/2014/main" id="{3648C6EA-21D6-47F7-9830-F79184E917BE}"/>
              </a:ext>
            </a:extLst>
          </p:cNvPr>
          <p:cNvPicPr>
            <a:picLocks noChangeAspect="1"/>
          </p:cNvPicPr>
          <p:nvPr/>
        </p:nvPicPr>
        <p:blipFill rotWithShape="1">
          <a:blip r:embed="rId2"/>
          <a:srcRect l="17046" r="1174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28182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3" descr="yer, iç mekan içeren bir resim&#10;&#10;Açıklama otomatik olarak oluşturuldu">
            <a:extLst>
              <a:ext uri="{FF2B5EF4-FFF2-40B4-BE49-F238E27FC236}">
                <a16:creationId xmlns:a16="http://schemas.microsoft.com/office/drawing/2014/main" id="{9D859937-98C2-448D-82B1-E2C865FC16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35" b="565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aşlık 1">
            <a:extLst>
              <a:ext uri="{FF2B5EF4-FFF2-40B4-BE49-F238E27FC236}">
                <a16:creationId xmlns:a16="http://schemas.microsoft.com/office/drawing/2014/main" id="{36A2DDEE-8287-4C65-8098-D7E5AB3CAA5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tr-TR" sz="2400" b="1"/>
              <a:t>Islak zeminler kayma düşme tehlikesi doğurur.</a:t>
            </a:r>
            <a:endParaRPr lang="en-US" sz="2400">
              <a:solidFill>
                <a:schemeClr val="tx1">
                  <a:lumMod val="85000"/>
                  <a:lumOff val="15000"/>
                </a:schemeClr>
              </a:solidFill>
            </a:endParaRPr>
          </a:p>
        </p:txBody>
      </p:sp>
      <p:sp>
        <p:nvSpPr>
          <p:cNvPr id="4" name="Slayt Numarası Yer Tutucusu 3">
            <a:extLst>
              <a:ext uri="{FF2B5EF4-FFF2-40B4-BE49-F238E27FC236}">
                <a16:creationId xmlns:a16="http://schemas.microsoft.com/office/drawing/2014/main" id="{DE71411E-D9CF-4D3D-A380-D8C276A5FBD4}"/>
              </a:ext>
            </a:extLst>
          </p:cNvPr>
          <p:cNvSpPr>
            <a:spLocks noGrp="1"/>
          </p:cNvSpPr>
          <p:nvPr>
            <p:ph type="sldNum" sz="quarter" idx="12"/>
          </p:nvPr>
        </p:nvSpPr>
        <p:spPr/>
        <p:txBody>
          <a:bodyPr vert="horz" lIns="91440" tIns="45720" rIns="91440" bIns="45720" rtlCol="0" anchor="ctr">
            <a:normAutofit/>
          </a:bodyPr>
          <a:lstStyle/>
          <a:p>
            <a:pPr>
              <a:spcAft>
                <a:spcPts val="600"/>
              </a:spcAft>
            </a:pPr>
            <a:fld id="{31E71EC7-6E90-4CB0-9B72-7BC0AB784A81}" type="slidenum">
              <a:rPr lang="en-US">
                <a:solidFill>
                  <a:srgbClr val="FFFFFF"/>
                </a:solidFill>
              </a:rPr>
              <a:pPr>
                <a:spcAft>
                  <a:spcPts val="600"/>
                </a:spcAft>
              </a:pPr>
              <a:t>35</a:t>
            </a:fld>
            <a:endParaRPr lang="en-US">
              <a:solidFill>
                <a:srgbClr val="FFFFFF"/>
              </a:solidFill>
            </a:endParaRPr>
          </a:p>
        </p:txBody>
      </p:sp>
    </p:spTree>
    <p:extLst>
      <p:ext uri="{BB962C8B-B14F-4D97-AF65-F5344CB8AC3E}">
        <p14:creationId xmlns:p14="http://schemas.microsoft.com/office/powerpoint/2010/main" val="412128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İçerik Yer Tutucusu 5" descr="iç mekan içeren bir resim&#10;&#10;Açıklama otomatik olarak oluşturuldu">
            <a:extLst>
              <a:ext uri="{FF2B5EF4-FFF2-40B4-BE49-F238E27FC236}">
                <a16:creationId xmlns:a16="http://schemas.microsoft.com/office/drawing/2014/main" id="{8F09D5E0-27A6-428C-B30B-4AEFDA083BC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 b="15708"/>
          <a:stretch/>
        </p:blipFill>
        <p:spPr>
          <a:xfrm>
            <a:off x="20" y="10"/>
            <a:ext cx="12188932" cy="6857990"/>
          </a:xfrm>
          <a:prstGeom prst="rect">
            <a:avLst/>
          </a:prstGeom>
        </p:spPr>
      </p:pic>
      <p:sp>
        <p:nvSpPr>
          <p:cNvPr id="10" name="Content Placeholder 9">
            <a:extLst>
              <a:ext uri="{FF2B5EF4-FFF2-40B4-BE49-F238E27FC236}">
                <a16:creationId xmlns:a16="http://schemas.microsoft.com/office/drawing/2014/main" id="{0718D371-C360-4294-8004-6BB7848BCB05}"/>
              </a:ext>
            </a:extLst>
          </p:cNvPr>
          <p:cNvSpPr>
            <a:spLocks noGrp="1"/>
          </p:cNvSpPr>
          <p:nvPr>
            <p:ph idx="1"/>
          </p:nvPr>
        </p:nvSpPr>
        <p:spPr>
          <a:xfrm>
            <a:off x="551384" y="4698232"/>
            <a:ext cx="9565028" cy="1249240"/>
          </a:xfrm>
        </p:spPr>
        <p:txBody>
          <a:bodyPr>
            <a:normAutofit/>
          </a:bodyPr>
          <a:lstStyle/>
          <a:p>
            <a:r>
              <a:rPr lang="tr-TR" sz="2000"/>
              <a:t>Kışın Buzlanma Riskine Karşı Dikkatli Olun</a:t>
            </a:r>
          </a:p>
          <a:p>
            <a:r>
              <a:rPr lang="tr-TR" sz="2000"/>
              <a:t>Buz Sarkıtları Tehlikeli Olabilir</a:t>
            </a:r>
          </a:p>
          <a:p>
            <a:pPr marL="0" indent="0">
              <a:buNone/>
            </a:pPr>
            <a:endParaRPr lang="en-US" sz="2000"/>
          </a:p>
        </p:txBody>
      </p:sp>
      <p:sp>
        <p:nvSpPr>
          <p:cNvPr id="4" name="Slayt Numarası Yer Tutucusu 3">
            <a:extLst>
              <a:ext uri="{FF2B5EF4-FFF2-40B4-BE49-F238E27FC236}">
                <a16:creationId xmlns:a16="http://schemas.microsoft.com/office/drawing/2014/main" id="{25694C35-B61F-4F00-A7FD-C970AF3CFE8F}"/>
              </a:ext>
            </a:extLst>
          </p:cNvPr>
          <p:cNvSpPr>
            <a:spLocks noGrp="1"/>
          </p:cNvSpPr>
          <p:nvPr>
            <p:ph type="sldNum" sz="quarter" idx="12"/>
          </p:nvPr>
        </p:nvSpPr>
        <p:spPr/>
        <p:txBody>
          <a:bodyPr anchor="ctr">
            <a:normAutofit/>
          </a:bodyPr>
          <a:lstStyle/>
          <a:p>
            <a:pPr>
              <a:spcAft>
                <a:spcPts val="600"/>
              </a:spcAft>
            </a:pPr>
            <a:fld id="{31E71EC7-6E90-4CB0-9B72-7BC0AB784A81}" type="slidenum">
              <a:rPr lang="tr-TR">
                <a:solidFill>
                  <a:srgbClr val="FFFFFF"/>
                </a:solidFill>
              </a:rPr>
              <a:pPr>
                <a:spcAft>
                  <a:spcPts val="600"/>
                </a:spcAft>
              </a:pPr>
              <a:t>36</a:t>
            </a:fld>
            <a:endParaRPr lang="tr-TR">
              <a:solidFill>
                <a:srgbClr val="FFFFFF"/>
              </a:solidFill>
            </a:endParaRPr>
          </a:p>
        </p:txBody>
      </p:sp>
    </p:spTree>
    <p:extLst>
      <p:ext uri="{BB962C8B-B14F-4D97-AF65-F5344CB8AC3E}">
        <p14:creationId xmlns:p14="http://schemas.microsoft.com/office/powerpoint/2010/main" val="932854597"/>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69FDA759-9F0C-4187-80A8-EC8367068C15}"/>
              </a:ext>
            </a:extLst>
          </p:cNvPr>
          <p:cNvSpPr txBox="1"/>
          <p:nvPr/>
        </p:nvSpPr>
        <p:spPr>
          <a:xfrm>
            <a:off x="838201" y="643467"/>
            <a:ext cx="4681734" cy="1057341"/>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600" b="1" kern="1200" err="1">
                <a:solidFill>
                  <a:schemeClr val="tx1"/>
                </a:solidFill>
                <a:latin typeface="Calibri (Gövde)"/>
                <a:ea typeface="+mj-ea"/>
                <a:cs typeface="+mj-cs"/>
              </a:rPr>
              <a:t>Tehlikeli</a:t>
            </a:r>
            <a:r>
              <a:rPr lang="en-US" sz="3600" b="1" kern="1200">
                <a:solidFill>
                  <a:schemeClr val="tx1"/>
                </a:solidFill>
                <a:latin typeface="Calibri (Gövde)"/>
                <a:ea typeface="+mj-ea"/>
                <a:cs typeface="+mj-cs"/>
              </a:rPr>
              <a:t> </a:t>
            </a:r>
            <a:r>
              <a:rPr lang="en-US" sz="3600" b="1" kern="1200" err="1">
                <a:solidFill>
                  <a:schemeClr val="tx1"/>
                </a:solidFill>
                <a:latin typeface="Calibri (Gövde)"/>
                <a:ea typeface="+mj-ea"/>
                <a:cs typeface="+mj-cs"/>
              </a:rPr>
              <a:t>Hareketler</a:t>
            </a:r>
            <a:endParaRPr lang="en-US" sz="3600" b="1" kern="1200">
              <a:solidFill>
                <a:schemeClr val="tx1"/>
              </a:solidFill>
              <a:latin typeface="Calibri (Gövde)"/>
              <a:ea typeface="+mj-ea"/>
              <a:cs typeface="+mj-cs"/>
            </a:endParaRPr>
          </a:p>
        </p:txBody>
      </p:sp>
      <p:sp>
        <p:nvSpPr>
          <p:cNvPr id="3" name="İçerik Yer Tutucusu 2">
            <a:extLst>
              <a:ext uri="{FF2B5EF4-FFF2-40B4-BE49-F238E27FC236}">
                <a16:creationId xmlns:a16="http://schemas.microsoft.com/office/drawing/2014/main" id="{ABBBC2D1-9F6D-40DD-81E7-2298E3D9C3A3}"/>
              </a:ext>
            </a:extLst>
          </p:cNvPr>
          <p:cNvSpPr>
            <a:spLocks noGrp="1"/>
          </p:cNvSpPr>
          <p:nvPr>
            <p:ph idx="1"/>
          </p:nvPr>
        </p:nvSpPr>
        <p:spPr>
          <a:xfrm>
            <a:off x="838200" y="1700809"/>
            <a:ext cx="5322367" cy="4655542"/>
          </a:xfrm>
        </p:spPr>
        <p:txBody>
          <a:bodyPr vert="horz" lIns="91440" tIns="45720" rIns="91440" bIns="45720" rtlCol="0">
            <a:normAutofit/>
          </a:bodyPr>
          <a:lstStyle/>
          <a:p>
            <a:r>
              <a:rPr lang="en-US" sz="2400" b="1" dirty="0" err="1"/>
              <a:t>Dolap</a:t>
            </a:r>
            <a:r>
              <a:rPr lang="en-US" sz="2400" b="1" dirty="0"/>
              <a:t> </a:t>
            </a:r>
            <a:r>
              <a:rPr lang="en-US" sz="2400" b="1" dirty="0" err="1"/>
              <a:t>kapaklarının</a:t>
            </a:r>
            <a:r>
              <a:rPr lang="en-US" sz="2400" b="1" dirty="0"/>
              <a:t> </a:t>
            </a:r>
            <a:r>
              <a:rPr lang="en-US" sz="2400" b="1" dirty="0" err="1"/>
              <a:t>açık</a:t>
            </a:r>
            <a:r>
              <a:rPr lang="en-US" sz="2400" b="1" dirty="0"/>
              <a:t> </a:t>
            </a:r>
            <a:r>
              <a:rPr lang="en-US" sz="2400" b="1" dirty="0" err="1"/>
              <a:t>bırakılması</a:t>
            </a:r>
            <a:r>
              <a:rPr lang="en-US" sz="2400" b="1" dirty="0"/>
              <a:t> </a:t>
            </a:r>
          </a:p>
          <a:p>
            <a:r>
              <a:rPr lang="en-US" sz="2400" dirty="0" err="1"/>
              <a:t>Ofis</a:t>
            </a:r>
            <a:r>
              <a:rPr lang="en-US" sz="2400" dirty="0"/>
              <a:t> </a:t>
            </a:r>
            <a:r>
              <a:rPr lang="en-US" sz="2400" dirty="0" err="1"/>
              <a:t>içi</a:t>
            </a:r>
            <a:r>
              <a:rPr lang="en-US" sz="2400" dirty="0"/>
              <a:t> </a:t>
            </a:r>
            <a:r>
              <a:rPr lang="en-US" sz="2400" b="1" dirty="0" err="1"/>
              <a:t>köşe</a:t>
            </a:r>
            <a:r>
              <a:rPr lang="en-US" sz="2400" b="1" dirty="0"/>
              <a:t> </a:t>
            </a:r>
            <a:r>
              <a:rPr lang="en-US" sz="2400" b="1" dirty="0" err="1"/>
              <a:t>noktalardan</a:t>
            </a:r>
            <a:r>
              <a:rPr lang="en-US" sz="2400" b="1" dirty="0"/>
              <a:t> </a:t>
            </a:r>
            <a:r>
              <a:rPr lang="en-US" sz="2400" dirty="0" err="1"/>
              <a:t>koşarak</a:t>
            </a:r>
            <a:r>
              <a:rPr lang="en-US" sz="2400" dirty="0"/>
              <a:t> </a:t>
            </a:r>
            <a:r>
              <a:rPr lang="en-US" sz="2400" dirty="0" err="1"/>
              <a:t>geçiş</a:t>
            </a:r>
            <a:r>
              <a:rPr lang="en-US" sz="2400" dirty="0"/>
              <a:t> </a:t>
            </a:r>
            <a:r>
              <a:rPr lang="en-US" sz="2400" dirty="0" err="1"/>
              <a:t>yapmak</a:t>
            </a:r>
            <a:endParaRPr lang="en-US" sz="2400" dirty="0"/>
          </a:p>
          <a:p>
            <a:r>
              <a:rPr lang="en-US" sz="2400" dirty="0" err="1"/>
              <a:t>Yangın</a:t>
            </a:r>
            <a:r>
              <a:rPr lang="en-US" sz="2400" dirty="0"/>
              <a:t> </a:t>
            </a:r>
            <a:r>
              <a:rPr lang="en-US" sz="2400" dirty="0" err="1"/>
              <a:t>tüplerinin</a:t>
            </a:r>
            <a:r>
              <a:rPr lang="en-US" sz="2400" dirty="0"/>
              <a:t> </a:t>
            </a:r>
            <a:r>
              <a:rPr lang="en-US" sz="2400" dirty="0" err="1"/>
              <a:t>yerinin</a:t>
            </a:r>
            <a:r>
              <a:rPr lang="en-US" sz="2400" dirty="0"/>
              <a:t> </a:t>
            </a:r>
            <a:r>
              <a:rPr lang="en-US" sz="2400" dirty="0" err="1"/>
              <a:t>değiştirilmesi</a:t>
            </a:r>
            <a:r>
              <a:rPr lang="en-US" sz="2400" dirty="0"/>
              <a:t> </a:t>
            </a:r>
          </a:p>
          <a:p>
            <a:r>
              <a:rPr lang="en-US" sz="2400" dirty="0" err="1"/>
              <a:t>Asansöre</a:t>
            </a:r>
            <a:r>
              <a:rPr lang="en-US" sz="2400" dirty="0"/>
              <a:t> </a:t>
            </a:r>
            <a:r>
              <a:rPr lang="en-US" sz="2400" dirty="0" err="1"/>
              <a:t>binme</a:t>
            </a:r>
            <a:r>
              <a:rPr lang="en-US" sz="2400" dirty="0"/>
              <a:t> </a:t>
            </a:r>
            <a:r>
              <a:rPr lang="en-US" sz="2400" dirty="0" err="1"/>
              <a:t>sırasında</a:t>
            </a:r>
            <a:r>
              <a:rPr lang="en-US" sz="2400" dirty="0"/>
              <a:t> </a:t>
            </a:r>
            <a:r>
              <a:rPr lang="en-US" sz="2400" dirty="0" err="1"/>
              <a:t>telefon</a:t>
            </a:r>
            <a:r>
              <a:rPr lang="en-US" sz="2400" dirty="0"/>
              <a:t> vb. </a:t>
            </a:r>
            <a:r>
              <a:rPr lang="en-US" sz="2400" dirty="0" err="1"/>
              <a:t>başka</a:t>
            </a:r>
            <a:r>
              <a:rPr lang="en-US" sz="2400" dirty="0"/>
              <a:t> </a:t>
            </a:r>
            <a:r>
              <a:rPr lang="en-US" sz="2400" dirty="0" err="1"/>
              <a:t>şeylerle</a:t>
            </a:r>
            <a:r>
              <a:rPr lang="en-US" sz="2400" dirty="0"/>
              <a:t> </a:t>
            </a:r>
            <a:r>
              <a:rPr lang="en-US" sz="2400" dirty="0" err="1"/>
              <a:t>uğraşırken</a:t>
            </a:r>
            <a:r>
              <a:rPr lang="en-US" sz="2400" dirty="0"/>
              <a:t> </a:t>
            </a:r>
            <a:r>
              <a:rPr lang="en-US" sz="2400" dirty="0" err="1"/>
              <a:t>kapı</a:t>
            </a:r>
            <a:r>
              <a:rPr lang="en-US" sz="2400" dirty="0"/>
              <a:t> </a:t>
            </a:r>
            <a:r>
              <a:rPr lang="en-US" sz="2400" dirty="0" err="1"/>
              <a:t>açıldıktan</a:t>
            </a:r>
            <a:r>
              <a:rPr lang="en-US" sz="2400" dirty="0"/>
              <a:t> </a:t>
            </a:r>
            <a:r>
              <a:rPr lang="en-US" sz="2400" dirty="0" err="1"/>
              <a:t>hemen</a:t>
            </a:r>
            <a:r>
              <a:rPr lang="en-US" sz="2400" dirty="0"/>
              <a:t> </a:t>
            </a:r>
            <a:r>
              <a:rPr lang="en-US" sz="2400" dirty="0" err="1"/>
              <a:t>sonra</a:t>
            </a:r>
            <a:r>
              <a:rPr lang="en-US" sz="2400" dirty="0"/>
              <a:t> </a:t>
            </a:r>
            <a:r>
              <a:rPr lang="en-US" sz="2400" dirty="0" err="1"/>
              <a:t>değil</a:t>
            </a:r>
            <a:r>
              <a:rPr lang="en-US" sz="2400" dirty="0"/>
              <a:t> </a:t>
            </a:r>
            <a:r>
              <a:rPr lang="en-US" sz="2400" dirty="0" err="1"/>
              <a:t>kapanmaya</a:t>
            </a:r>
            <a:r>
              <a:rPr lang="en-US" sz="2400" dirty="0"/>
              <a:t> </a:t>
            </a:r>
            <a:r>
              <a:rPr lang="en-US" sz="2400" dirty="0" err="1"/>
              <a:t>başladığında</a:t>
            </a:r>
            <a:r>
              <a:rPr lang="en-US" sz="2400" dirty="0"/>
              <a:t> </a:t>
            </a:r>
            <a:r>
              <a:rPr lang="en-US" sz="2400" dirty="0" err="1"/>
              <a:t>içeri</a:t>
            </a:r>
            <a:r>
              <a:rPr lang="en-US" sz="2400" dirty="0"/>
              <a:t> </a:t>
            </a:r>
            <a:r>
              <a:rPr lang="en-US" sz="2400" dirty="0" err="1"/>
              <a:t>girmeye</a:t>
            </a:r>
            <a:r>
              <a:rPr lang="en-US" sz="2400" dirty="0"/>
              <a:t> </a:t>
            </a:r>
            <a:r>
              <a:rPr lang="en-US" sz="2400" dirty="0" err="1"/>
              <a:t>çalışmak</a:t>
            </a:r>
            <a:r>
              <a:rPr lang="en-US" sz="2400" dirty="0"/>
              <a:t>  </a:t>
            </a:r>
          </a:p>
          <a:p>
            <a:r>
              <a:rPr lang="en-US" sz="2400" dirty="0" err="1"/>
              <a:t>Üst</a:t>
            </a:r>
            <a:r>
              <a:rPr lang="en-US" sz="2400" dirty="0"/>
              <a:t> </a:t>
            </a:r>
            <a:r>
              <a:rPr lang="en-US" sz="2400" dirty="0" err="1"/>
              <a:t>noktalara</a:t>
            </a:r>
            <a:r>
              <a:rPr lang="en-US" sz="2400" dirty="0"/>
              <a:t> </a:t>
            </a:r>
            <a:r>
              <a:rPr lang="en-US" sz="2400" dirty="0" err="1"/>
              <a:t>ulaşmak</a:t>
            </a:r>
            <a:r>
              <a:rPr lang="en-US" sz="2400" dirty="0"/>
              <a:t> </a:t>
            </a:r>
            <a:r>
              <a:rPr lang="en-US" sz="2400" dirty="0" err="1"/>
              <a:t>için</a:t>
            </a:r>
            <a:r>
              <a:rPr lang="en-US" sz="2400" dirty="0"/>
              <a:t> </a:t>
            </a:r>
            <a:r>
              <a:rPr lang="en-US" sz="2400" dirty="0" err="1"/>
              <a:t>ofis</a:t>
            </a:r>
            <a:r>
              <a:rPr lang="en-US" sz="2400" dirty="0"/>
              <a:t> </a:t>
            </a:r>
            <a:r>
              <a:rPr lang="en-US" sz="2400" dirty="0" err="1"/>
              <a:t>sandalyesi</a:t>
            </a:r>
            <a:r>
              <a:rPr lang="en-US" sz="2400" dirty="0"/>
              <a:t> </a:t>
            </a:r>
            <a:r>
              <a:rPr lang="en-US" sz="2400" dirty="0" err="1"/>
              <a:t>üzerine</a:t>
            </a:r>
            <a:r>
              <a:rPr lang="en-US" sz="2400" dirty="0"/>
              <a:t> </a:t>
            </a:r>
            <a:r>
              <a:rPr lang="en-US" sz="2400" dirty="0" err="1"/>
              <a:t>çıkmak</a:t>
            </a:r>
            <a:endParaRPr lang="en-US" sz="2400" dirty="0"/>
          </a:p>
          <a:p>
            <a:pPr marL="0" indent="0">
              <a:buNone/>
            </a:pPr>
            <a:endParaRPr lang="en-US" sz="1700" dirty="0"/>
          </a:p>
        </p:txBody>
      </p:sp>
      <p:sp>
        <p:nvSpPr>
          <p:cNvPr id="4" name="Slayt Numarası Yer Tutucusu 3">
            <a:extLst>
              <a:ext uri="{FF2B5EF4-FFF2-40B4-BE49-F238E27FC236}">
                <a16:creationId xmlns:a16="http://schemas.microsoft.com/office/drawing/2014/main" id="{2F88CFDC-0AB6-43BA-B22B-8A229D291641}"/>
              </a:ext>
            </a:extLst>
          </p:cNvPr>
          <p:cNvSpPr>
            <a:spLocks noGrp="1"/>
          </p:cNvSpPr>
          <p:nvPr>
            <p:ph type="sldNum" sz="quarter" idx="12"/>
          </p:nvPr>
        </p:nvSpPr>
        <p:spPr/>
        <p:txBody>
          <a:bodyPr vert="horz" lIns="91440" tIns="45720" rIns="91440" bIns="45720" rtlCol="0" anchor="ctr">
            <a:normAutofit/>
          </a:bodyPr>
          <a:lstStyle/>
          <a:p>
            <a:pPr defTabSz="914400">
              <a:spcAft>
                <a:spcPts val="600"/>
              </a:spcAft>
            </a:pPr>
            <a:fld id="{31E71EC7-6E90-4CB0-9B72-7BC0AB784A81}" type="slidenum">
              <a:rPr lang="en-US"/>
              <a:pPr defTabSz="914400">
                <a:spcAft>
                  <a:spcPts val="600"/>
                </a:spcAft>
              </a:pPr>
              <a:t>37</a:t>
            </a:fld>
            <a:endParaRPr lang="en-US"/>
          </a:p>
        </p:txBody>
      </p:sp>
      <p:pic>
        <p:nvPicPr>
          <p:cNvPr id="6" name="Picture 2" descr="C:\Users\Asuss\Desktop\İSG EĞİTİM\Gifler\climbing_unstable_objects_stacked_500_clr_8626.gif">
            <a:extLst>
              <a:ext uri="{FF2B5EF4-FFF2-40B4-BE49-F238E27FC236}">
                <a16:creationId xmlns:a16="http://schemas.microsoft.com/office/drawing/2014/main" id="{D5524DB7-7C45-47E0-83B2-FA2D6874071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6459222" y="865022"/>
            <a:ext cx="2069033" cy="5278145"/>
          </a:xfrm>
          <a:prstGeom prst="rect">
            <a:avLst/>
          </a:prstGeom>
          <a:noFill/>
          <a:extLst>
            <a:ext uri="{909E8E84-426E-40DD-AFC4-6F175D3DCCD1}">
              <a14:hiddenFill xmlns:a14="http://schemas.microsoft.com/office/drawing/2010/main">
                <a:solidFill>
                  <a:srgbClr val="FFFFFF"/>
                </a:solidFill>
              </a14:hiddenFill>
            </a:ext>
          </a:extLst>
        </p:spPr>
      </p:pic>
      <p:pic>
        <p:nvPicPr>
          <p:cNvPr id="9" name="Resim 8">
            <a:extLst>
              <a:ext uri="{FF2B5EF4-FFF2-40B4-BE49-F238E27FC236}">
                <a16:creationId xmlns:a16="http://schemas.microsoft.com/office/drawing/2014/main" id="{771EC10C-EBB0-4BE3-98DB-86C9B1DB1448}"/>
              </a:ext>
            </a:extLst>
          </p:cNvPr>
          <p:cNvPicPr>
            <a:picLocks noChangeAspect="1"/>
          </p:cNvPicPr>
          <p:nvPr/>
        </p:nvPicPr>
        <p:blipFill rotWithShape="1">
          <a:blip r:embed="rId3">
            <a:extLst>
              <a:ext uri="{28A0092B-C50C-407E-A947-70E740481C1C}">
                <a14:useLocalDpi xmlns:a14="http://schemas.microsoft.com/office/drawing/2010/main" val="0"/>
              </a:ext>
            </a:extLst>
          </a:blip>
          <a:srcRect l="30563" r="35743"/>
          <a:stretch/>
        </p:blipFill>
        <p:spPr>
          <a:xfrm>
            <a:off x="9222475" y="3142792"/>
            <a:ext cx="2439062" cy="3000375"/>
          </a:xfrm>
          <a:prstGeom prst="rect">
            <a:avLst/>
          </a:prstGeom>
        </p:spPr>
      </p:pic>
    </p:spTree>
    <p:extLst>
      <p:ext uri="{BB962C8B-B14F-4D97-AF65-F5344CB8AC3E}">
        <p14:creationId xmlns:p14="http://schemas.microsoft.com/office/powerpoint/2010/main" val="42571345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991CB27-6741-4871-9BB9-04D8900A071B}"/>
              </a:ext>
            </a:extLst>
          </p:cNvPr>
          <p:cNvSpPr>
            <a:spLocks noGrp="1"/>
          </p:cNvSpPr>
          <p:nvPr>
            <p:ph type="title"/>
          </p:nvPr>
        </p:nvSpPr>
        <p:spPr>
          <a:xfrm>
            <a:off x="838200" y="365125"/>
            <a:ext cx="10515600" cy="543595"/>
          </a:xfrm>
        </p:spPr>
        <p:txBody>
          <a:bodyPr>
            <a:noAutofit/>
          </a:bodyPr>
          <a:lstStyle/>
          <a:p>
            <a:r>
              <a:rPr lang="tr-TR" sz="3600" b="1">
                <a:latin typeface="Calibri (Gövde)"/>
              </a:rPr>
              <a:t>Merdiven</a:t>
            </a:r>
          </a:p>
        </p:txBody>
      </p:sp>
      <p:sp>
        <p:nvSpPr>
          <p:cNvPr id="4" name="Slayt Numarası Yer Tutucusu 3">
            <a:extLst>
              <a:ext uri="{FF2B5EF4-FFF2-40B4-BE49-F238E27FC236}">
                <a16:creationId xmlns:a16="http://schemas.microsoft.com/office/drawing/2014/main" id="{67F358E4-C397-4D69-BE44-EB973188B0D8}"/>
              </a:ext>
            </a:extLst>
          </p:cNvPr>
          <p:cNvSpPr>
            <a:spLocks noGrp="1"/>
          </p:cNvSpPr>
          <p:nvPr>
            <p:ph type="sldNum" sz="quarter" idx="12"/>
          </p:nvPr>
        </p:nvSpPr>
        <p:spPr/>
        <p:txBody>
          <a:bodyPr/>
          <a:lstStyle/>
          <a:p>
            <a:fld id="{31E71EC7-6E90-4CB0-9B72-7BC0AB784A81}" type="slidenum">
              <a:rPr lang="tr-TR" smtClean="0"/>
              <a:pPr/>
              <a:t>38</a:t>
            </a:fld>
            <a:endParaRPr lang="tr-TR"/>
          </a:p>
        </p:txBody>
      </p:sp>
      <p:pic>
        <p:nvPicPr>
          <p:cNvPr id="7" name="Resim 6" descr="oyuncak içeren bir resim&#10;&#10;Açıklama otomatik olarak oluşturuldu">
            <a:extLst>
              <a:ext uri="{FF2B5EF4-FFF2-40B4-BE49-F238E27FC236}">
                <a16:creationId xmlns:a16="http://schemas.microsoft.com/office/drawing/2014/main" id="{A2E95349-BBDD-4743-9CBB-1BF7FB7D17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810" y="2348880"/>
            <a:ext cx="1474802" cy="3816400"/>
          </a:xfrm>
          <a:prstGeom prst="rect">
            <a:avLst/>
          </a:prstGeom>
        </p:spPr>
      </p:pic>
      <p:sp>
        <p:nvSpPr>
          <p:cNvPr id="8" name="Bulut 7">
            <a:extLst>
              <a:ext uri="{FF2B5EF4-FFF2-40B4-BE49-F238E27FC236}">
                <a16:creationId xmlns:a16="http://schemas.microsoft.com/office/drawing/2014/main" id="{9889B719-EF24-47B3-B571-1C082C86929C}"/>
              </a:ext>
            </a:extLst>
          </p:cNvPr>
          <p:cNvSpPr/>
          <p:nvPr/>
        </p:nvSpPr>
        <p:spPr>
          <a:xfrm>
            <a:off x="2495600" y="908720"/>
            <a:ext cx="3312368" cy="1728192"/>
          </a:xfrm>
          <a:prstGeom prst="cloud">
            <a:avLst/>
          </a:prstGeom>
          <a:solidFill>
            <a:schemeClr val="bg1"/>
          </a:solidFill>
          <a:ln>
            <a:solidFill>
              <a:schemeClr val="accent1">
                <a:shade val="50000"/>
                <a:alpha val="9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i="1">
                <a:solidFill>
                  <a:schemeClr val="tx1"/>
                </a:solidFill>
              </a:rPr>
              <a:t>Merdivenden Güvenli Olarak Nasıl Çıkmalıyım?</a:t>
            </a:r>
            <a:r>
              <a:rPr lang="tr-TR"/>
              <a:t> </a:t>
            </a:r>
          </a:p>
        </p:txBody>
      </p:sp>
      <p:sp>
        <p:nvSpPr>
          <p:cNvPr id="10" name="Bulut 9">
            <a:extLst>
              <a:ext uri="{FF2B5EF4-FFF2-40B4-BE49-F238E27FC236}">
                <a16:creationId xmlns:a16="http://schemas.microsoft.com/office/drawing/2014/main" id="{F57BE067-098B-40A5-9CBC-ED8EF1A77856}"/>
              </a:ext>
            </a:extLst>
          </p:cNvPr>
          <p:cNvSpPr/>
          <p:nvPr/>
        </p:nvSpPr>
        <p:spPr>
          <a:xfrm>
            <a:off x="1847528" y="2204864"/>
            <a:ext cx="288032" cy="144016"/>
          </a:xfrm>
          <a:prstGeom prst="cloud">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
        <p:nvSpPr>
          <p:cNvPr id="11" name="Bulut 10">
            <a:extLst>
              <a:ext uri="{FF2B5EF4-FFF2-40B4-BE49-F238E27FC236}">
                <a16:creationId xmlns:a16="http://schemas.microsoft.com/office/drawing/2014/main" id="{7D7870AE-5CF1-4C66-9A7D-BA538E1591F2}"/>
              </a:ext>
            </a:extLst>
          </p:cNvPr>
          <p:cNvSpPr/>
          <p:nvPr/>
        </p:nvSpPr>
        <p:spPr>
          <a:xfrm>
            <a:off x="2304488" y="2005075"/>
            <a:ext cx="288032" cy="144016"/>
          </a:xfrm>
          <a:prstGeom prst="cloud">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pic>
        <p:nvPicPr>
          <p:cNvPr id="12" name="Resim 11">
            <a:extLst>
              <a:ext uri="{FF2B5EF4-FFF2-40B4-BE49-F238E27FC236}">
                <a16:creationId xmlns:a16="http://schemas.microsoft.com/office/drawing/2014/main" id="{D7D9D87C-5A4F-49C1-BC9A-F9B469484B1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4072" y="1626891"/>
            <a:ext cx="4811936" cy="3604218"/>
          </a:xfrm>
          <a:prstGeom prst="rect">
            <a:avLst/>
          </a:prstGeom>
          <a:noFill/>
          <a:ln>
            <a:noFill/>
          </a:ln>
        </p:spPr>
      </p:pic>
      <p:sp>
        <p:nvSpPr>
          <p:cNvPr id="13" name="Metin kutusu 12">
            <a:extLst>
              <a:ext uri="{FF2B5EF4-FFF2-40B4-BE49-F238E27FC236}">
                <a16:creationId xmlns:a16="http://schemas.microsoft.com/office/drawing/2014/main" id="{052AC333-DA15-4E08-98B9-12939C9C60EE}"/>
              </a:ext>
            </a:extLst>
          </p:cNvPr>
          <p:cNvSpPr txBox="1"/>
          <p:nvPr/>
        </p:nvSpPr>
        <p:spPr>
          <a:xfrm>
            <a:off x="2832026" y="2977649"/>
            <a:ext cx="3717861" cy="2677656"/>
          </a:xfrm>
          <a:prstGeom prst="rect">
            <a:avLst/>
          </a:prstGeom>
          <a:noFill/>
        </p:spPr>
        <p:txBody>
          <a:bodyPr wrap="square" rtlCol="0">
            <a:spAutoFit/>
          </a:bodyPr>
          <a:lstStyle/>
          <a:p>
            <a:pPr marL="342900" indent="-342900">
              <a:buFont typeface="Arial" panose="020B0604020202020204" pitchFamily="34" charset="0"/>
              <a:buChar char="•"/>
            </a:pPr>
            <a:r>
              <a:rPr lang="tr-TR" sz="2400" dirty="0"/>
              <a:t>Tırabzanlardan tutmadan hareket edilmemelidir. </a:t>
            </a:r>
          </a:p>
          <a:p>
            <a:pPr marL="342900" indent="-342900">
              <a:buFont typeface="Arial" panose="020B0604020202020204" pitchFamily="34" charset="0"/>
              <a:buChar char="•"/>
            </a:pPr>
            <a:r>
              <a:rPr lang="tr-TR" sz="2400" dirty="0"/>
              <a:t>İki el dolu olacak şekilde merdivenden inmeyin /  çıkmayın. </a:t>
            </a:r>
          </a:p>
          <a:p>
            <a:pPr marL="342900" indent="-342900">
              <a:buFont typeface="Arial" panose="020B0604020202020204" pitchFamily="34" charset="0"/>
              <a:buChar char="•"/>
            </a:pPr>
            <a:r>
              <a:rPr lang="tr-TR" sz="2400" dirty="0"/>
              <a:t>Telefona / evraka bakarak hareket etmeyin. </a:t>
            </a:r>
          </a:p>
        </p:txBody>
      </p:sp>
    </p:spTree>
    <p:extLst>
      <p:ext uri="{BB962C8B-B14F-4D97-AF65-F5344CB8AC3E}">
        <p14:creationId xmlns:p14="http://schemas.microsoft.com/office/powerpoint/2010/main" val="24927112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1E19BBB7-4EC8-4739-A680-0C7FD22109C5}"/>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defTabSz="914400">
              <a:spcAft>
                <a:spcPts val="600"/>
              </a:spcAft>
            </a:pPr>
            <a:fld id="{31E71EC7-6E90-4CB0-9B72-7BC0AB784A81}" type="slidenum">
              <a:rPr lang="en-US" smtClean="0"/>
              <a:pPr defTabSz="914400">
                <a:spcAft>
                  <a:spcPts val="600"/>
                </a:spcAft>
              </a:pPr>
              <a:t>39</a:t>
            </a:fld>
            <a:endParaRPr lang="en-US"/>
          </a:p>
        </p:txBody>
      </p:sp>
      <p:pic>
        <p:nvPicPr>
          <p:cNvPr id="14" name="Resim 13">
            <a:extLst>
              <a:ext uri="{FF2B5EF4-FFF2-40B4-BE49-F238E27FC236}">
                <a16:creationId xmlns:a16="http://schemas.microsoft.com/office/drawing/2014/main" id="{EC42695E-E245-42D4-8C7A-3330F848DE3B}"/>
              </a:ext>
            </a:extLst>
          </p:cNvPr>
          <p:cNvPicPr>
            <a:picLocks noChangeAspect="1"/>
          </p:cNvPicPr>
          <p:nvPr/>
        </p:nvPicPr>
        <p:blipFill rotWithShape="1">
          <a:blip r:embed="rId2"/>
          <a:srcRect t="10643" r="1" b="16376"/>
          <a:stretch/>
        </p:blipFill>
        <p:spPr>
          <a:xfrm>
            <a:off x="643467" y="643467"/>
            <a:ext cx="10905066" cy="5571065"/>
          </a:xfrm>
          <a:prstGeom prst="rect">
            <a:avLst/>
          </a:prstGeom>
          <a:ln>
            <a:noFill/>
          </a:ln>
        </p:spPr>
      </p:pic>
    </p:spTree>
    <p:extLst>
      <p:ext uri="{BB962C8B-B14F-4D97-AF65-F5344CB8AC3E}">
        <p14:creationId xmlns:p14="http://schemas.microsoft.com/office/powerpoint/2010/main" val="1738986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192D3D2F-BDAF-4647-BBEB-3CB205AAEC95}"/>
              </a:ext>
            </a:extLst>
          </p:cNvPr>
          <p:cNvSpPr>
            <a:spLocks noGrp="1"/>
          </p:cNvSpPr>
          <p:nvPr>
            <p:ph type="sldNum" sz="quarter" idx="12"/>
          </p:nvPr>
        </p:nvSpPr>
        <p:spPr/>
        <p:txBody>
          <a:bodyPr/>
          <a:lstStyle/>
          <a:p>
            <a:fld id="{31E71EC7-6E90-4CB0-9B72-7BC0AB784A81}" type="slidenum">
              <a:rPr lang="tr-TR" smtClean="0"/>
              <a:pPr/>
              <a:t>4</a:t>
            </a:fld>
            <a:endParaRPr lang="tr-TR"/>
          </a:p>
        </p:txBody>
      </p:sp>
      <p:sp>
        <p:nvSpPr>
          <p:cNvPr id="3" name="Başlık 1">
            <a:extLst>
              <a:ext uri="{FF2B5EF4-FFF2-40B4-BE49-F238E27FC236}">
                <a16:creationId xmlns:a16="http://schemas.microsoft.com/office/drawing/2014/main" id="{68F7B8B7-8247-4597-B586-9D5E05F24AD1}"/>
              </a:ext>
            </a:extLst>
          </p:cNvPr>
          <p:cNvSpPr txBox="1">
            <a:spLocks/>
          </p:cNvSpPr>
          <p:nvPr/>
        </p:nvSpPr>
        <p:spPr>
          <a:xfrm>
            <a:off x="725078" y="365125"/>
            <a:ext cx="10515600" cy="90363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2400" b="1">
                <a:solidFill>
                  <a:srgbClr val="000000"/>
                </a:solidFill>
                <a:latin typeface="Calibri (Gövde)"/>
              </a:rPr>
              <a:t>Çalışanların İş Sağlığı Ve Güvenliği Eğitimlerinin Usul Ve Esasları Hakkında Yönetmelik</a:t>
            </a:r>
            <a:endParaRPr lang="tr-TR" sz="2400" dirty="0">
              <a:latin typeface="Calibri (Gövde)"/>
            </a:endParaRPr>
          </a:p>
        </p:txBody>
      </p:sp>
      <p:sp>
        <p:nvSpPr>
          <p:cNvPr id="4" name="İçerik Yer Tutucusu 2">
            <a:extLst>
              <a:ext uri="{FF2B5EF4-FFF2-40B4-BE49-F238E27FC236}">
                <a16:creationId xmlns:a16="http://schemas.microsoft.com/office/drawing/2014/main" id="{607CC255-C2C1-4DC2-97CB-BE8EC83BD536}"/>
              </a:ext>
            </a:extLst>
          </p:cNvPr>
          <p:cNvSpPr txBox="1">
            <a:spLocks/>
          </p:cNvSpPr>
          <p:nvPr/>
        </p:nvSpPr>
        <p:spPr>
          <a:xfrm>
            <a:off x="725078" y="1825625"/>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tr-TR" sz="2000"/>
              <a:t>Madde: 6 </a:t>
            </a:r>
          </a:p>
          <a:p>
            <a:pPr algn="just"/>
            <a:r>
              <a:rPr lang="tr-TR" sz="2000" b="1">
                <a:solidFill>
                  <a:srgbClr val="FF0000"/>
                </a:solidFill>
                <a:latin typeface="Calibri (Gövde)"/>
              </a:rPr>
              <a:t>Çok tehlikeli sınıfta </a:t>
            </a:r>
            <a:r>
              <a:rPr lang="tr-TR" sz="2000">
                <a:solidFill>
                  <a:srgbClr val="000000"/>
                </a:solidFill>
                <a:latin typeface="Calibri (Gövde)"/>
              </a:rPr>
              <a:t>yer alan işyerlerinde </a:t>
            </a:r>
            <a:r>
              <a:rPr lang="tr-TR" sz="2000" b="1">
                <a:solidFill>
                  <a:srgbClr val="FF0000"/>
                </a:solidFill>
                <a:latin typeface="Calibri (Gövde)"/>
              </a:rPr>
              <a:t>yılda </a:t>
            </a:r>
            <a:r>
              <a:rPr lang="tr-TR" sz="2000">
                <a:solidFill>
                  <a:srgbClr val="000000"/>
                </a:solidFill>
                <a:latin typeface="Calibri (Gövde)"/>
              </a:rPr>
              <a:t>en az toplamda </a:t>
            </a:r>
            <a:r>
              <a:rPr lang="tr-TR" sz="2000" b="1">
                <a:solidFill>
                  <a:srgbClr val="FF0000"/>
                </a:solidFill>
                <a:latin typeface="Calibri (Gövde)"/>
              </a:rPr>
              <a:t>16 saat </a:t>
            </a:r>
          </a:p>
          <a:p>
            <a:pPr algn="just"/>
            <a:r>
              <a:rPr lang="tr-TR" sz="2000" b="1">
                <a:solidFill>
                  <a:srgbClr val="FF0000"/>
                </a:solidFill>
                <a:latin typeface="Calibri (Gövde)"/>
              </a:rPr>
              <a:t>Tehlikeli sınıfta </a:t>
            </a:r>
            <a:r>
              <a:rPr lang="tr-TR" sz="2000">
                <a:solidFill>
                  <a:srgbClr val="000000"/>
                </a:solidFill>
                <a:latin typeface="Calibri (Gövde)"/>
              </a:rPr>
              <a:t>yer alan işyerlerinde </a:t>
            </a:r>
            <a:r>
              <a:rPr lang="tr-TR" sz="2000" b="1">
                <a:solidFill>
                  <a:srgbClr val="FF0000"/>
                </a:solidFill>
                <a:latin typeface="Calibri (Gövde)"/>
              </a:rPr>
              <a:t>iki yılda </a:t>
            </a:r>
            <a:r>
              <a:rPr lang="tr-TR" sz="2000">
                <a:solidFill>
                  <a:srgbClr val="000000"/>
                </a:solidFill>
                <a:latin typeface="Calibri (Gövde)"/>
              </a:rPr>
              <a:t>en az</a:t>
            </a:r>
            <a:r>
              <a:rPr lang="tr-TR" sz="2000" b="1">
                <a:solidFill>
                  <a:srgbClr val="FF0000"/>
                </a:solidFill>
                <a:latin typeface="Calibri (Gövde)"/>
              </a:rPr>
              <a:t> </a:t>
            </a:r>
            <a:r>
              <a:rPr lang="tr-TR" sz="2000">
                <a:solidFill>
                  <a:srgbClr val="000000"/>
                </a:solidFill>
                <a:latin typeface="Calibri (Gövde)"/>
              </a:rPr>
              <a:t>toplamda </a:t>
            </a:r>
            <a:r>
              <a:rPr lang="tr-TR" sz="2000" b="1">
                <a:solidFill>
                  <a:srgbClr val="FF0000"/>
                </a:solidFill>
                <a:latin typeface="Calibri (Gövde)"/>
              </a:rPr>
              <a:t>12 saat </a:t>
            </a:r>
          </a:p>
          <a:p>
            <a:pPr algn="just"/>
            <a:r>
              <a:rPr lang="tr-TR" sz="2000" b="1">
                <a:solidFill>
                  <a:srgbClr val="FF0000"/>
                </a:solidFill>
                <a:latin typeface="Calibri (Gövde)"/>
              </a:rPr>
              <a:t>Az tehlikeli sınıfta </a:t>
            </a:r>
            <a:r>
              <a:rPr lang="tr-TR" sz="2000">
                <a:solidFill>
                  <a:srgbClr val="000000"/>
                </a:solidFill>
                <a:latin typeface="Calibri (Gövde)"/>
              </a:rPr>
              <a:t>yer alan işyerlerinde </a:t>
            </a:r>
            <a:r>
              <a:rPr lang="tr-TR" sz="2000" b="1">
                <a:solidFill>
                  <a:srgbClr val="FF0000"/>
                </a:solidFill>
                <a:latin typeface="Calibri (Gövde)"/>
              </a:rPr>
              <a:t>üç yılda </a:t>
            </a:r>
            <a:r>
              <a:rPr lang="tr-TR" sz="2000">
                <a:solidFill>
                  <a:srgbClr val="000000"/>
                </a:solidFill>
                <a:latin typeface="Calibri (Gövde)"/>
              </a:rPr>
              <a:t>en az toplamda </a:t>
            </a:r>
            <a:r>
              <a:rPr lang="tr-TR" sz="2000" b="1">
                <a:solidFill>
                  <a:srgbClr val="FF0000"/>
                </a:solidFill>
                <a:latin typeface="Calibri (Gövde)"/>
              </a:rPr>
              <a:t>8 saat </a:t>
            </a:r>
          </a:p>
          <a:p>
            <a:pPr marL="0" indent="0" algn="just">
              <a:buFont typeface="Arial" panose="020B0604020202020204" pitchFamily="34" charset="0"/>
              <a:buNone/>
            </a:pPr>
            <a:endParaRPr lang="tr-TR" sz="2000">
              <a:solidFill>
                <a:srgbClr val="000000"/>
              </a:solidFill>
              <a:latin typeface="Calibri (Gövde)"/>
            </a:endParaRPr>
          </a:p>
          <a:p>
            <a:pPr algn="just">
              <a:buFont typeface="Wingdings" panose="05000000000000000000" pitchFamily="2" charset="2"/>
              <a:buChar char="Ø"/>
            </a:pPr>
            <a:r>
              <a:rPr lang="tr-TR" sz="2000">
                <a:solidFill>
                  <a:srgbClr val="000000"/>
                </a:solidFill>
                <a:latin typeface="Calibri (Gövde)"/>
              </a:rPr>
              <a:t>İş kazası geçiren veya meslek hastalığına yakalanan çalışana işe dönüşünde çalışmaya başlamadan önce, kazanın veya meslek hastalığının sebepleri, korunma yolları ve güvenli çalışma yöntemleri ile ilgili ilave eğitim verilir.</a:t>
            </a:r>
          </a:p>
          <a:p>
            <a:pPr algn="just">
              <a:buFont typeface="Wingdings" panose="05000000000000000000" pitchFamily="2" charset="2"/>
              <a:buChar char="Ø"/>
            </a:pPr>
            <a:r>
              <a:rPr lang="tr-TR" sz="2000">
                <a:solidFill>
                  <a:srgbClr val="000000"/>
                </a:solidFill>
                <a:latin typeface="Calibri (Gövde)"/>
              </a:rPr>
              <a:t>Herhangi bir sebeple altı aydan fazla süreyle işten uzak kalanlara, tekrar işe başlatılmadan önce bilgi yenileme eğitimi verilir.</a:t>
            </a:r>
          </a:p>
          <a:p>
            <a:endParaRPr lang="tr-TR" dirty="0"/>
          </a:p>
        </p:txBody>
      </p:sp>
    </p:spTree>
    <p:extLst>
      <p:ext uri="{BB962C8B-B14F-4D97-AF65-F5344CB8AC3E}">
        <p14:creationId xmlns:p14="http://schemas.microsoft.com/office/powerpoint/2010/main" val="41916618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991CB27-6741-4871-9BB9-04D8900A071B}"/>
              </a:ext>
            </a:extLst>
          </p:cNvPr>
          <p:cNvSpPr>
            <a:spLocks noGrp="1"/>
          </p:cNvSpPr>
          <p:nvPr>
            <p:ph type="title"/>
          </p:nvPr>
        </p:nvSpPr>
        <p:spPr>
          <a:xfrm>
            <a:off x="643467" y="321734"/>
            <a:ext cx="10905066" cy="1135737"/>
          </a:xfrm>
        </p:spPr>
        <p:txBody>
          <a:bodyPr>
            <a:normAutofit/>
          </a:bodyPr>
          <a:lstStyle/>
          <a:p>
            <a:r>
              <a:rPr lang="tr-TR" sz="3600" b="1">
                <a:latin typeface="Calibri (Gövde)"/>
              </a:rPr>
              <a:t>Elektrik Panosuna Dokunmayın! </a:t>
            </a:r>
          </a:p>
        </p:txBody>
      </p:sp>
      <p:sp>
        <p:nvSpPr>
          <p:cNvPr id="3" name="İçerik Yer Tutucusu 2">
            <a:extLst>
              <a:ext uri="{FF2B5EF4-FFF2-40B4-BE49-F238E27FC236}">
                <a16:creationId xmlns:a16="http://schemas.microsoft.com/office/drawing/2014/main" id="{E5ECD7AD-DFE1-4695-85AD-6C395D936328}"/>
              </a:ext>
            </a:extLst>
          </p:cNvPr>
          <p:cNvSpPr>
            <a:spLocks noGrp="1"/>
          </p:cNvSpPr>
          <p:nvPr>
            <p:ph idx="1"/>
          </p:nvPr>
        </p:nvSpPr>
        <p:spPr>
          <a:xfrm>
            <a:off x="643469" y="1782981"/>
            <a:ext cx="4008384" cy="4393982"/>
          </a:xfrm>
        </p:spPr>
        <p:txBody>
          <a:bodyPr>
            <a:normAutofit/>
          </a:bodyPr>
          <a:lstStyle/>
          <a:p>
            <a:r>
              <a:rPr lang="tr-TR" sz="2400"/>
              <a:t>Elektrik odaları kilitli tutulmaktadır</a:t>
            </a:r>
          </a:p>
          <a:p>
            <a:r>
              <a:rPr lang="tr-TR" sz="2400"/>
              <a:t>Kablo, priz vb. malzeme elektrik hatası verdiğinde müdahale etmeyin , teknik ekibi çağırın </a:t>
            </a:r>
          </a:p>
          <a:p>
            <a:r>
              <a:rPr lang="tr-TR" sz="2400"/>
              <a:t>Panolar üzerinde yetkili kişinin bilgileri bulunmaktadır</a:t>
            </a:r>
          </a:p>
          <a:p>
            <a:pPr marL="0" indent="0">
              <a:buNone/>
            </a:pPr>
            <a:endParaRPr lang="tr-TR" sz="2000"/>
          </a:p>
          <a:p>
            <a:pPr marL="0" indent="0">
              <a:buNone/>
            </a:pPr>
            <a:endParaRPr lang="tr-TR" sz="2000"/>
          </a:p>
        </p:txBody>
      </p:sp>
      <p:sp>
        <p:nvSpPr>
          <p:cNvPr id="4" name="Slayt Numarası Yer Tutucusu 3">
            <a:extLst>
              <a:ext uri="{FF2B5EF4-FFF2-40B4-BE49-F238E27FC236}">
                <a16:creationId xmlns:a16="http://schemas.microsoft.com/office/drawing/2014/main" id="{67F358E4-C397-4D69-BE44-EB973188B0D8}"/>
              </a:ext>
            </a:extLst>
          </p:cNvPr>
          <p:cNvSpPr>
            <a:spLocks noGrp="1"/>
          </p:cNvSpPr>
          <p:nvPr>
            <p:ph type="sldNum" sz="quarter" idx="12"/>
          </p:nvPr>
        </p:nvSpPr>
        <p:spPr>
          <a:xfrm>
            <a:off x="8805333" y="6356350"/>
            <a:ext cx="2743200" cy="365125"/>
          </a:xfrm>
        </p:spPr>
        <p:txBody>
          <a:bodyPr>
            <a:normAutofit/>
          </a:bodyPr>
          <a:lstStyle/>
          <a:p>
            <a:pPr>
              <a:spcAft>
                <a:spcPts val="600"/>
              </a:spcAft>
            </a:pPr>
            <a:fld id="{31E71EC7-6E90-4CB0-9B72-7BC0AB784A81}" type="slidenum">
              <a:rPr lang="tr-TR" smtClean="0"/>
              <a:pPr>
                <a:spcAft>
                  <a:spcPts val="600"/>
                </a:spcAft>
              </a:pPr>
              <a:t>40</a:t>
            </a:fld>
            <a:endParaRPr lang="tr-TR"/>
          </a:p>
        </p:txBody>
      </p:sp>
      <p:pic>
        <p:nvPicPr>
          <p:cNvPr id="11" name="Resim 10">
            <a:extLst>
              <a:ext uri="{FF2B5EF4-FFF2-40B4-BE49-F238E27FC236}">
                <a16:creationId xmlns:a16="http://schemas.microsoft.com/office/drawing/2014/main" id="{034DF217-9286-471E-B0D1-DB133E59D59B}"/>
              </a:ext>
            </a:extLst>
          </p:cNvPr>
          <p:cNvPicPr>
            <a:picLocks noChangeAspect="1"/>
          </p:cNvPicPr>
          <p:nvPr/>
        </p:nvPicPr>
        <p:blipFill>
          <a:blip r:embed="rId2"/>
          <a:stretch>
            <a:fillRect/>
          </a:stretch>
        </p:blipFill>
        <p:spPr>
          <a:xfrm>
            <a:off x="5295320" y="3043469"/>
            <a:ext cx="3047033" cy="1840915"/>
          </a:xfrm>
          <a:prstGeom prst="rect">
            <a:avLst/>
          </a:prstGeom>
        </p:spPr>
      </p:pic>
      <p:pic>
        <p:nvPicPr>
          <p:cNvPr id="21" name="Resim 20">
            <a:extLst>
              <a:ext uri="{FF2B5EF4-FFF2-40B4-BE49-F238E27FC236}">
                <a16:creationId xmlns:a16="http://schemas.microsoft.com/office/drawing/2014/main" id="{3F0A92E2-B5E4-46DC-B2B1-5D2099025A8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8081750" y="1859597"/>
            <a:ext cx="4190365" cy="3138805"/>
          </a:xfrm>
          <a:prstGeom prst="rect">
            <a:avLst/>
          </a:prstGeom>
          <a:noFill/>
          <a:ln>
            <a:noFill/>
          </a:ln>
        </p:spPr>
      </p:pic>
    </p:spTree>
    <p:extLst>
      <p:ext uri="{BB962C8B-B14F-4D97-AF65-F5344CB8AC3E}">
        <p14:creationId xmlns:p14="http://schemas.microsoft.com/office/powerpoint/2010/main" val="28283823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up 2">
            <a:extLst>
              <a:ext uri="{FF2B5EF4-FFF2-40B4-BE49-F238E27FC236}">
                <a16:creationId xmlns:a16="http://schemas.microsoft.com/office/drawing/2014/main" id="{2964BECB-120C-46F6-9DF5-81534188D668}"/>
              </a:ext>
            </a:extLst>
          </p:cNvPr>
          <p:cNvGrpSpPr/>
          <p:nvPr/>
        </p:nvGrpSpPr>
        <p:grpSpPr>
          <a:xfrm>
            <a:off x="6129369" y="2355900"/>
            <a:ext cx="5324413" cy="3597201"/>
            <a:chOff x="6129369" y="2355900"/>
            <a:chExt cx="5324413" cy="3597201"/>
          </a:xfrm>
        </p:grpSpPr>
        <p:pic>
          <p:nvPicPr>
            <p:cNvPr id="14" name="Resim 13">
              <a:extLst>
                <a:ext uri="{FF2B5EF4-FFF2-40B4-BE49-F238E27FC236}">
                  <a16:creationId xmlns:a16="http://schemas.microsoft.com/office/drawing/2014/main" id="{89920E7C-C068-43AD-AB95-DC066E067B4F}"/>
                </a:ext>
              </a:extLst>
            </p:cNvPr>
            <p:cNvPicPr>
              <a:picLocks noChangeAspect="1"/>
            </p:cNvPicPr>
            <p:nvPr/>
          </p:nvPicPr>
          <p:blipFill>
            <a:blip r:embed="rId2"/>
            <a:stretch>
              <a:fillRect/>
            </a:stretch>
          </p:blipFill>
          <p:spPr>
            <a:xfrm>
              <a:off x="8510618" y="2355900"/>
              <a:ext cx="2943164" cy="3597201"/>
            </a:xfrm>
            <a:prstGeom prst="rect">
              <a:avLst/>
            </a:prstGeom>
          </p:spPr>
        </p:pic>
        <p:pic>
          <p:nvPicPr>
            <p:cNvPr id="8" name="Resim 7">
              <a:extLst>
                <a:ext uri="{FF2B5EF4-FFF2-40B4-BE49-F238E27FC236}">
                  <a16:creationId xmlns:a16="http://schemas.microsoft.com/office/drawing/2014/main" id="{BB24CF58-3F16-4A8B-8B54-4B1067A42169}"/>
                </a:ext>
              </a:extLst>
            </p:cNvPr>
            <p:cNvPicPr>
              <a:picLocks noChangeAspect="1"/>
            </p:cNvPicPr>
            <p:nvPr/>
          </p:nvPicPr>
          <p:blipFill rotWithShape="1">
            <a:blip r:embed="rId3"/>
            <a:srcRect r="35532"/>
            <a:stretch/>
          </p:blipFill>
          <p:spPr>
            <a:xfrm>
              <a:off x="6129369" y="2747882"/>
              <a:ext cx="2381249" cy="2714437"/>
            </a:xfrm>
            <a:prstGeom prst="rect">
              <a:avLst/>
            </a:prstGeom>
          </p:spPr>
        </p:pic>
      </p:grpSp>
      <p:pic>
        <p:nvPicPr>
          <p:cNvPr id="17" name="Resim 16">
            <a:extLst>
              <a:ext uri="{FF2B5EF4-FFF2-40B4-BE49-F238E27FC236}">
                <a16:creationId xmlns:a16="http://schemas.microsoft.com/office/drawing/2014/main" id="{2E845773-6F90-4A13-AC89-5CA5E514D0B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2944" y="3659363"/>
            <a:ext cx="2943164" cy="1837341"/>
          </a:xfrm>
          <a:prstGeom prst="rect">
            <a:avLst/>
          </a:prstGeom>
          <a:noFill/>
          <a:ln>
            <a:noFill/>
          </a:ln>
        </p:spPr>
      </p:pic>
      <p:sp>
        <p:nvSpPr>
          <p:cNvPr id="2" name="Başlık 1">
            <a:extLst>
              <a:ext uri="{FF2B5EF4-FFF2-40B4-BE49-F238E27FC236}">
                <a16:creationId xmlns:a16="http://schemas.microsoft.com/office/drawing/2014/main" id="{F991CB27-6741-4871-9BB9-04D8900A071B}"/>
              </a:ext>
            </a:extLst>
          </p:cNvPr>
          <p:cNvSpPr>
            <a:spLocks noGrp="1"/>
          </p:cNvSpPr>
          <p:nvPr>
            <p:ph type="title"/>
          </p:nvPr>
        </p:nvSpPr>
        <p:spPr>
          <a:xfrm>
            <a:off x="838200" y="365125"/>
            <a:ext cx="10515600" cy="687611"/>
          </a:xfrm>
        </p:spPr>
        <p:txBody>
          <a:bodyPr>
            <a:normAutofit/>
          </a:bodyPr>
          <a:lstStyle/>
          <a:p>
            <a:r>
              <a:rPr lang="tr-TR" sz="3600" b="1">
                <a:latin typeface="Calibri (Gövde)"/>
              </a:rPr>
              <a:t>Enerji Tasarrufu ve Yangın Tehlikesi  </a:t>
            </a:r>
          </a:p>
        </p:txBody>
      </p:sp>
      <p:sp>
        <p:nvSpPr>
          <p:cNvPr id="4" name="Slayt Numarası Yer Tutucusu 3">
            <a:extLst>
              <a:ext uri="{FF2B5EF4-FFF2-40B4-BE49-F238E27FC236}">
                <a16:creationId xmlns:a16="http://schemas.microsoft.com/office/drawing/2014/main" id="{67F358E4-C397-4D69-BE44-EB973188B0D8}"/>
              </a:ext>
            </a:extLst>
          </p:cNvPr>
          <p:cNvSpPr>
            <a:spLocks noGrp="1"/>
          </p:cNvSpPr>
          <p:nvPr>
            <p:ph type="sldNum" sz="quarter" idx="12"/>
          </p:nvPr>
        </p:nvSpPr>
        <p:spPr/>
        <p:txBody>
          <a:bodyPr/>
          <a:lstStyle/>
          <a:p>
            <a:fld id="{31E71EC7-6E90-4CB0-9B72-7BC0AB784A81}" type="slidenum">
              <a:rPr lang="tr-TR" smtClean="0"/>
              <a:pPr/>
              <a:t>41</a:t>
            </a:fld>
            <a:endParaRPr lang="tr-TR"/>
          </a:p>
        </p:txBody>
      </p:sp>
      <p:sp>
        <p:nvSpPr>
          <p:cNvPr id="10" name="Bulut 9">
            <a:extLst>
              <a:ext uri="{FF2B5EF4-FFF2-40B4-BE49-F238E27FC236}">
                <a16:creationId xmlns:a16="http://schemas.microsoft.com/office/drawing/2014/main" id="{87D928C3-07C7-42A9-A365-70431DF553D6}"/>
              </a:ext>
            </a:extLst>
          </p:cNvPr>
          <p:cNvSpPr/>
          <p:nvPr/>
        </p:nvSpPr>
        <p:spPr>
          <a:xfrm>
            <a:off x="259109" y="1040367"/>
            <a:ext cx="4766360" cy="3114134"/>
          </a:xfrm>
          <a:prstGeom prst="cloud">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dirty="0">
              <a:ln w="0"/>
              <a:solidFill>
                <a:schemeClr val="tx1"/>
              </a:solidFill>
              <a:effectLst>
                <a:outerShdw blurRad="38100" dist="19050" dir="2700000" algn="tl" rotWithShape="0">
                  <a:schemeClr val="dk1">
                    <a:alpha val="40000"/>
                  </a:schemeClr>
                </a:outerShdw>
              </a:effectLst>
              <a:latin typeface="Calibri (Gövde)"/>
              <a:ea typeface="Open Sans" panose="020B0606030504020204" pitchFamily="34" charset="0"/>
              <a:cs typeface="Open Sans" panose="020B0606030504020204" pitchFamily="34" charset="0"/>
            </a:endParaRPr>
          </a:p>
          <a:p>
            <a:pPr algn="ctr"/>
            <a:endParaRPr lang="tr-TR" dirty="0">
              <a:ln w="0"/>
              <a:solidFill>
                <a:schemeClr val="tx1"/>
              </a:solidFill>
              <a:effectLst>
                <a:outerShdw blurRad="38100" dist="19050" dir="2700000" algn="tl" rotWithShape="0">
                  <a:schemeClr val="dk1">
                    <a:alpha val="40000"/>
                  </a:schemeClr>
                </a:outerShdw>
              </a:effectLst>
              <a:latin typeface="Calibri (Gövde)"/>
              <a:ea typeface="Open Sans" panose="020B0606030504020204" pitchFamily="34" charset="0"/>
              <a:cs typeface="Open Sans" panose="020B0606030504020204" pitchFamily="34" charset="0"/>
            </a:endParaRPr>
          </a:p>
          <a:p>
            <a:pPr algn="ctr"/>
            <a:r>
              <a:rPr lang="tr-TR" dirty="0">
                <a:ln w="0"/>
                <a:solidFill>
                  <a:schemeClr val="tx1"/>
                </a:solidFill>
                <a:effectLst>
                  <a:outerShdw blurRad="38100" dist="19050" dir="2700000" algn="tl" rotWithShape="0">
                    <a:schemeClr val="dk1">
                      <a:alpha val="40000"/>
                    </a:schemeClr>
                  </a:outerShdw>
                </a:effectLst>
                <a:latin typeface="Calibri (Gövde)"/>
                <a:ea typeface="Open Sans" panose="020B0606030504020204" pitchFamily="34" charset="0"/>
                <a:cs typeface="Open Sans" panose="020B0606030504020204" pitchFamily="34" charset="0"/>
              </a:rPr>
              <a:t>Ofisten çıkarken ekranınızı ve kullandığınız elektrikli cihazları kapatarak ani voltaj değişikliklerinden ekipmanlarınızı korur ve enerji tasarrufuna katkıda bulunabilirsiniz</a:t>
            </a:r>
            <a:r>
              <a:rPr lang="tr-TR" dirty="0">
                <a:solidFill>
                  <a:srgbClr val="000000"/>
                </a:solidFill>
                <a:latin typeface="Calibri (Gövde)"/>
                <a:ea typeface="Open Sans" panose="020B0606030504020204" pitchFamily="34" charset="0"/>
                <a:cs typeface="Open Sans" panose="020B0606030504020204" pitchFamily="34" charset="0"/>
              </a:rPr>
              <a:t>. </a:t>
            </a:r>
            <a:endParaRPr lang="tr-TR" dirty="0">
              <a:solidFill>
                <a:prstClr val="black"/>
              </a:solidFill>
              <a:latin typeface="Calibri (Gövde)"/>
              <a:ea typeface="Open Sans" panose="020B0606030504020204" pitchFamily="34" charset="0"/>
              <a:cs typeface="Open Sans" panose="020B0606030504020204" pitchFamily="34" charset="0"/>
            </a:endParaRPr>
          </a:p>
          <a:p>
            <a:pPr algn="ctr"/>
            <a:endParaRPr lang="tr-TR" sz="2000" dirty="0"/>
          </a:p>
        </p:txBody>
      </p:sp>
      <p:sp>
        <p:nvSpPr>
          <p:cNvPr id="11" name="Bulut 10">
            <a:extLst>
              <a:ext uri="{FF2B5EF4-FFF2-40B4-BE49-F238E27FC236}">
                <a16:creationId xmlns:a16="http://schemas.microsoft.com/office/drawing/2014/main" id="{15AB62F0-BCC5-411F-81CE-85F8281B4A9F}"/>
              </a:ext>
            </a:extLst>
          </p:cNvPr>
          <p:cNvSpPr/>
          <p:nvPr/>
        </p:nvSpPr>
        <p:spPr>
          <a:xfrm>
            <a:off x="6129368" y="791246"/>
            <a:ext cx="3422135" cy="2406724"/>
          </a:xfrm>
          <a:prstGeom prst="cloud">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400">
              <a:spcAft>
                <a:spcPts val="600"/>
              </a:spcAft>
            </a:pPr>
            <a:r>
              <a:rPr lang="en-US" sz="2000" dirty="0" err="1">
                <a:ln w="0"/>
                <a:solidFill>
                  <a:schemeClr val="tx1"/>
                </a:solidFill>
                <a:effectLst>
                  <a:outerShdw blurRad="38100" dist="19050" dir="2700000" algn="tl" rotWithShape="0">
                    <a:schemeClr val="dk1">
                      <a:alpha val="40000"/>
                    </a:schemeClr>
                  </a:outerShdw>
                </a:effectLst>
              </a:rPr>
              <a:t>Ofislerden</a:t>
            </a:r>
            <a:r>
              <a:rPr lang="en-US" sz="2000" dirty="0">
                <a:ln w="0"/>
                <a:solidFill>
                  <a:schemeClr val="tx1"/>
                </a:solidFill>
                <a:effectLst>
                  <a:outerShdw blurRad="38100" dist="19050" dir="2700000" algn="tl" rotWithShape="0">
                    <a:schemeClr val="dk1">
                      <a:alpha val="40000"/>
                    </a:schemeClr>
                  </a:outerShdw>
                </a:effectLst>
              </a:rPr>
              <a:t> </a:t>
            </a:r>
            <a:r>
              <a:rPr lang="en-US" sz="2000" dirty="0" err="1">
                <a:ln w="0"/>
                <a:solidFill>
                  <a:schemeClr val="tx1"/>
                </a:solidFill>
                <a:effectLst>
                  <a:outerShdw blurRad="38100" dist="19050" dir="2700000" algn="tl" rotWithShape="0">
                    <a:schemeClr val="dk1">
                      <a:alpha val="40000"/>
                    </a:schemeClr>
                  </a:outerShdw>
                </a:effectLst>
              </a:rPr>
              <a:t>çıkışta</a:t>
            </a:r>
            <a:r>
              <a:rPr lang="en-US" sz="2000" dirty="0">
                <a:ln w="0"/>
                <a:solidFill>
                  <a:schemeClr val="tx1"/>
                </a:solidFill>
                <a:effectLst>
                  <a:outerShdw blurRad="38100" dist="19050" dir="2700000" algn="tl" rotWithShape="0">
                    <a:schemeClr val="dk1">
                      <a:alpha val="40000"/>
                    </a:schemeClr>
                  </a:outerShdw>
                </a:effectLst>
              </a:rPr>
              <a:t> </a:t>
            </a:r>
            <a:r>
              <a:rPr lang="en-US" sz="2000" dirty="0" err="1">
                <a:ln w="0"/>
                <a:solidFill>
                  <a:schemeClr val="tx1"/>
                </a:solidFill>
                <a:effectLst>
                  <a:outerShdw blurRad="38100" dist="19050" dir="2700000" algn="tl" rotWithShape="0">
                    <a:schemeClr val="dk1">
                      <a:alpha val="40000"/>
                    </a:schemeClr>
                  </a:outerShdw>
                </a:effectLst>
              </a:rPr>
              <a:t>yanan</a:t>
            </a:r>
            <a:r>
              <a:rPr lang="en-US" sz="2000" dirty="0">
                <a:ln w="0"/>
                <a:solidFill>
                  <a:schemeClr val="tx1"/>
                </a:solidFill>
                <a:effectLst>
                  <a:outerShdw blurRad="38100" dist="19050" dir="2700000" algn="tl" rotWithShape="0">
                    <a:schemeClr val="dk1">
                      <a:alpha val="40000"/>
                    </a:schemeClr>
                  </a:outerShdw>
                </a:effectLst>
              </a:rPr>
              <a:t> </a:t>
            </a:r>
            <a:r>
              <a:rPr lang="en-US" sz="2000" dirty="0" err="1">
                <a:ln w="0"/>
                <a:solidFill>
                  <a:schemeClr val="tx1"/>
                </a:solidFill>
                <a:effectLst>
                  <a:outerShdw blurRad="38100" dist="19050" dir="2700000" algn="tl" rotWithShape="0">
                    <a:schemeClr val="dk1">
                      <a:alpha val="40000"/>
                    </a:schemeClr>
                  </a:outerShdw>
                </a:effectLst>
              </a:rPr>
              <a:t>lambaları</a:t>
            </a:r>
            <a:r>
              <a:rPr lang="tr-TR" sz="2000" dirty="0">
                <a:ln w="0"/>
                <a:solidFill>
                  <a:schemeClr val="tx1"/>
                </a:solidFill>
                <a:effectLst>
                  <a:outerShdw blurRad="38100" dist="19050" dir="2700000" algn="tl" rotWithShape="0">
                    <a:schemeClr val="dk1">
                      <a:alpha val="40000"/>
                    </a:schemeClr>
                  </a:outerShdw>
                </a:effectLst>
              </a:rPr>
              <a:t> söndürünüz, takılı fişleri çekiniz.</a:t>
            </a:r>
            <a:r>
              <a:rPr lang="en-US" sz="2000" dirty="0">
                <a:ln w="0"/>
                <a:solidFill>
                  <a:schemeClr val="tx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19785675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3F59054-3394-4D87-8BD0-A28DCD47F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Resim 4" descr="iç mekan, yer, yatak odası, dosya içeren bir resim&#10;&#10;Açıklama otomatik olarak oluşturuldu">
            <a:extLst>
              <a:ext uri="{FF2B5EF4-FFF2-40B4-BE49-F238E27FC236}">
                <a16:creationId xmlns:a16="http://schemas.microsoft.com/office/drawing/2014/main" id="{946A2024-9F28-4BC6-9D00-B03ED0CDD945}"/>
              </a:ext>
            </a:extLst>
          </p:cNvPr>
          <p:cNvPicPr>
            <a:picLocks noChangeAspect="1"/>
          </p:cNvPicPr>
          <p:nvPr/>
        </p:nvPicPr>
        <p:blipFill rotWithShape="1">
          <a:blip r:embed="rId2">
            <a:extLst>
              <a:ext uri="{28A0092B-C50C-407E-A947-70E740481C1C}">
                <a14:useLocalDpi xmlns:a14="http://schemas.microsoft.com/office/drawing/2010/main" val="0"/>
              </a:ext>
            </a:extLst>
          </a:blip>
          <a:srcRect r="6477"/>
          <a:stretch/>
        </p:blipFill>
        <p:spPr>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6" name="İçerik Yer Tutucusu 4">
            <a:extLst>
              <a:ext uri="{FF2B5EF4-FFF2-40B4-BE49-F238E27FC236}">
                <a16:creationId xmlns:a16="http://schemas.microsoft.com/office/drawing/2014/main" id="{E8B10403-2241-473B-B4C9-1733BF348B98}"/>
              </a:ext>
            </a:extLst>
          </p:cNvPr>
          <p:cNvPicPr>
            <a:picLocks noChangeAspect="1"/>
          </p:cNvPicPr>
          <p:nvPr/>
        </p:nvPicPr>
        <p:blipFill rotWithShape="1">
          <a:blip r:embed="rId3">
            <a:extLst>
              <a:ext uri="{28A0092B-C50C-407E-A947-70E740481C1C}">
                <a14:useLocalDpi xmlns:a14="http://schemas.microsoft.com/office/drawing/2010/main" val="0"/>
              </a:ext>
            </a:extLst>
          </a:blip>
          <a:srcRect t="8915" r="-2" b="-2"/>
          <a:stretch/>
        </p:blipFill>
        <p:spPr bwMode="auto">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p:spPr>
      </p:pic>
      <p:pic>
        <p:nvPicPr>
          <p:cNvPr id="7" name="Resim 6">
            <a:extLst>
              <a:ext uri="{FF2B5EF4-FFF2-40B4-BE49-F238E27FC236}">
                <a16:creationId xmlns:a16="http://schemas.microsoft.com/office/drawing/2014/main" id="{01A8BA85-1472-4650-BAAB-83AA5B2E2107}"/>
              </a:ext>
            </a:extLst>
          </p:cNvPr>
          <p:cNvPicPr>
            <a:picLocks noChangeAspect="1"/>
          </p:cNvPicPr>
          <p:nvPr/>
        </p:nvPicPr>
        <p:blipFill rotWithShape="1">
          <a:blip r:embed="rId4">
            <a:extLst>
              <a:ext uri="{28A0092B-C50C-407E-A947-70E740481C1C}">
                <a14:useLocalDpi xmlns:a14="http://schemas.microsoft.com/office/drawing/2010/main" val="0"/>
              </a:ext>
            </a:extLst>
          </a:blip>
          <a:srcRect t="3073" r="2" b="2"/>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15" name="Freeform: Shape 14">
            <a:extLst>
              <a:ext uri="{FF2B5EF4-FFF2-40B4-BE49-F238E27FC236}">
                <a16:creationId xmlns:a16="http://schemas.microsoft.com/office/drawing/2014/main" id="{2FE0ABA9-CAF1-4816-837D-5F28AAA08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BC8B9C14-70F0-4F42-85FF-0DD3D5A58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etin kutusu 7">
            <a:extLst>
              <a:ext uri="{FF2B5EF4-FFF2-40B4-BE49-F238E27FC236}">
                <a16:creationId xmlns:a16="http://schemas.microsoft.com/office/drawing/2014/main" id="{51ADE4E8-923C-4C6F-8267-FC51CFAD67AC}"/>
              </a:ext>
            </a:extLst>
          </p:cNvPr>
          <p:cNvSpPr txBox="1"/>
          <p:nvPr/>
        </p:nvSpPr>
        <p:spPr>
          <a:xfrm>
            <a:off x="466344" y="2448869"/>
            <a:ext cx="2807208" cy="3042640"/>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tr-TR"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Gövde)"/>
                <a:ea typeface="Open Sans" panose="020B0606030504020204" pitchFamily="34" charset="0"/>
                <a:cs typeface="Open Sans" panose="020B0606030504020204" pitchFamily="34" charset="0"/>
              </a:rPr>
              <a:t>Atıklarınızı ayrıştırıp uygun kutulara atarak malzemelerin geri dönüşümüne ve doğal kaynakların korunmasına katkıda bulunabilirsiniz.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4" name="Slayt Numarası Yer Tutucusu 3">
            <a:extLst>
              <a:ext uri="{FF2B5EF4-FFF2-40B4-BE49-F238E27FC236}">
                <a16:creationId xmlns:a16="http://schemas.microsoft.com/office/drawing/2014/main" id="{49C8CBFC-3099-48DE-9CB2-6A88692D42F2}"/>
              </a:ext>
            </a:extLst>
          </p:cNvPr>
          <p:cNvSpPr>
            <a:spLocks noGrp="1"/>
          </p:cNvSpPr>
          <p:nvPr>
            <p:ph type="sldNum" sz="quarter" idx="12"/>
          </p:nvPr>
        </p:nvSpPr>
        <p:spPr>
          <a:xfrm>
            <a:off x="9001658"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1E71EC7-6E90-4CB0-9B72-7BC0AB784A81}"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42</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Metin kutusu 8">
            <a:extLst>
              <a:ext uri="{FF2B5EF4-FFF2-40B4-BE49-F238E27FC236}">
                <a16:creationId xmlns:a16="http://schemas.microsoft.com/office/drawing/2014/main" id="{1BF51BE5-2555-42CC-AA7E-ABDC8B4EFFDE}"/>
              </a:ext>
            </a:extLst>
          </p:cNvPr>
          <p:cNvSpPr txBox="1"/>
          <p:nvPr/>
        </p:nvSpPr>
        <p:spPr>
          <a:xfrm>
            <a:off x="588504" y="1314146"/>
            <a:ext cx="2759661" cy="5355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Geri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Dönüşüm</a:t>
            </a:r>
            <a:endParaRPr kumimoji="0" lang="tr-TR"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38373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İçerik Yer Tutucusu 5" descr="iç mekan, duvar içeren bir resim&#10;&#10;Açıklama otomatik olarak oluşturuldu">
            <a:extLst>
              <a:ext uri="{FF2B5EF4-FFF2-40B4-BE49-F238E27FC236}">
                <a16:creationId xmlns:a16="http://schemas.microsoft.com/office/drawing/2014/main" id="{5C21A978-C4B5-49F2-AAC1-F531C8C370F4}"/>
              </a:ext>
            </a:extLst>
          </p:cNvPr>
          <p:cNvPicPr>
            <a:picLocks noChangeAspect="1"/>
          </p:cNvPicPr>
          <p:nvPr/>
        </p:nvPicPr>
        <p:blipFill rotWithShape="1">
          <a:blip r:embed="rId2">
            <a:extLst>
              <a:ext uri="{28A0092B-C50C-407E-A947-70E740481C1C}">
                <a14:useLocalDpi xmlns:a14="http://schemas.microsoft.com/office/drawing/2010/main" val="0"/>
              </a:ext>
            </a:extLst>
          </a:blip>
          <a:srcRect t="16862" r="2" b="13890"/>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8" name="Resim 7">
            <a:extLst>
              <a:ext uri="{FF2B5EF4-FFF2-40B4-BE49-F238E27FC236}">
                <a16:creationId xmlns:a16="http://schemas.microsoft.com/office/drawing/2014/main" id="{E4E8E237-D32E-40D9-B0F1-A8207318F9E7}"/>
              </a:ext>
            </a:extLst>
          </p:cNvPr>
          <p:cNvPicPr/>
          <p:nvPr/>
        </p:nvPicPr>
        <p:blipFill rotWithShape="1">
          <a:blip r:embed="rId3"/>
          <a:srcRect r="3445"/>
          <a:stretch/>
        </p:blipFill>
        <p:spPr>
          <a:xfrm>
            <a:off x="3800296" y="-37"/>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p:nvSpPr>
          <p:cNvPr id="2" name="Başlık 1">
            <a:extLst>
              <a:ext uri="{FF2B5EF4-FFF2-40B4-BE49-F238E27FC236}">
                <a16:creationId xmlns:a16="http://schemas.microsoft.com/office/drawing/2014/main" id="{17A4D79A-0895-4BE6-A5D2-711CECC64B31}"/>
              </a:ext>
            </a:extLst>
          </p:cNvPr>
          <p:cNvSpPr>
            <a:spLocks noGrp="1"/>
          </p:cNvSpPr>
          <p:nvPr>
            <p:ph type="title"/>
          </p:nvPr>
        </p:nvSpPr>
        <p:spPr>
          <a:xfrm>
            <a:off x="461774" y="960856"/>
            <a:ext cx="3488614" cy="896096"/>
          </a:xfrm>
        </p:spPr>
        <p:txBody>
          <a:bodyPr anchor="ctr">
            <a:normAutofit/>
          </a:bodyPr>
          <a:lstStyle/>
          <a:p>
            <a:r>
              <a:rPr lang="tr-TR" sz="2800" b="1" dirty="0">
                <a:latin typeface="Calibri (Gövde)"/>
              </a:rPr>
              <a:t>Maske Atık Kutusu</a:t>
            </a:r>
          </a:p>
        </p:txBody>
      </p:sp>
      <p:sp>
        <p:nvSpPr>
          <p:cNvPr id="10" name="Content Placeholder 9">
            <a:extLst>
              <a:ext uri="{FF2B5EF4-FFF2-40B4-BE49-F238E27FC236}">
                <a16:creationId xmlns:a16="http://schemas.microsoft.com/office/drawing/2014/main" id="{22AC79D2-C4BD-4B58-AD8D-DF6F2DAD775E}"/>
              </a:ext>
            </a:extLst>
          </p:cNvPr>
          <p:cNvSpPr>
            <a:spLocks noGrp="1"/>
          </p:cNvSpPr>
          <p:nvPr>
            <p:ph idx="1"/>
          </p:nvPr>
        </p:nvSpPr>
        <p:spPr>
          <a:xfrm>
            <a:off x="448055" y="2258171"/>
            <a:ext cx="3744565" cy="3918792"/>
          </a:xfrm>
        </p:spPr>
        <p:txBody>
          <a:bodyPr>
            <a:normAutofit/>
          </a:bodyPr>
          <a:lstStyle/>
          <a:p>
            <a:pPr marL="0" indent="0">
              <a:buNone/>
            </a:pPr>
            <a:r>
              <a:rPr lang="tr-TR" sz="2000" dirty="0"/>
              <a:t>Maskenizi koridorlarda ve çalışma alanınızda bulunan gri renkli ağzı kapalı olan maske atık kutularına atmanız gerekmektedir. </a:t>
            </a:r>
          </a:p>
          <a:p>
            <a:pPr marL="0" indent="0">
              <a:buNone/>
            </a:pPr>
            <a:endParaRPr lang="tr-TR" sz="2000" dirty="0"/>
          </a:p>
          <a:p>
            <a:pPr marL="0" indent="0">
              <a:buNone/>
            </a:pPr>
            <a:r>
              <a:rPr lang="tr-TR" sz="2000" dirty="0"/>
              <a:t>Covid-19 hastalığına karşı kendimizi ve çalışma arkadaşlarımızı korumak adına masa üzerine, ofis çöp kutularına atılmaması gerekmektedir. </a:t>
            </a:r>
          </a:p>
          <a:p>
            <a:pPr marL="0" indent="0">
              <a:buNone/>
            </a:pPr>
            <a:endParaRPr lang="en-US" sz="2000" dirty="0"/>
          </a:p>
        </p:txBody>
      </p:sp>
      <p:sp>
        <p:nvSpPr>
          <p:cNvPr id="4" name="Slayt Numarası Yer Tutucusu 3">
            <a:extLst>
              <a:ext uri="{FF2B5EF4-FFF2-40B4-BE49-F238E27FC236}">
                <a16:creationId xmlns:a16="http://schemas.microsoft.com/office/drawing/2014/main" id="{17C81DED-FEA7-4029-9FB9-F9726D94E34F}"/>
              </a:ext>
            </a:extLst>
          </p:cNvPr>
          <p:cNvSpPr>
            <a:spLocks noGrp="1"/>
          </p:cNvSpPr>
          <p:nvPr>
            <p:ph type="sldNum" sz="quarter" idx="12"/>
          </p:nvPr>
        </p:nvSpPr>
        <p:spPr>
          <a:xfrm>
            <a:off x="9009888" y="6356350"/>
            <a:ext cx="2743200" cy="365125"/>
          </a:xfrm>
        </p:spPr>
        <p:txBody>
          <a:bodyPr>
            <a:normAutofit/>
          </a:bodyPr>
          <a:lstStyle/>
          <a:p>
            <a:pPr>
              <a:spcAft>
                <a:spcPts val="600"/>
              </a:spcAft>
            </a:pPr>
            <a:fld id="{31E71EC7-6E90-4CB0-9B72-7BC0AB784A81}" type="slidenum">
              <a:rPr lang="tr-TR">
                <a:solidFill>
                  <a:schemeClr val="bg1"/>
                </a:solidFill>
              </a:rPr>
              <a:pPr>
                <a:spcAft>
                  <a:spcPts val="600"/>
                </a:spcAft>
              </a:pPr>
              <a:t>43</a:t>
            </a:fld>
            <a:endParaRPr lang="tr-TR">
              <a:solidFill>
                <a:schemeClr val="bg1"/>
              </a:solidFill>
            </a:endParaRPr>
          </a:p>
        </p:txBody>
      </p:sp>
    </p:spTree>
    <p:extLst>
      <p:ext uri="{BB962C8B-B14F-4D97-AF65-F5344CB8AC3E}">
        <p14:creationId xmlns:p14="http://schemas.microsoft.com/office/powerpoint/2010/main" val="16210872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descr="Blog | Online İSG Eğitimi">
            <a:extLst>
              <a:ext uri="{FF2B5EF4-FFF2-40B4-BE49-F238E27FC236}">
                <a16:creationId xmlns:a16="http://schemas.microsoft.com/office/drawing/2014/main" id="{F0BB662B-4F22-4D51-8B64-B26317C4D45F}"/>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l="12000" r="-1" b="-1"/>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a:extLst>
              <a:ext uri="{FF2B5EF4-FFF2-40B4-BE49-F238E27FC236}">
                <a16:creationId xmlns:a16="http://schemas.microsoft.com/office/drawing/2014/main" id="{DB78DB95-16C9-4104-9AF1-7FC47010E363}"/>
              </a:ext>
            </a:extLst>
          </p:cNvPr>
          <p:cNvSpPr txBox="1">
            <a:spLocks/>
          </p:cNvSpPr>
          <p:nvPr/>
        </p:nvSpPr>
        <p:spPr>
          <a:xfrm>
            <a:off x="1524000" y="2636912"/>
            <a:ext cx="9144000" cy="1385968"/>
          </a:xfrm>
          <a:prstGeom prst="rect">
            <a:avLst/>
          </a:prstGeom>
        </p:spPr>
        <p:txBody>
          <a:bodyPr vert="horz" lIns="91440" tIns="45720" rIns="91440" bIns="45720" rtlCol="0" anchor="b">
            <a:normAutofit fontScale="925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defTabSz="914400">
              <a:spcBef>
                <a:spcPct val="0"/>
              </a:spcBef>
              <a:spcAft>
                <a:spcPts val="600"/>
              </a:spcAft>
              <a:buNone/>
            </a:pPr>
            <a:r>
              <a:rPr lang="en-US" sz="8000" b="1">
                <a:solidFill>
                  <a:srgbClr val="FF0000"/>
                </a:solidFill>
                <a:ea typeface="+mj-ea"/>
                <a:cs typeface="+mj-cs"/>
              </a:rPr>
              <a:t>	TEKNİK KONULAR</a:t>
            </a:r>
          </a:p>
        </p:txBody>
      </p:sp>
      <p:sp>
        <p:nvSpPr>
          <p:cNvPr id="2" name="Slayt Numarası Yer Tutucusu 1">
            <a:extLst>
              <a:ext uri="{FF2B5EF4-FFF2-40B4-BE49-F238E27FC236}">
                <a16:creationId xmlns:a16="http://schemas.microsoft.com/office/drawing/2014/main" id="{D3826D04-C1CB-4A56-B117-4E7981E59A85}"/>
              </a:ext>
            </a:extLst>
          </p:cNvPr>
          <p:cNvSpPr>
            <a:spLocks noGrp="1"/>
          </p:cNvSpPr>
          <p:nvPr>
            <p:ph type="sldNum" sz="quarter" idx="12"/>
          </p:nvPr>
        </p:nvSpPr>
        <p:spPr>
          <a:prstGeom prst="ellipse">
            <a:avLst/>
          </a:prstGeom>
        </p:spPr>
        <p:txBody>
          <a:bodyPr vert="horz" lIns="91440" tIns="45720" rIns="91440" bIns="45720" rtlCol="0" anchor="ctr">
            <a:normAutofit fontScale="92500" lnSpcReduction="20000"/>
          </a:bodyPr>
          <a:lstStyle/>
          <a:p>
            <a:pPr defTabSz="914400">
              <a:lnSpc>
                <a:spcPct val="90000"/>
              </a:lnSpc>
              <a:spcAft>
                <a:spcPts val="600"/>
              </a:spcAft>
              <a:defRPr/>
            </a:pPr>
            <a:fld id="{31E71EC7-6E90-4CB0-9B72-7BC0AB784A81}" type="slidenum">
              <a:rPr lang="en-US">
                <a:solidFill>
                  <a:srgbClr val="FFFFFF"/>
                </a:solidFill>
                <a:latin typeface="Calibri" panose="020F0502020204030204"/>
              </a:rPr>
              <a:pPr defTabSz="914400">
                <a:lnSpc>
                  <a:spcPct val="90000"/>
                </a:lnSpc>
                <a:spcAft>
                  <a:spcPts val="600"/>
                </a:spcAft>
                <a:defRPr/>
              </a:pPr>
              <a:t>44</a:t>
            </a:fld>
            <a:endParaRPr lang="en-US">
              <a:solidFill>
                <a:srgbClr val="FFFFFF"/>
              </a:solidFill>
              <a:latin typeface="Calibri" panose="020F0502020204030204"/>
            </a:endParaRPr>
          </a:p>
        </p:txBody>
      </p:sp>
    </p:spTree>
    <p:extLst>
      <p:ext uri="{BB962C8B-B14F-4D97-AF65-F5344CB8AC3E}">
        <p14:creationId xmlns:p14="http://schemas.microsoft.com/office/powerpoint/2010/main" val="310404513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12"/>
                                        </p:tgtEl>
                                        <p:attrNameLst>
                                          <p:attrName>style.visibility</p:attrName>
                                        </p:attrNameLst>
                                      </p:cBhvr>
                                      <p:to>
                                        <p:strVal val="visible"/>
                                      </p:to>
                                    </p:set>
                                    <p:set>
                                      <p:cBhvr>
                                        <p:cTn id="7" dur="455" fill="hold">
                                          <p:stCondLst>
                                            <p:cond delay="0"/>
                                          </p:stCondLst>
                                        </p:cTn>
                                        <p:tgtEl>
                                          <p:spTgt spid="12"/>
                                        </p:tgtEl>
                                        <p:attrNameLst>
                                          <p:attrName>style.rotation</p:attrName>
                                        </p:attrNameLst>
                                      </p:cBhvr>
                                      <p:to>
                                        <p:strVal val="-45.0"/>
                                      </p:to>
                                    </p:set>
                                    <p:anim calcmode="lin" valueType="num">
                                      <p:cBhvr>
                                        <p:cTn id="8" dur="455" fill="hold">
                                          <p:stCondLst>
                                            <p:cond delay="455"/>
                                          </p:stCondLst>
                                        </p:cTn>
                                        <p:tgtEl>
                                          <p:spTgt spid="1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1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1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1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txBox="1">
            <a:spLocks/>
          </p:cNvSpPr>
          <p:nvPr/>
        </p:nvSpPr>
        <p:spPr>
          <a:xfrm>
            <a:off x="5214026" y="2024062"/>
            <a:ext cx="5860751" cy="2809875"/>
          </a:xfrm>
          <a:prstGeom prst="rect">
            <a:avLst/>
          </a:prstGeom>
        </p:spPr>
        <p:txBody>
          <a:bodyPr vert="horz" lIns="91440" tIns="45720" rIns="91440" bIns="45720" rtlCol="0" anchor="b">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400">
              <a:spcBef>
                <a:spcPct val="0"/>
              </a:spcBef>
              <a:spcAft>
                <a:spcPts val="600"/>
              </a:spcAft>
              <a:buNone/>
            </a:pPr>
            <a:r>
              <a:rPr lang="en-US" sz="6600" b="1" kern="1200" dirty="0">
                <a:solidFill>
                  <a:schemeClr val="tx2"/>
                </a:solidFill>
                <a:ea typeface="+mj-ea"/>
                <a:cs typeface="+mj-cs"/>
              </a:rPr>
              <a:t>	RİSK ETMENLERİ</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764704"/>
            <a:ext cx="3960440" cy="3960440"/>
          </a:xfrm>
          <a:prstGeom prst="rect">
            <a:avLst/>
          </a:prstGeom>
        </p:spPr>
      </p:pic>
    </p:spTree>
    <p:extLst>
      <p:ext uri="{BB962C8B-B14F-4D97-AF65-F5344CB8AC3E}">
        <p14:creationId xmlns:p14="http://schemas.microsoft.com/office/powerpoint/2010/main" val="808978398"/>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31E71EC7-6E90-4CB0-9B72-7BC0AB784A81}" type="slidenum">
              <a:rPr lang="tr-TR" smtClean="0"/>
              <a:pPr/>
              <a:t>46</a:t>
            </a:fld>
            <a:endParaRPr lang="tr-TR"/>
          </a:p>
        </p:txBody>
      </p:sp>
      <p:sp>
        <p:nvSpPr>
          <p:cNvPr id="3" name="Content Placeholder 2"/>
          <p:cNvSpPr txBox="1">
            <a:spLocks/>
          </p:cNvSpPr>
          <p:nvPr/>
        </p:nvSpPr>
        <p:spPr>
          <a:xfrm>
            <a:off x="1055440" y="-10511"/>
            <a:ext cx="7903790" cy="1152128"/>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50000"/>
              </a:lnSpc>
              <a:buFont typeface="Arial" panose="020B0604020202020204" pitchFamily="34" charset="0"/>
              <a:buNone/>
            </a:pPr>
            <a:r>
              <a:rPr lang="tr-TR" sz="4800" b="1">
                <a:solidFill>
                  <a:srgbClr val="002060"/>
                </a:solidFill>
              </a:rPr>
              <a:t>	</a:t>
            </a:r>
            <a:r>
              <a:rPr lang="tr-TR" sz="4000" b="1">
                <a:solidFill>
                  <a:srgbClr val="002060"/>
                </a:solidFill>
                <a:ea typeface="Cambria" panose="02040503050406030204" pitchFamily="18" charset="0"/>
              </a:rPr>
              <a:t>RİSK ETMENLERİ</a:t>
            </a:r>
          </a:p>
        </p:txBody>
      </p:sp>
      <p:sp>
        <p:nvSpPr>
          <p:cNvPr id="4" name="Content Placeholder 2"/>
          <p:cNvSpPr txBox="1">
            <a:spLocks/>
          </p:cNvSpPr>
          <p:nvPr/>
        </p:nvSpPr>
        <p:spPr>
          <a:xfrm>
            <a:off x="1360105" y="1696756"/>
            <a:ext cx="7903790" cy="4104455"/>
          </a:xfrm>
          <a:prstGeom prst="rect">
            <a:avLst/>
          </a:prstGeom>
          <a:no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914400" indent="-914400">
              <a:lnSpc>
                <a:spcPct val="150000"/>
              </a:lnSpc>
              <a:buFont typeface="+mj-lt"/>
              <a:buAutoNum type="arabicPeriod"/>
            </a:pPr>
            <a:r>
              <a:rPr lang="tr-TR" sz="2800" dirty="0">
                <a:effectLst>
                  <a:outerShdw blurRad="38100" dist="38100" dir="2700000" algn="tl">
                    <a:srgbClr val="000000">
                      <a:alpha val="43137"/>
                    </a:srgbClr>
                  </a:outerShdw>
                </a:effectLst>
                <a:ea typeface="Cambria" panose="02040503050406030204" pitchFamily="18" charset="0"/>
              </a:rPr>
              <a:t>Fiziksel Risk Etmenleri</a:t>
            </a:r>
          </a:p>
          <a:p>
            <a:pPr marL="914400" indent="-914400">
              <a:lnSpc>
                <a:spcPct val="150000"/>
              </a:lnSpc>
              <a:buFont typeface="+mj-lt"/>
              <a:buAutoNum type="arabicPeriod"/>
            </a:pPr>
            <a:r>
              <a:rPr lang="tr-TR" sz="2800" dirty="0">
                <a:effectLst>
                  <a:outerShdw blurRad="38100" dist="38100" dir="2700000" algn="tl">
                    <a:srgbClr val="000000">
                      <a:alpha val="43137"/>
                    </a:srgbClr>
                  </a:outerShdw>
                </a:effectLst>
                <a:ea typeface="Cambria" panose="02040503050406030204" pitchFamily="18" charset="0"/>
              </a:rPr>
              <a:t>Kimyasal Risk Etmenleri</a:t>
            </a:r>
          </a:p>
          <a:p>
            <a:pPr marL="914400" indent="-914400">
              <a:lnSpc>
                <a:spcPct val="150000"/>
              </a:lnSpc>
              <a:buFont typeface="+mj-lt"/>
              <a:buAutoNum type="arabicPeriod"/>
            </a:pPr>
            <a:r>
              <a:rPr lang="tr-TR" sz="2800" dirty="0">
                <a:effectLst>
                  <a:outerShdw blurRad="38100" dist="38100" dir="2700000" algn="tl">
                    <a:srgbClr val="000000">
                      <a:alpha val="43137"/>
                    </a:srgbClr>
                  </a:outerShdw>
                </a:effectLst>
                <a:ea typeface="Cambria" panose="02040503050406030204" pitchFamily="18" charset="0"/>
              </a:rPr>
              <a:t>Biyolojik Risk Etmenleri</a:t>
            </a:r>
          </a:p>
          <a:p>
            <a:pPr marL="914400" indent="-914400">
              <a:lnSpc>
                <a:spcPct val="150000"/>
              </a:lnSpc>
              <a:buFont typeface="+mj-lt"/>
              <a:buAutoNum type="arabicPeriod"/>
            </a:pPr>
            <a:r>
              <a:rPr lang="tr-TR" sz="2800" dirty="0" err="1">
                <a:effectLst>
                  <a:outerShdw blurRad="38100" dist="38100" dir="2700000" algn="tl">
                    <a:srgbClr val="000000">
                      <a:alpha val="43137"/>
                    </a:srgbClr>
                  </a:outerShdw>
                </a:effectLst>
                <a:ea typeface="Cambria" panose="02040503050406030204" pitchFamily="18" charset="0"/>
              </a:rPr>
              <a:t>Psikososyal</a:t>
            </a:r>
            <a:r>
              <a:rPr lang="tr-TR" sz="2800" dirty="0">
                <a:effectLst>
                  <a:outerShdw blurRad="38100" dist="38100" dir="2700000" algn="tl">
                    <a:srgbClr val="000000">
                      <a:alpha val="43137"/>
                    </a:srgbClr>
                  </a:outerShdw>
                </a:effectLst>
                <a:ea typeface="Cambria" panose="02040503050406030204" pitchFamily="18" charset="0"/>
              </a:rPr>
              <a:t> Risk Etmenleri</a:t>
            </a:r>
          </a:p>
          <a:p>
            <a:pPr marL="914400" indent="-914400">
              <a:lnSpc>
                <a:spcPct val="150000"/>
              </a:lnSpc>
              <a:buFont typeface="+mj-lt"/>
              <a:buAutoNum type="arabicPeriod"/>
            </a:pPr>
            <a:r>
              <a:rPr lang="tr-TR" sz="2800" dirty="0">
                <a:effectLst>
                  <a:outerShdw blurRad="38100" dist="38100" dir="2700000" algn="tl">
                    <a:srgbClr val="000000">
                      <a:alpha val="43137"/>
                    </a:srgbClr>
                  </a:outerShdw>
                </a:effectLst>
                <a:ea typeface="Cambria" panose="02040503050406030204" pitchFamily="18" charset="0"/>
              </a:rPr>
              <a:t>Ergonomik Risk Etmenleri</a:t>
            </a:r>
          </a:p>
        </p:txBody>
      </p:sp>
      <p:pic>
        <p:nvPicPr>
          <p:cNvPr id="6" name="Resim 5">
            <a:extLst>
              <a:ext uri="{FF2B5EF4-FFF2-40B4-BE49-F238E27FC236}">
                <a16:creationId xmlns:a16="http://schemas.microsoft.com/office/drawing/2014/main" id="{16D3FFF6-CACF-43BE-B79F-C261163BBF7C}"/>
              </a:ext>
            </a:extLst>
          </p:cNvPr>
          <p:cNvPicPr>
            <a:picLocks noChangeAspect="1"/>
          </p:cNvPicPr>
          <p:nvPr/>
        </p:nvPicPr>
        <p:blipFill rotWithShape="1">
          <a:blip r:embed="rId2">
            <a:extLst>
              <a:ext uri="{28A0092B-C50C-407E-A947-70E740481C1C}">
                <a14:useLocalDpi xmlns:a14="http://schemas.microsoft.com/office/drawing/2010/main" val="0"/>
              </a:ext>
            </a:extLst>
          </a:blip>
          <a:srcRect l="32266" r="30164"/>
          <a:stretch/>
        </p:blipFill>
        <p:spPr>
          <a:xfrm>
            <a:off x="8262731" y="1645931"/>
            <a:ext cx="3236843" cy="3566137"/>
          </a:xfrm>
          <a:prstGeom prst="rect">
            <a:avLst/>
          </a:prstGeom>
          <a:ln>
            <a:noFill/>
          </a:ln>
          <a:effectLst>
            <a:softEdge rad="112500"/>
          </a:effectLst>
        </p:spPr>
      </p:pic>
    </p:spTree>
    <p:extLst>
      <p:ext uri="{BB962C8B-B14F-4D97-AF65-F5344CB8AC3E}">
        <p14:creationId xmlns:p14="http://schemas.microsoft.com/office/powerpoint/2010/main" val="9198459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5951B9A0-69C0-42F0-9E75-448BD32D577E}"/>
              </a:ext>
            </a:extLst>
          </p:cNvPr>
          <p:cNvPicPr>
            <a:picLocks noChangeAspect="1"/>
          </p:cNvPicPr>
          <p:nvPr/>
        </p:nvPicPr>
        <p:blipFill rotWithShape="1">
          <a:blip r:embed="rId2">
            <a:extLst>
              <a:ext uri="{28A0092B-C50C-407E-A947-70E740481C1C}">
                <a14:useLocalDpi xmlns:a14="http://schemas.microsoft.com/office/drawing/2010/main" val="0"/>
              </a:ext>
            </a:extLst>
          </a:blip>
          <a:srcRect l="1819" r="4064" b="-1"/>
          <a:stretch/>
        </p:blipFill>
        <p:spPr>
          <a:xfrm>
            <a:off x="1" y="10"/>
            <a:ext cx="9669642" cy="6857990"/>
          </a:xfrm>
          <a:prstGeom prst="rect">
            <a:avLst/>
          </a:prstGeom>
        </p:spPr>
      </p:pic>
      <p:sp>
        <p:nvSpPr>
          <p:cNvPr id="11" name="Content Placeholder 2">
            <a:extLst>
              <a:ext uri="{FF2B5EF4-FFF2-40B4-BE49-F238E27FC236}">
                <a16:creationId xmlns:a16="http://schemas.microsoft.com/office/drawing/2014/main" id="{BACB2102-014B-461C-9398-87B7A590977F}"/>
              </a:ext>
            </a:extLst>
          </p:cNvPr>
          <p:cNvSpPr txBox="1">
            <a:spLocks/>
          </p:cNvSpPr>
          <p:nvPr/>
        </p:nvSpPr>
        <p:spPr>
          <a:xfrm>
            <a:off x="7531610" y="365125"/>
            <a:ext cx="3822189" cy="1899912"/>
          </a:xfrm>
          <a:prstGeom prst="rect">
            <a:avLst/>
          </a:prstGeom>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400">
              <a:spcBef>
                <a:spcPct val="0"/>
              </a:spcBef>
              <a:spcAft>
                <a:spcPts val="600"/>
              </a:spcAft>
              <a:buNone/>
            </a:pPr>
            <a:r>
              <a:rPr lang="en-US" sz="4000" b="1" dirty="0">
                <a:ea typeface="+mj-ea"/>
                <a:cs typeface="+mj-cs"/>
              </a:rPr>
              <a:t>	FİZİKSEL RİSK ETMENLERİ</a:t>
            </a:r>
          </a:p>
        </p:txBody>
      </p:sp>
      <p:sp>
        <p:nvSpPr>
          <p:cNvPr id="10" name="Metin kutusu 9">
            <a:extLst>
              <a:ext uri="{FF2B5EF4-FFF2-40B4-BE49-F238E27FC236}">
                <a16:creationId xmlns:a16="http://schemas.microsoft.com/office/drawing/2014/main" id="{FB37738A-27CF-4E5B-B62D-1B0327CE85B7}"/>
              </a:ext>
            </a:extLst>
          </p:cNvPr>
          <p:cNvSpPr txBox="1"/>
          <p:nvPr/>
        </p:nvSpPr>
        <p:spPr>
          <a:xfrm>
            <a:off x="7531610" y="2434201"/>
            <a:ext cx="3822189" cy="3742762"/>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1700" dirty="0" err="1"/>
              <a:t>İşyerinde</a:t>
            </a:r>
            <a:r>
              <a:rPr lang="en-US" sz="1700" dirty="0"/>
              <a:t> </a:t>
            </a:r>
            <a:r>
              <a:rPr lang="en-US" sz="1700" dirty="0" err="1"/>
              <a:t>çalışan</a:t>
            </a:r>
            <a:r>
              <a:rPr lang="en-US" sz="1700" dirty="0"/>
              <a:t> </a:t>
            </a:r>
            <a:r>
              <a:rPr lang="en-US" sz="1700" dirty="0" err="1"/>
              <a:t>beden</a:t>
            </a:r>
            <a:r>
              <a:rPr lang="en-US" sz="1700" dirty="0"/>
              <a:t> </a:t>
            </a:r>
            <a:r>
              <a:rPr lang="en-US" sz="1700" dirty="0" err="1"/>
              <a:t>ve</a:t>
            </a:r>
            <a:r>
              <a:rPr lang="en-US" sz="1700" dirty="0"/>
              <a:t> </a:t>
            </a:r>
            <a:r>
              <a:rPr lang="en-US" sz="1700" dirty="0" err="1"/>
              <a:t>ruh</a:t>
            </a:r>
            <a:r>
              <a:rPr lang="en-US" sz="1700" dirty="0"/>
              <a:t> </a:t>
            </a:r>
            <a:r>
              <a:rPr lang="en-US" sz="1700" dirty="0" err="1"/>
              <a:t>sağlığını</a:t>
            </a:r>
            <a:r>
              <a:rPr lang="en-US" sz="1700" dirty="0"/>
              <a:t> </a:t>
            </a:r>
            <a:r>
              <a:rPr lang="en-US" sz="1700" dirty="0" err="1"/>
              <a:t>fiziksel</a:t>
            </a:r>
            <a:r>
              <a:rPr lang="en-US" sz="1700" dirty="0"/>
              <a:t> </a:t>
            </a:r>
            <a:r>
              <a:rPr lang="en-US" sz="1700" dirty="0" err="1"/>
              <a:t>etkilerle</a:t>
            </a:r>
            <a:r>
              <a:rPr lang="en-US" sz="1700" dirty="0"/>
              <a:t> </a:t>
            </a:r>
            <a:r>
              <a:rPr lang="en-US" sz="1700" dirty="0" err="1"/>
              <a:t>bozan</a:t>
            </a:r>
            <a:r>
              <a:rPr lang="en-US" sz="1700" dirty="0"/>
              <a:t> risk </a:t>
            </a:r>
            <a:r>
              <a:rPr lang="en-US" sz="1700" dirty="0" err="1"/>
              <a:t>etmenidir</a:t>
            </a:r>
            <a:r>
              <a:rPr lang="en-US" sz="1700" dirty="0"/>
              <a:t>.</a:t>
            </a:r>
          </a:p>
          <a:p>
            <a:pPr indent="-228600" defTabSz="914400">
              <a:lnSpc>
                <a:spcPct val="90000"/>
              </a:lnSpc>
              <a:spcAft>
                <a:spcPts val="600"/>
              </a:spcAft>
              <a:buFont typeface="Arial" panose="020B0604020202020204" pitchFamily="34" charset="0"/>
              <a:buChar char="•"/>
            </a:pPr>
            <a:endParaRPr lang="en-US" sz="1700" dirty="0"/>
          </a:p>
          <a:p>
            <a:pPr indent="-228600" defTabSz="914400">
              <a:lnSpc>
                <a:spcPct val="90000"/>
              </a:lnSpc>
              <a:spcAft>
                <a:spcPts val="600"/>
              </a:spcAft>
              <a:buFont typeface="Arial" panose="020B0604020202020204" pitchFamily="34" charset="0"/>
              <a:buChar char="•"/>
            </a:pPr>
            <a:r>
              <a:rPr lang="en-US" sz="1700" dirty="0"/>
              <a:t> </a:t>
            </a:r>
            <a:r>
              <a:rPr lang="en-US" sz="1700" dirty="0" err="1"/>
              <a:t>Gürültü</a:t>
            </a:r>
            <a:endParaRPr lang="en-US" sz="1700" dirty="0"/>
          </a:p>
          <a:p>
            <a:pPr indent="-228600" defTabSz="914400">
              <a:lnSpc>
                <a:spcPct val="90000"/>
              </a:lnSpc>
              <a:spcAft>
                <a:spcPts val="600"/>
              </a:spcAft>
              <a:buFont typeface="Arial" panose="020B0604020202020204" pitchFamily="34" charset="0"/>
              <a:buChar char="•"/>
            </a:pPr>
            <a:r>
              <a:rPr lang="en-US" sz="1700" dirty="0"/>
              <a:t> </a:t>
            </a:r>
            <a:r>
              <a:rPr lang="en-US" sz="1700" dirty="0" err="1"/>
              <a:t>Titreşim</a:t>
            </a:r>
            <a:endParaRPr lang="en-US" sz="1700" dirty="0"/>
          </a:p>
          <a:p>
            <a:pPr indent="-228600" defTabSz="914400">
              <a:lnSpc>
                <a:spcPct val="90000"/>
              </a:lnSpc>
              <a:spcAft>
                <a:spcPts val="600"/>
              </a:spcAft>
              <a:buFont typeface="Arial" panose="020B0604020202020204" pitchFamily="34" charset="0"/>
              <a:buChar char="•"/>
            </a:pPr>
            <a:r>
              <a:rPr lang="en-US" sz="1700" dirty="0"/>
              <a:t> </a:t>
            </a:r>
            <a:r>
              <a:rPr lang="en-US" sz="1700" dirty="0" err="1"/>
              <a:t>Aydınlatma</a:t>
            </a:r>
            <a:endParaRPr lang="en-US" sz="1700" dirty="0"/>
          </a:p>
          <a:p>
            <a:pPr indent="-228600" defTabSz="914400">
              <a:lnSpc>
                <a:spcPct val="90000"/>
              </a:lnSpc>
              <a:spcAft>
                <a:spcPts val="600"/>
              </a:spcAft>
              <a:buFont typeface="Arial" panose="020B0604020202020204" pitchFamily="34" charset="0"/>
              <a:buChar char="•"/>
            </a:pPr>
            <a:r>
              <a:rPr lang="en-US" sz="1700" dirty="0" err="1"/>
              <a:t>Termal</a:t>
            </a:r>
            <a:r>
              <a:rPr lang="en-US" sz="1700" dirty="0"/>
              <a:t> </a:t>
            </a:r>
            <a:r>
              <a:rPr lang="en-US" sz="1700" dirty="0" err="1"/>
              <a:t>Konfor</a:t>
            </a:r>
            <a:r>
              <a:rPr lang="en-US" sz="1700" dirty="0"/>
              <a:t> </a:t>
            </a:r>
            <a:r>
              <a:rPr lang="en-US" sz="1700" dirty="0" err="1"/>
              <a:t>Şartları</a:t>
            </a:r>
            <a:endParaRPr lang="en-US" sz="1700" dirty="0"/>
          </a:p>
          <a:p>
            <a:pPr indent="-228600" defTabSz="914400">
              <a:lnSpc>
                <a:spcPct val="90000"/>
              </a:lnSpc>
              <a:spcAft>
                <a:spcPts val="600"/>
              </a:spcAft>
              <a:buFont typeface="Arial" panose="020B0604020202020204" pitchFamily="34" charset="0"/>
              <a:buChar char="•"/>
            </a:pPr>
            <a:r>
              <a:rPr lang="en-US" sz="1700" dirty="0"/>
              <a:t> </a:t>
            </a:r>
            <a:r>
              <a:rPr lang="en-US" sz="1700" dirty="0" err="1"/>
              <a:t>Havalandırma</a:t>
            </a:r>
            <a:endParaRPr lang="en-US" sz="1700" dirty="0"/>
          </a:p>
          <a:p>
            <a:pPr indent="-228600" defTabSz="914400">
              <a:lnSpc>
                <a:spcPct val="90000"/>
              </a:lnSpc>
              <a:spcAft>
                <a:spcPts val="600"/>
              </a:spcAft>
              <a:buFont typeface="Arial" panose="020B0604020202020204" pitchFamily="34" charset="0"/>
              <a:buChar char="•"/>
            </a:pPr>
            <a:r>
              <a:rPr lang="en-US" sz="1700" dirty="0"/>
              <a:t> </a:t>
            </a:r>
            <a:r>
              <a:rPr lang="en-US" sz="1700" dirty="0" err="1"/>
              <a:t>Radyasyon</a:t>
            </a:r>
            <a:endParaRPr lang="en-US" sz="1700" dirty="0"/>
          </a:p>
          <a:p>
            <a:pPr indent="-228600" defTabSz="914400">
              <a:lnSpc>
                <a:spcPct val="90000"/>
              </a:lnSpc>
              <a:spcAft>
                <a:spcPts val="600"/>
              </a:spcAft>
              <a:buFont typeface="Arial" panose="020B0604020202020204" pitchFamily="34" charset="0"/>
              <a:buChar char="•"/>
            </a:pPr>
            <a:r>
              <a:rPr lang="en-US" sz="1700" dirty="0"/>
              <a:t> </a:t>
            </a:r>
            <a:r>
              <a:rPr lang="en-US" sz="1700" dirty="0" err="1"/>
              <a:t>Basınç</a:t>
            </a:r>
            <a:r>
              <a:rPr lang="en-US" sz="1700" dirty="0"/>
              <a:t> </a:t>
            </a:r>
            <a:r>
              <a:rPr lang="en-US" sz="1700" dirty="0" err="1"/>
              <a:t>Değişimi</a:t>
            </a:r>
            <a:endParaRPr lang="en-US" sz="1700" dirty="0"/>
          </a:p>
          <a:p>
            <a:pPr indent="-228600" defTabSz="914400">
              <a:lnSpc>
                <a:spcPct val="90000"/>
              </a:lnSpc>
              <a:spcAft>
                <a:spcPts val="600"/>
              </a:spcAft>
              <a:buFont typeface="Arial" panose="020B0604020202020204" pitchFamily="34" charset="0"/>
              <a:buChar char="•"/>
            </a:pPr>
            <a:r>
              <a:rPr lang="en-US" sz="1700" dirty="0"/>
              <a:t> </a:t>
            </a:r>
            <a:r>
              <a:rPr lang="en-US" sz="1700" dirty="0" err="1"/>
              <a:t>Toz</a:t>
            </a:r>
            <a:endParaRPr lang="en-US" sz="1700" dirty="0"/>
          </a:p>
        </p:txBody>
      </p:sp>
      <p:sp>
        <p:nvSpPr>
          <p:cNvPr id="2" name="Slayt Numarası Yer Tutucusu 1"/>
          <p:cNvSpPr>
            <a:spLocks noGrp="1"/>
          </p:cNvSpPr>
          <p:nvPr>
            <p:ph type="sldNum" sz="quarter" idx="12"/>
          </p:nvPr>
        </p:nvSpPr>
        <p:spPr/>
        <p:txBody>
          <a:bodyPr vert="horz" lIns="91440" tIns="45720" rIns="91440" bIns="45720" rtlCol="0" anchor="ctr">
            <a:normAutofit/>
          </a:bodyPr>
          <a:lstStyle/>
          <a:p>
            <a:pPr defTabSz="914400">
              <a:spcAft>
                <a:spcPts val="600"/>
              </a:spcAft>
              <a:defRPr/>
            </a:pPr>
            <a:fld id="{31E71EC7-6E90-4CB0-9B72-7BC0AB784A81}" type="slidenum">
              <a:rPr lang="en-US" smtClean="0">
                <a:solidFill>
                  <a:prstClr val="black">
                    <a:tint val="75000"/>
                  </a:prstClr>
                </a:solidFill>
                <a:latin typeface="Calibri" panose="020F0502020204030204"/>
              </a:rPr>
              <a:pPr defTabSz="914400">
                <a:spcAft>
                  <a:spcPts val="600"/>
                </a:spcAft>
                <a:defRPr/>
              </a:pPr>
              <a:t>47</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61690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txBox="1">
            <a:spLocks/>
          </p:cNvSpPr>
          <p:nvPr/>
        </p:nvSpPr>
        <p:spPr>
          <a:xfrm>
            <a:off x="482605" y="3743169"/>
            <a:ext cx="3290887" cy="2452687"/>
          </a:xfrm>
          <a:prstGeom prst="rect">
            <a:avLst/>
          </a:prstGeom>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defTabSz="914400">
              <a:spcBef>
                <a:spcPct val="0"/>
              </a:spcBef>
              <a:spcAft>
                <a:spcPts val="600"/>
              </a:spcAft>
              <a:buNone/>
            </a:pPr>
            <a:r>
              <a:rPr lang="en-US" sz="3100" b="1" dirty="0">
                <a:ea typeface="+mj-ea"/>
                <a:cs typeface="+mj-cs"/>
              </a:rPr>
              <a:t>	</a:t>
            </a:r>
            <a:r>
              <a:rPr lang="en-US" sz="3600" b="1" dirty="0">
                <a:ea typeface="+mj-ea"/>
                <a:cs typeface="+mj-cs"/>
              </a:rPr>
              <a:t>GÜRÜLTÜ</a:t>
            </a:r>
            <a:endParaRPr lang="tr-TR" sz="3600" b="1" dirty="0">
              <a:ea typeface="+mj-ea"/>
              <a:cs typeface="+mj-cs"/>
            </a:endParaRPr>
          </a:p>
          <a:p>
            <a:pPr defTabSz="914400">
              <a:spcBef>
                <a:spcPct val="0"/>
              </a:spcBef>
              <a:spcAft>
                <a:spcPts val="600"/>
              </a:spcAft>
              <a:buNone/>
            </a:pPr>
            <a:endParaRPr lang="en-US" sz="1500" b="1" dirty="0">
              <a:ea typeface="+mj-ea"/>
              <a:cs typeface="+mj-cs"/>
            </a:endParaRPr>
          </a:p>
          <a:p>
            <a:pPr algn="ctr" defTabSz="914400">
              <a:spcBef>
                <a:spcPct val="0"/>
              </a:spcBef>
              <a:spcAft>
                <a:spcPts val="600"/>
              </a:spcAft>
              <a:buNone/>
            </a:pPr>
            <a:r>
              <a:rPr lang="en-US" sz="2200" dirty="0" err="1">
                <a:ea typeface="+mj-ea"/>
                <a:cs typeface="Times New Roman" panose="02020603050405020304" pitchFamily="18" charset="0"/>
              </a:rPr>
              <a:t>Uyumsuz</a:t>
            </a:r>
            <a:r>
              <a:rPr lang="en-US" sz="2200" dirty="0">
                <a:ea typeface="+mj-ea"/>
                <a:cs typeface="Times New Roman" panose="02020603050405020304" pitchFamily="18" charset="0"/>
              </a:rPr>
              <a:t>, </a:t>
            </a:r>
            <a:r>
              <a:rPr lang="en-US" sz="2200" dirty="0" err="1">
                <a:ea typeface="+mj-ea"/>
                <a:cs typeface="Times New Roman" panose="02020603050405020304" pitchFamily="18" charset="0"/>
              </a:rPr>
              <a:t>düzensiz</a:t>
            </a:r>
            <a:r>
              <a:rPr lang="en-US" sz="2200" dirty="0">
                <a:ea typeface="+mj-ea"/>
                <a:cs typeface="Times New Roman" panose="02020603050405020304" pitchFamily="18" charset="0"/>
              </a:rPr>
              <a:t> </a:t>
            </a:r>
            <a:r>
              <a:rPr lang="en-US" sz="2200" dirty="0" err="1">
                <a:ea typeface="+mj-ea"/>
                <a:cs typeface="Times New Roman" panose="02020603050405020304" pitchFamily="18" charset="0"/>
              </a:rPr>
              <a:t>bir</a:t>
            </a:r>
            <a:r>
              <a:rPr lang="en-US" sz="2200" dirty="0">
                <a:ea typeface="+mj-ea"/>
                <a:cs typeface="Times New Roman" panose="02020603050405020304" pitchFamily="18" charset="0"/>
              </a:rPr>
              <a:t> </a:t>
            </a:r>
            <a:r>
              <a:rPr lang="en-US" sz="2200" dirty="0" err="1">
                <a:ea typeface="+mj-ea"/>
                <a:cs typeface="Times New Roman" panose="02020603050405020304" pitchFamily="18" charset="0"/>
              </a:rPr>
              <a:t>biçimde</a:t>
            </a:r>
            <a:r>
              <a:rPr lang="en-US" sz="2200" dirty="0">
                <a:ea typeface="+mj-ea"/>
                <a:cs typeface="Times New Roman" panose="02020603050405020304" pitchFamily="18" charset="0"/>
              </a:rPr>
              <a:t> </a:t>
            </a:r>
            <a:r>
              <a:rPr lang="en-US" sz="2200" dirty="0" err="1">
                <a:ea typeface="+mj-ea"/>
                <a:cs typeface="Times New Roman" panose="02020603050405020304" pitchFamily="18" charset="0"/>
              </a:rPr>
              <a:t>çıkan</a:t>
            </a:r>
            <a:r>
              <a:rPr lang="en-US" sz="2200" dirty="0">
                <a:ea typeface="+mj-ea"/>
                <a:cs typeface="Times New Roman" panose="02020603050405020304" pitchFamily="18" charset="0"/>
              </a:rPr>
              <a:t>, </a:t>
            </a:r>
            <a:r>
              <a:rPr lang="en-US" sz="2200" dirty="0" err="1">
                <a:ea typeface="+mj-ea"/>
                <a:cs typeface="Times New Roman" panose="02020603050405020304" pitchFamily="18" charset="0"/>
              </a:rPr>
              <a:t>rahatsız</a:t>
            </a:r>
            <a:r>
              <a:rPr lang="en-US" sz="2200" dirty="0">
                <a:ea typeface="+mj-ea"/>
                <a:cs typeface="Times New Roman" panose="02020603050405020304" pitchFamily="18" charset="0"/>
              </a:rPr>
              <a:t> </a:t>
            </a:r>
            <a:r>
              <a:rPr lang="en-US" sz="2200" dirty="0" err="1">
                <a:ea typeface="+mj-ea"/>
                <a:cs typeface="Times New Roman" panose="02020603050405020304" pitchFamily="18" charset="0"/>
              </a:rPr>
              <a:t>edici</a:t>
            </a:r>
            <a:r>
              <a:rPr lang="en-US" sz="2200" dirty="0">
                <a:ea typeface="+mj-ea"/>
                <a:cs typeface="Times New Roman" panose="02020603050405020304" pitchFamily="18" charset="0"/>
              </a:rPr>
              <a:t> her </a:t>
            </a:r>
            <a:r>
              <a:rPr lang="en-US" sz="2200" dirty="0" err="1">
                <a:ea typeface="+mj-ea"/>
                <a:cs typeface="Times New Roman" panose="02020603050405020304" pitchFamily="18" charset="0"/>
              </a:rPr>
              <a:t>türlü</a:t>
            </a:r>
            <a:r>
              <a:rPr lang="en-US" sz="2200" dirty="0">
                <a:ea typeface="+mj-ea"/>
                <a:cs typeface="Times New Roman" panose="02020603050405020304" pitchFamily="18" charset="0"/>
              </a:rPr>
              <a:t> </a:t>
            </a:r>
            <a:r>
              <a:rPr lang="en-US" sz="2200" dirty="0" err="1">
                <a:ea typeface="+mj-ea"/>
                <a:cs typeface="Times New Roman" panose="02020603050405020304" pitchFamily="18" charset="0"/>
              </a:rPr>
              <a:t>sestir</a:t>
            </a:r>
            <a:r>
              <a:rPr lang="en-US" sz="2200" dirty="0">
                <a:ea typeface="+mj-ea"/>
                <a:cs typeface="Times New Roman" panose="02020603050405020304" pitchFamily="18" charset="0"/>
              </a:rPr>
              <a:t>.</a:t>
            </a:r>
          </a:p>
        </p:txBody>
      </p:sp>
      <p:pic>
        <p:nvPicPr>
          <p:cNvPr id="6" name="Resim 5">
            <a:extLst>
              <a:ext uri="{FF2B5EF4-FFF2-40B4-BE49-F238E27FC236}">
                <a16:creationId xmlns:a16="http://schemas.microsoft.com/office/drawing/2014/main" id="{3B82FAF6-E251-4C54-A9F7-54BF01C0A3D7}"/>
              </a:ext>
            </a:extLst>
          </p:cNvPr>
          <p:cNvPicPr>
            <a:picLocks noChangeAspect="1"/>
          </p:cNvPicPr>
          <p:nvPr/>
        </p:nvPicPr>
        <p:blipFill rotWithShape="1">
          <a:blip r:embed="rId2"/>
          <a:srcRect t="5565" b="33565"/>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7" name="Content Placeholder 2"/>
          <p:cNvSpPr txBox="1">
            <a:spLocks/>
          </p:cNvSpPr>
          <p:nvPr/>
        </p:nvSpPr>
        <p:spPr>
          <a:xfrm>
            <a:off x="4223982" y="3752850"/>
            <a:ext cx="7485413" cy="2452687"/>
          </a:xfrm>
          <a:prstGeom prst="rect">
            <a:avLst/>
          </a:prstGeom>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400">
              <a:buNone/>
            </a:pPr>
            <a:r>
              <a:rPr lang="en-US" sz="1800" b="1" dirty="0"/>
              <a:t>GÜRÜLTÜNÜN ETKİLERİ</a:t>
            </a:r>
          </a:p>
          <a:p>
            <a:pPr indent="-228600" defTabSz="914400"/>
            <a:r>
              <a:rPr lang="en-US" sz="1800" dirty="0"/>
              <a:t> </a:t>
            </a:r>
            <a:r>
              <a:rPr lang="en-US" sz="1800" dirty="0" err="1"/>
              <a:t>Aşırı</a:t>
            </a:r>
            <a:r>
              <a:rPr lang="en-US" sz="1800" dirty="0"/>
              <a:t> </a:t>
            </a:r>
            <a:r>
              <a:rPr lang="en-US" sz="1800" dirty="0" err="1"/>
              <a:t>gürültü</a:t>
            </a:r>
            <a:r>
              <a:rPr lang="en-US" sz="1800" dirty="0"/>
              <a:t> </a:t>
            </a:r>
            <a:r>
              <a:rPr lang="en-US" sz="1800" dirty="0" err="1"/>
              <a:t>çalışanın</a:t>
            </a:r>
            <a:r>
              <a:rPr lang="en-US" sz="1800" dirty="0"/>
              <a:t> </a:t>
            </a:r>
            <a:r>
              <a:rPr lang="en-US" sz="1800" dirty="0" err="1"/>
              <a:t>ruhsal</a:t>
            </a:r>
            <a:r>
              <a:rPr lang="en-US" sz="1800" dirty="0"/>
              <a:t> </a:t>
            </a:r>
            <a:r>
              <a:rPr lang="en-US" sz="1800" dirty="0" err="1"/>
              <a:t>ve</a:t>
            </a:r>
            <a:r>
              <a:rPr lang="en-US" sz="1800" dirty="0"/>
              <a:t> </a:t>
            </a:r>
            <a:r>
              <a:rPr lang="en-US" sz="1800" dirty="0" err="1"/>
              <a:t>fiziksel</a:t>
            </a:r>
            <a:r>
              <a:rPr lang="en-US" sz="1800" dirty="0"/>
              <a:t> </a:t>
            </a:r>
            <a:r>
              <a:rPr lang="en-US" sz="1800" dirty="0" err="1"/>
              <a:t>yapısını</a:t>
            </a:r>
            <a:r>
              <a:rPr lang="en-US" sz="1800" dirty="0"/>
              <a:t> </a:t>
            </a:r>
            <a:r>
              <a:rPr lang="en-US" sz="1800" dirty="0" err="1"/>
              <a:t>olumsuz</a:t>
            </a:r>
            <a:r>
              <a:rPr lang="en-US" sz="1800" dirty="0"/>
              <a:t> </a:t>
            </a:r>
            <a:r>
              <a:rPr lang="en-US" sz="1800" dirty="0" err="1"/>
              <a:t>etkiler</a:t>
            </a:r>
            <a:r>
              <a:rPr lang="en-US" sz="1800" dirty="0"/>
              <a:t>. </a:t>
            </a:r>
          </a:p>
          <a:p>
            <a:pPr indent="-228600" defTabSz="914400"/>
            <a:r>
              <a:rPr lang="en-US" sz="1800" dirty="0" err="1"/>
              <a:t>Gürültü</a:t>
            </a:r>
            <a:r>
              <a:rPr lang="en-US" sz="1800" dirty="0"/>
              <a:t> </a:t>
            </a:r>
            <a:r>
              <a:rPr lang="en-US" sz="1800" dirty="0" err="1"/>
              <a:t>insan</a:t>
            </a:r>
            <a:r>
              <a:rPr lang="en-US" sz="1800" dirty="0"/>
              <a:t> </a:t>
            </a:r>
            <a:r>
              <a:rPr lang="en-US" sz="1800" dirty="0" err="1"/>
              <a:t>kulağında</a:t>
            </a:r>
            <a:r>
              <a:rPr lang="en-US" sz="1800" dirty="0"/>
              <a:t> </a:t>
            </a:r>
            <a:r>
              <a:rPr lang="en-US" sz="1800" dirty="0" err="1"/>
              <a:t>tahribata</a:t>
            </a:r>
            <a:r>
              <a:rPr lang="en-US" sz="1800" dirty="0"/>
              <a:t> </a:t>
            </a:r>
            <a:r>
              <a:rPr lang="en-US" sz="1800" dirty="0" err="1"/>
              <a:t>neden</a:t>
            </a:r>
            <a:r>
              <a:rPr lang="en-US" sz="1800" dirty="0"/>
              <a:t> </a:t>
            </a:r>
            <a:r>
              <a:rPr lang="en-US" sz="1800" dirty="0" err="1"/>
              <a:t>olarak</a:t>
            </a:r>
            <a:r>
              <a:rPr lang="en-US" sz="1800" dirty="0"/>
              <a:t> </a:t>
            </a:r>
            <a:r>
              <a:rPr lang="en-US" sz="1800" dirty="0" err="1"/>
              <a:t>işitme</a:t>
            </a:r>
            <a:r>
              <a:rPr lang="en-US" sz="1800" dirty="0"/>
              <a:t> </a:t>
            </a:r>
            <a:r>
              <a:rPr lang="en-US" sz="1800" dirty="0" err="1"/>
              <a:t>kaybına</a:t>
            </a:r>
            <a:r>
              <a:rPr lang="en-US" sz="1800" dirty="0"/>
              <a:t> </a:t>
            </a:r>
            <a:r>
              <a:rPr lang="en-US" sz="1800" dirty="0" err="1"/>
              <a:t>sebep</a:t>
            </a:r>
            <a:r>
              <a:rPr lang="en-US" sz="1800" dirty="0"/>
              <a:t> </a:t>
            </a:r>
            <a:r>
              <a:rPr lang="en-US" sz="1800" dirty="0" err="1"/>
              <a:t>olur</a:t>
            </a:r>
            <a:r>
              <a:rPr lang="en-US" sz="1800" dirty="0"/>
              <a:t>.</a:t>
            </a:r>
          </a:p>
          <a:p>
            <a:pPr indent="-228600" defTabSz="914400"/>
            <a:r>
              <a:rPr lang="en-US" sz="1800" dirty="0" err="1"/>
              <a:t>Gürültülü</a:t>
            </a:r>
            <a:r>
              <a:rPr lang="en-US" sz="1800" dirty="0"/>
              <a:t> </a:t>
            </a:r>
            <a:r>
              <a:rPr lang="en-US" sz="1800" dirty="0" err="1"/>
              <a:t>alanlarda</a:t>
            </a:r>
            <a:r>
              <a:rPr lang="en-US" sz="1800" dirty="0"/>
              <a:t> kulak </a:t>
            </a:r>
            <a:r>
              <a:rPr lang="en-US" sz="1800" dirty="0" err="1"/>
              <a:t>koruyucu</a:t>
            </a:r>
            <a:r>
              <a:rPr lang="en-US" sz="1800" dirty="0"/>
              <a:t> </a:t>
            </a:r>
            <a:r>
              <a:rPr lang="en-US" sz="1800" dirty="0" err="1"/>
              <a:t>takılması</a:t>
            </a:r>
            <a:r>
              <a:rPr lang="en-US" sz="1800" dirty="0"/>
              <a:t> </a:t>
            </a:r>
            <a:r>
              <a:rPr lang="en-US" sz="1800" dirty="0" err="1"/>
              <a:t>gerekir</a:t>
            </a:r>
            <a:r>
              <a:rPr lang="en-US" sz="1800" dirty="0"/>
              <a:t>.</a:t>
            </a:r>
          </a:p>
        </p:txBody>
      </p:sp>
      <p:sp>
        <p:nvSpPr>
          <p:cNvPr id="2" name="Slayt Numarası Yer Tutucusu 1"/>
          <p:cNvSpPr>
            <a:spLocks noGrp="1"/>
          </p:cNvSpPr>
          <p:nvPr>
            <p:ph type="sldNum" sz="quarter" idx="12"/>
          </p:nvPr>
        </p:nvSpPr>
        <p:spPr>
          <a:xfrm>
            <a:off x="8864600" y="6356350"/>
            <a:ext cx="2743200" cy="365125"/>
          </a:xfrm>
        </p:spPr>
        <p:txBody>
          <a:bodyPr vert="horz" lIns="91440" tIns="45720" rIns="91440" bIns="45720" rtlCol="0" anchor="ctr">
            <a:normAutofit/>
          </a:bodyPr>
          <a:lstStyle/>
          <a:p>
            <a:pPr defTabSz="914400">
              <a:spcAft>
                <a:spcPts val="600"/>
              </a:spcAft>
              <a:defRPr/>
            </a:pPr>
            <a:fld id="{31E71EC7-6E90-4CB0-9B72-7BC0AB784A81}" type="slidenum">
              <a:rPr lang="en-US">
                <a:solidFill>
                  <a:schemeClr val="tx1">
                    <a:lumMod val="75000"/>
                    <a:lumOff val="25000"/>
                  </a:schemeClr>
                </a:solidFill>
                <a:latin typeface="Calibri" panose="020F0502020204030204"/>
              </a:rPr>
              <a:pPr defTabSz="914400">
                <a:spcAft>
                  <a:spcPts val="600"/>
                </a:spcAft>
                <a:defRPr/>
              </a:pPr>
              <a:t>48</a:t>
            </a:fld>
            <a:endParaRPr lang="en-US">
              <a:solidFill>
                <a:schemeClr val="tx1">
                  <a:lumMod val="75000"/>
                  <a:lumOff val="25000"/>
                </a:schemeClr>
              </a:solidFill>
              <a:latin typeface="Calibri" panose="020F0502020204030204"/>
            </a:endParaRPr>
          </a:p>
        </p:txBody>
      </p:sp>
    </p:spTree>
    <p:extLst>
      <p:ext uri="{BB962C8B-B14F-4D97-AF65-F5344CB8AC3E}">
        <p14:creationId xmlns:p14="http://schemas.microsoft.com/office/powerpoint/2010/main" val="1922986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4" name="Rectangle 12">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etin kutusu 7">
            <a:extLst>
              <a:ext uri="{FF2B5EF4-FFF2-40B4-BE49-F238E27FC236}">
                <a16:creationId xmlns:a16="http://schemas.microsoft.com/office/drawing/2014/main" id="{0B661CBD-5342-47DC-871E-BB9D1D52E64A}"/>
              </a:ext>
            </a:extLst>
          </p:cNvPr>
          <p:cNvSpPr txBox="1"/>
          <p:nvPr/>
        </p:nvSpPr>
        <p:spPr>
          <a:xfrm>
            <a:off x="576706" y="1925539"/>
            <a:ext cx="5092194" cy="1315343"/>
          </a:xfrm>
          <a:prstGeom prst="rect">
            <a:avLst/>
          </a:prstGeom>
        </p:spPr>
        <p:txBody>
          <a:bodyPr vert="horz" lIns="91440" tIns="45720" rIns="91440" bIns="45720" rtlCol="0">
            <a:normAutofit/>
          </a:bodyPr>
          <a:lstStyle/>
          <a:p>
            <a:pPr marL="285750" marR="0" lvl="0" indent="-285750" algn="l" defTabSz="914400" rtl="0" eaLnBrk="1" fontAlgn="auto" latinLnBrk="0" hangingPunct="1">
              <a:lnSpc>
                <a:spcPct val="90000"/>
              </a:lnSpc>
              <a:spcBef>
                <a:spcPts val="0"/>
              </a:spcBef>
              <a:spcAft>
                <a:spcPts val="600"/>
              </a:spcAft>
              <a:buClrTx/>
              <a:buSzTx/>
              <a:buFont typeface="Wingdings" panose="05000000000000000000" pitchFamily="2" charset="2"/>
              <a:buChar char="q"/>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Düşük</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Maruziyet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Eylem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Değeri</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80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db</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5" name="Oval 14">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Resim 4">
            <a:extLst>
              <a:ext uri="{FF2B5EF4-FFF2-40B4-BE49-F238E27FC236}">
                <a16:creationId xmlns:a16="http://schemas.microsoft.com/office/drawing/2014/main" id="{E1332CDA-D658-4195-B0DF-6307B41C6D02}"/>
              </a:ext>
            </a:extLst>
          </p:cNvPr>
          <p:cNvPicPr>
            <a:picLocks noChangeAspect="1"/>
          </p:cNvPicPr>
          <p:nvPr/>
        </p:nvPicPr>
        <p:blipFill rotWithShape="1">
          <a:blip r:embed="rId2"/>
          <a:srcRect t="15040" r="2" b="2"/>
          <a:stretch/>
        </p:blipFill>
        <p:spPr>
          <a:xfrm>
            <a:off x="9068252" y="3851078"/>
            <a:ext cx="3123748" cy="3006922"/>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7" name="Arc 16">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Resim 6">
            <a:extLst>
              <a:ext uri="{FF2B5EF4-FFF2-40B4-BE49-F238E27FC236}">
                <a16:creationId xmlns:a16="http://schemas.microsoft.com/office/drawing/2014/main" id="{1F3D3488-094A-4386-B771-CDADAC6CF27B}"/>
              </a:ext>
            </a:extLst>
          </p:cNvPr>
          <p:cNvPicPr>
            <a:picLocks noChangeAspect="1"/>
          </p:cNvPicPr>
          <p:nvPr/>
        </p:nvPicPr>
        <p:blipFill rotWithShape="1">
          <a:blip r:embed="rId3"/>
          <a:srcRect t="7562" r="-1" b="11163"/>
          <a:stretch/>
        </p:blipFill>
        <p:spPr>
          <a:xfrm>
            <a:off x="7248128" y="843168"/>
            <a:ext cx="2532790" cy="2164742"/>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2" name="Slayt Numarası Yer Tutucusu 1"/>
          <p:cNvSpPr>
            <a:spLocks noGrp="1"/>
          </p:cNvSpPr>
          <p:nvPr>
            <p:ph type="sldNum" sz="quarter" idx="12"/>
          </p:nvPr>
        </p:nvSpPr>
        <p:spPr>
          <a:xfrm>
            <a:off x="8610600" y="6356349"/>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1E71EC7-6E90-4CB0-9B72-7BC0AB784A81}"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49</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Metin kutusu 15">
            <a:extLst>
              <a:ext uri="{FF2B5EF4-FFF2-40B4-BE49-F238E27FC236}">
                <a16:creationId xmlns:a16="http://schemas.microsoft.com/office/drawing/2014/main" id="{F4F9BE1F-633B-4800-B869-6561A606F48B}"/>
              </a:ext>
            </a:extLst>
          </p:cNvPr>
          <p:cNvSpPr txBox="1"/>
          <p:nvPr/>
        </p:nvSpPr>
        <p:spPr>
          <a:xfrm>
            <a:off x="576706" y="4637685"/>
            <a:ext cx="3714036" cy="1292662"/>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tr-TR" sz="1800" b="0" i="0" u="none" strike="noStrike" kern="1200" cap="none" spc="0" normalizeH="0" baseline="0" noProof="0" dirty="0" err="1">
                <a:ln>
                  <a:noFill/>
                </a:ln>
                <a:solidFill>
                  <a:prstClr val="black"/>
                </a:solidFill>
                <a:effectLst/>
                <a:uLnTx/>
                <a:uFillTx/>
                <a:latin typeface="Calibri (Gövde)"/>
                <a:ea typeface="+mn-ea"/>
                <a:cs typeface="+mn-cs"/>
              </a:rPr>
              <a:t>Maruziyet</a:t>
            </a:r>
            <a:r>
              <a:rPr kumimoji="0" lang="tr-TR" sz="1800" b="0" i="0" u="none" strike="noStrike" kern="1200" cap="none" spc="0" normalizeH="0" baseline="0" noProof="0" dirty="0">
                <a:ln>
                  <a:noFill/>
                </a:ln>
                <a:solidFill>
                  <a:prstClr val="black"/>
                </a:solidFill>
                <a:effectLst/>
                <a:uLnTx/>
                <a:uFillTx/>
                <a:latin typeface="Calibri (Gövde)"/>
                <a:ea typeface="+mn-ea"/>
                <a:cs typeface="+mn-cs"/>
              </a:rPr>
              <a:t> Sınır Değeri</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solidFill>
                <a:effectLst/>
                <a:uLnTx/>
                <a:uFillTx/>
                <a:latin typeface="Calibri" panose="020F0502020204030204"/>
                <a:ea typeface="+mn-ea"/>
                <a:cs typeface="+mn-cs"/>
              </a:rPr>
              <a:t>87 </a:t>
            </a:r>
            <a:r>
              <a:rPr kumimoji="0" lang="tr-TR" sz="2400" b="1" i="0" u="none" strike="noStrike" kern="1200" cap="none" spc="0" normalizeH="0" baseline="0" noProof="0" dirty="0" err="1">
                <a:ln>
                  <a:noFill/>
                </a:ln>
                <a:solidFill>
                  <a:prstClr val="black"/>
                </a:solidFill>
                <a:effectLst/>
                <a:uLnTx/>
                <a:uFillTx/>
                <a:latin typeface="Calibri" panose="020F0502020204030204"/>
                <a:ea typeface="+mn-ea"/>
                <a:cs typeface="+mn-cs"/>
              </a:rPr>
              <a:t>db</a:t>
            </a:r>
            <a:r>
              <a:rPr kumimoji="0" lang="tr-TR" sz="24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Metin kutusu 17">
            <a:extLst>
              <a:ext uri="{FF2B5EF4-FFF2-40B4-BE49-F238E27FC236}">
                <a16:creationId xmlns:a16="http://schemas.microsoft.com/office/drawing/2014/main" id="{526841C3-BD78-496D-BF1B-554F56ACA54B}"/>
              </a:ext>
            </a:extLst>
          </p:cNvPr>
          <p:cNvSpPr txBox="1"/>
          <p:nvPr/>
        </p:nvSpPr>
        <p:spPr>
          <a:xfrm>
            <a:off x="576706" y="3292798"/>
            <a:ext cx="4032448" cy="1077218"/>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tr-TR" sz="1800" b="0" i="0" u="none" strike="noStrike" kern="1200" cap="none" spc="0" normalizeH="0" baseline="0" noProof="0" dirty="0">
                <a:ln>
                  <a:noFill/>
                </a:ln>
                <a:solidFill>
                  <a:prstClr val="black"/>
                </a:solidFill>
                <a:effectLst/>
                <a:uLnTx/>
                <a:uFillTx/>
                <a:latin typeface="Calibri (Gövde)"/>
                <a:ea typeface="+mn-ea"/>
                <a:cs typeface="+mn-cs"/>
              </a:rPr>
              <a:t>En Yüksek </a:t>
            </a:r>
            <a:r>
              <a:rPr kumimoji="0" lang="tr-TR" sz="1800" b="0" i="0" u="none" strike="noStrike" kern="1200" cap="none" spc="0" normalizeH="0" baseline="0" noProof="0" dirty="0" err="1">
                <a:ln>
                  <a:noFill/>
                </a:ln>
                <a:solidFill>
                  <a:prstClr val="black"/>
                </a:solidFill>
                <a:effectLst/>
                <a:uLnTx/>
                <a:uFillTx/>
                <a:latin typeface="Calibri (Gövde)"/>
                <a:ea typeface="+mn-ea"/>
                <a:cs typeface="+mn-cs"/>
              </a:rPr>
              <a:t>Maruziyet</a:t>
            </a:r>
            <a:r>
              <a:rPr kumimoji="0" lang="tr-TR" sz="1800" b="0" i="0" u="none" strike="noStrike" kern="1200" cap="none" spc="0" normalizeH="0" baseline="0" noProof="0" dirty="0">
                <a:ln>
                  <a:noFill/>
                </a:ln>
                <a:solidFill>
                  <a:prstClr val="black"/>
                </a:solidFill>
                <a:effectLst/>
                <a:uLnTx/>
                <a:uFillTx/>
                <a:latin typeface="Calibri (Gövde)"/>
                <a:ea typeface="+mn-ea"/>
                <a:cs typeface="+mn-cs"/>
              </a:rPr>
              <a:t> Eylem Değeri</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rPr>
              <a:t>85 </a:t>
            </a:r>
            <a:r>
              <a:rPr kumimoji="0" lang="tr-TR" sz="2800" b="1" i="0" u="none" strike="noStrike" kern="1200" cap="none" spc="0" normalizeH="0" baseline="0" noProof="0" dirty="0" err="1">
                <a:ln>
                  <a:noFill/>
                </a:ln>
                <a:solidFill>
                  <a:prstClr val="black"/>
                </a:solidFill>
                <a:effectLst/>
                <a:uLnTx/>
                <a:uFillTx/>
                <a:latin typeface="Calibri" panose="020F0502020204030204"/>
                <a:ea typeface="+mn-ea"/>
                <a:cs typeface="+mn-cs"/>
              </a:rPr>
              <a:t>db</a:t>
            </a:r>
            <a:r>
              <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9" name="Metin kutusu 18">
            <a:extLst>
              <a:ext uri="{FF2B5EF4-FFF2-40B4-BE49-F238E27FC236}">
                <a16:creationId xmlns:a16="http://schemas.microsoft.com/office/drawing/2014/main" id="{AE703AD5-4783-4A2F-A5C5-17C9C1A4B29A}"/>
              </a:ext>
            </a:extLst>
          </p:cNvPr>
          <p:cNvSpPr txBox="1"/>
          <p:nvPr/>
        </p:nvSpPr>
        <p:spPr>
          <a:xfrm>
            <a:off x="576706" y="542164"/>
            <a:ext cx="492888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err="1">
                <a:ln>
                  <a:noFill/>
                </a:ln>
                <a:solidFill>
                  <a:prstClr val="black"/>
                </a:solidFill>
                <a:effectLst/>
                <a:uLnTx/>
                <a:uFillTx/>
                <a:latin typeface="Calibri" panose="020F0502020204030204"/>
                <a:ea typeface="+mn-ea"/>
                <a:cs typeface="+mn-cs"/>
              </a:rPr>
              <a:t>Maruziyet</a:t>
            </a:r>
            <a:r>
              <a:rPr kumimoji="0" lang="tr-TR" sz="2400" b="1" i="0" u="none" strike="noStrike" kern="1200" cap="none" spc="0" normalizeH="0" baseline="0" noProof="0" dirty="0">
                <a:ln>
                  <a:noFill/>
                </a:ln>
                <a:solidFill>
                  <a:prstClr val="black"/>
                </a:solidFill>
                <a:effectLst/>
                <a:uLnTx/>
                <a:uFillTx/>
                <a:latin typeface="Calibri" panose="020F0502020204030204"/>
                <a:ea typeface="+mn-ea"/>
                <a:cs typeface="+mn-cs"/>
              </a:rPr>
              <a:t> Değerleri</a:t>
            </a:r>
          </a:p>
        </p:txBody>
      </p:sp>
    </p:spTree>
    <p:extLst>
      <p:ext uri="{BB962C8B-B14F-4D97-AF65-F5344CB8AC3E}">
        <p14:creationId xmlns:p14="http://schemas.microsoft.com/office/powerpoint/2010/main" val="2644166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444BA19B-2F19-41BA-B10A-7AC277512CC8}"/>
              </a:ext>
            </a:extLst>
          </p:cNvPr>
          <p:cNvSpPr>
            <a:spLocks noGrp="1"/>
          </p:cNvSpPr>
          <p:nvPr>
            <p:ph type="sldNum" sz="quarter" idx="12"/>
          </p:nvPr>
        </p:nvSpPr>
        <p:spPr/>
        <p:txBody>
          <a:bodyPr/>
          <a:lstStyle/>
          <a:p>
            <a:fld id="{31E71EC7-6E90-4CB0-9B72-7BC0AB784A81}" type="slidenum">
              <a:rPr lang="tr-TR" smtClean="0"/>
              <a:pPr/>
              <a:t>5</a:t>
            </a:fld>
            <a:endParaRPr lang="tr-TR" dirty="0"/>
          </a:p>
        </p:txBody>
      </p:sp>
      <p:sp>
        <p:nvSpPr>
          <p:cNvPr id="3" name="İçerik Yer Tutucusu 2">
            <a:extLst>
              <a:ext uri="{FF2B5EF4-FFF2-40B4-BE49-F238E27FC236}">
                <a16:creationId xmlns:a16="http://schemas.microsoft.com/office/drawing/2014/main" id="{A938BD6B-68E5-44E9-BBB7-585902E23255}"/>
              </a:ext>
            </a:extLst>
          </p:cNvPr>
          <p:cNvSpPr/>
          <p:nvPr/>
        </p:nvSpPr>
        <p:spPr>
          <a:xfrm>
            <a:off x="6517837" y="1028514"/>
            <a:ext cx="5445111" cy="5077685"/>
          </a:xfrm>
          <a:prstGeom prst="rect">
            <a:avLst/>
          </a:prstGeom>
          <a:ln/>
        </p:spPr>
        <p:style>
          <a:lnRef idx="2">
            <a:schemeClr val="accent5"/>
          </a:lnRef>
          <a:fillRef idx="1">
            <a:schemeClr val="lt1"/>
          </a:fillRef>
          <a:effectRef idx="0">
            <a:schemeClr val="accent5"/>
          </a:effectRef>
          <a:fontRef idx="minor">
            <a:schemeClr val="dk1"/>
          </a:fontRef>
        </p:style>
        <p:txBody>
          <a:bodyPr lIns="90000" tIns="45000" rIns="90000" bIns="45000" anchor="t">
            <a:normAutofit lnSpcReduction="10000"/>
          </a:bodyPr>
          <a:lstStyle/>
          <a:p>
            <a:pPr marL="742950" indent="-658813">
              <a:spcBef>
                <a:spcPts val="760"/>
              </a:spcBef>
              <a:tabLst>
                <a:tab pos="0" algn="l"/>
              </a:tabLst>
            </a:pPr>
            <a:r>
              <a:rPr lang="tr-TR" sz="1100" b="1" spc="-1" dirty="0">
                <a:solidFill>
                  <a:srgbClr val="000000"/>
                </a:solidFill>
                <a:ea typeface="Cambria" panose="02040503050406030204" pitchFamily="18" charset="0"/>
              </a:rPr>
              <a:t> </a:t>
            </a:r>
            <a:r>
              <a:rPr lang="tr-TR" b="1" spc="-1" dirty="0">
                <a:solidFill>
                  <a:srgbClr val="000000"/>
                </a:solidFill>
                <a:ea typeface="Cambria" panose="02040503050406030204" pitchFamily="18" charset="0"/>
              </a:rPr>
              <a:t>TEKNİK KONULAR </a:t>
            </a:r>
          </a:p>
          <a:p>
            <a:pPr marL="742950" indent="-285750">
              <a:spcBef>
                <a:spcPts val="760"/>
              </a:spcBef>
              <a:buFont typeface="Wingdings" panose="05000000000000000000" pitchFamily="2" charset="2"/>
              <a:buChar char="§"/>
              <a:tabLst>
                <a:tab pos="0" algn="l"/>
              </a:tabLst>
            </a:pPr>
            <a:r>
              <a:rPr lang="tr-TR" b="1" spc="-1" dirty="0">
                <a:solidFill>
                  <a:srgbClr val="000000"/>
                </a:solidFill>
                <a:ea typeface="Cambria" panose="02040503050406030204" pitchFamily="18" charset="0"/>
              </a:rPr>
              <a:t>Fiziksel, Ergonomik ve </a:t>
            </a:r>
            <a:r>
              <a:rPr lang="tr-TR" b="1" spc="-1" dirty="0" err="1">
                <a:solidFill>
                  <a:srgbClr val="000000"/>
                </a:solidFill>
                <a:ea typeface="Cambria" panose="02040503050406030204" pitchFamily="18" charset="0"/>
              </a:rPr>
              <a:t>Psikososyal</a:t>
            </a:r>
            <a:r>
              <a:rPr lang="tr-TR" b="1" spc="-1" dirty="0">
                <a:solidFill>
                  <a:srgbClr val="000000"/>
                </a:solidFill>
                <a:ea typeface="Cambria" panose="02040503050406030204" pitchFamily="18" charset="0"/>
              </a:rPr>
              <a:t> Risk Etmenleri</a:t>
            </a:r>
          </a:p>
          <a:p>
            <a:pPr marL="743040" indent="-285840">
              <a:spcBef>
                <a:spcPts val="760"/>
              </a:spcBef>
              <a:buFont typeface="Wingdings" panose="05000000000000000000" pitchFamily="2" charset="2"/>
              <a:buChar char="§"/>
              <a:tabLst>
                <a:tab pos="0" algn="l"/>
              </a:tabLst>
            </a:pPr>
            <a:r>
              <a:rPr lang="tr-TR" b="1" spc="-1" dirty="0">
                <a:solidFill>
                  <a:srgbClr val="000000"/>
                </a:solidFill>
                <a:ea typeface="Cambria" panose="02040503050406030204" pitchFamily="18" charset="0"/>
              </a:rPr>
              <a:t>Elle Kaldırma ve Taşıma</a:t>
            </a:r>
          </a:p>
          <a:p>
            <a:pPr marL="743040" indent="-285840">
              <a:spcBef>
                <a:spcPts val="760"/>
              </a:spcBef>
              <a:buFont typeface="Wingdings" panose="05000000000000000000" pitchFamily="2" charset="2"/>
              <a:buChar char="§"/>
              <a:tabLst>
                <a:tab pos="0" algn="l"/>
              </a:tabLst>
            </a:pPr>
            <a:r>
              <a:rPr lang="tr-TR" b="1" spc="-1" dirty="0">
                <a:solidFill>
                  <a:srgbClr val="000000"/>
                </a:solidFill>
                <a:ea typeface="Cambria" panose="02040503050406030204" pitchFamily="18" charset="0"/>
              </a:rPr>
              <a:t>Parlama, Patlama ve Yangından Korunma</a:t>
            </a:r>
          </a:p>
          <a:p>
            <a:pPr marL="743040" indent="-285840">
              <a:spcBef>
                <a:spcPts val="760"/>
              </a:spcBef>
              <a:buFont typeface="Wingdings" panose="05000000000000000000" pitchFamily="2" charset="2"/>
              <a:buChar char="§"/>
              <a:tabLst>
                <a:tab pos="0" algn="l"/>
              </a:tabLst>
            </a:pPr>
            <a:r>
              <a:rPr lang="tr-TR" b="1" spc="-1" dirty="0">
                <a:solidFill>
                  <a:srgbClr val="000000"/>
                </a:solidFill>
                <a:ea typeface="Cambria" panose="02040503050406030204" pitchFamily="18" charset="0"/>
              </a:rPr>
              <a:t>İş Ekipmanlarının Güvenli Kullanımı</a:t>
            </a:r>
          </a:p>
          <a:p>
            <a:pPr marL="743040" indent="-285840">
              <a:spcBef>
                <a:spcPts val="760"/>
              </a:spcBef>
              <a:buFont typeface="Wingdings" panose="05000000000000000000" pitchFamily="2" charset="2"/>
              <a:buChar char="§"/>
              <a:tabLst>
                <a:tab pos="0" algn="l"/>
              </a:tabLst>
            </a:pPr>
            <a:r>
              <a:rPr lang="tr-TR" b="1" spc="-1" dirty="0">
                <a:solidFill>
                  <a:srgbClr val="000000"/>
                </a:solidFill>
                <a:ea typeface="Cambria" panose="02040503050406030204" pitchFamily="18" charset="0"/>
              </a:rPr>
              <a:t>Ekranlı Araçlarla Çalışma</a:t>
            </a:r>
          </a:p>
          <a:p>
            <a:pPr marL="743040" indent="-285840">
              <a:spcBef>
                <a:spcPts val="760"/>
              </a:spcBef>
              <a:buFont typeface="Wingdings" panose="05000000000000000000" pitchFamily="2" charset="2"/>
              <a:buChar char="§"/>
              <a:tabLst>
                <a:tab pos="0" algn="l"/>
              </a:tabLst>
            </a:pPr>
            <a:r>
              <a:rPr lang="tr-TR" b="1" spc="-1" dirty="0">
                <a:solidFill>
                  <a:srgbClr val="000000"/>
                </a:solidFill>
                <a:ea typeface="Cambria" panose="02040503050406030204" pitchFamily="18" charset="0"/>
              </a:rPr>
              <a:t>Elektrik Tehlikeleri, Riskleri ve Önlemleri</a:t>
            </a:r>
          </a:p>
          <a:p>
            <a:pPr marL="743040" indent="-285840">
              <a:spcBef>
                <a:spcPts val="760"/>
              </a:spcBef>
              <a:buFont typeface="Wingdings" panose="05000000000000000000" pitchFamily="2" charset="2"/>
              <a:buChar char="§"/>
              <a:tabLst>
                <a:tab pos="0" algn="l"/>
              </a:tabLst>
            </a:pPr>
            <a:r>
              <a:rPr lang="tr-TR" b="1" spc="-1" dirty="0">
                <a:solidFill>
                  <a:srgbClr val="000000"/>
                </a:solidFill>
                <a:ea typeface="Cambria" panose="02040503050406030204" pitchFamily="18" charset="0"/>
              </a:rPr>
              <a:t>İş Kazalarının Sebepleri ve Korunma Prensipleri ile Tekniklerinin Uygulanması</a:t>
            </a:r>
          </a:p>
          <a:p>
            <a:pPr marL="743040" indent="-285840">
              <a:spcBef>
                <a:spcPts val="760"/>
              </a:spcBef>
              <a:buFont typeface="Wingdings" panose="05000000000000000000" pitchFamily="2" charset="2"/>
              <a:buChar char="§"/>
              <a:tabLst>
                <a:tab pos="0" algn="l"/>
              </a:tabLst>
            </a:pPr>
            <a:r>
              <a:rPr lang="tr-TR" b="1" spc="-1" dirty="0">
                <a:solidFill>
                  <a:srgbClr val="000000"/>
                </a:solidFill>
                <a:ea typeface="Cambria" panose="02040503050406030204" pitchFamily="18" charset="0"/>
              </a:rPr>
              <a:t>Güvenlik ve Sağlık İşaretleri</a:t>
            </a:r>
          </a:p>
          <a:p>
            <a:pPr marL="743040" indent="-285840">
              <a:spcBef>
                <a:spcPts val="760"/>
              </a:spcBef>
              <a:buFont typeface="Wingdings" panose="05000000000000000000" pitchFamily="2" charset="2"/>
              <a:buChar char="§"/>
              <a:tabLst>
                <a:tab pos="0" algn="l"/>
              </a:tabLst>
            </a:pPr>
            <a:r>
              <a:rPr lang="tr-TR" b="1" spc="-1" dirty="0">
                <a:solidFill>
                  <a:srgbClr val="000000"/>
                </a:solidFill>
                <a:ea typeface="Cambria" panose="02040503050406030204" pitchFamily="18" charset="0"/>
              </a:rPr>
              <a:t>Kişisel Koruyucu Donanım Kullanımı</a:t>
            </a:r>
          </a:p>
          <a:p>
            <a:pPr marL="743040" indent="-285840">
              <a:spcBef>
                <a:spcPts val="760"/>
              </a:spcBef>
              <a:buFont typeface="Wingdings" panose="05000000000000000000" pitchFamily="2" charset="2"/>
              <a:buChar char="§"/>
              <a:tabLst>
                <a:tab pos="0" algn="l"/>
              </a:tabLst>
            </a:pPr>
            <a:r>
              <a:rPr lang="tr-TR" b="1" spc="-1" dirty="0">
                <a:solidFill>
                  <a:srgbClr val="000000"/>
                </a:solidFill>
                <a:ea typeface="Cambria" panose="02040503050406030204" pitchFamily="18" charset="0"/>
              </a:rPr>
              <a:t>İş Sağlığı ve Güvenliği Genel Kuralları ve Güvenlik Kültürü</a:t>
            </a:r>
          </a:p>
          <a:p>
            <a:pPr marL="743040" indent="-285840">
              <a:spcBef>
                <a:spcPts val="760"/>
              </a:spcBef>
              <a:buFont typeface="Wingdings" panose="05000000000000000000" pitchFamily="2" charset="2"/>
              <a:buChar char="§"/>
              <a:tabLst>
                <a:tab pos="0" algn="l"/>
              </a:tabLst>
            </a:pPr>
            <a:r>
              <a:rPr lang="tr-TR" b="1" spc="-1" dirty="0">
                <a:solidFill>
                  <a:srgbClr val="000000"/>
                </a:solidFill>
                <a:ea typeface="Cambria" panose="02040503050406030204" pitchFamily="18" charset="0"/>
              </a:rPr>
              <a:t>Acil Durumlar, Yangın ve Tahliye</a:t>
            </a:r>
          </a:p>
          <a:p>
            <a:pPr marL="743040" indent="-285840">
              <a:spcBef>
                <a:spcPts val="641"/>
              </a:spcBef>
              <a:tabLst>
                <a:tab pos="0" algn="l"/>
              </a:tabLst>
            </a:pPr>
            <a:endParaRPr lang="tr-TR" sz="1100" spc="-1" dirty="0">
              <a:ea typeface="Cambria" panose="02040503050406030204" pitchFamily="18" charset="0"/>
            </a:endParaRPr>
          </a:p>
        </p:txBody>
      </p:sp>
      <p:sp>
        <p:nvSpPr>
          <p:cNvPr id="4" name="Title 1">
            <a:extLst>
              <a:ext uri="{FF2B5EF4-FFF2-40B4-BE49-F238E27FC236}">
                <a16:creationId xmlns:a16="http://schemas.microsoft.com/office/drawing/2014/main" id="{E471CA21-713F-4B93-BD74-A4389347F01A}"/>
              </a:ext>
            </a:extLst>
          </p:cNvPr>
          <p:cNvSpPr txBox="1">
            <a:spLocks/>
          </p:cNvSpPr>
          <p:nvPr/>
        </p:nvSpPr>
        <p:spPr>
          <a:xfrm rot="10800000" flipV="1">
            <a:off x="491004" y="288739"/>
            <a:ext cx="11471943" cy="465746"/>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tr-TR" sz="2400" b="1" dirty="0">
                <a:solidFill>
                  <a:srgbClr val="002060"/>
                </a:solidFill>
                <a:latin typeface="+mn-lt"/>
                <a:ea typeface="Cambria" panose="02040503050406030204" pitchFamily="18" charset="0"/>
              </a:rPr>
              <a:t>EĞİTİM KONULARI</a:t>
            </a:r>
            <a:endParaRPr lang="en-US" sz="2400" dirty="0">
              <a:solidFill>
                <a:srgbClr val="002060"/>
              </a:solidFill>
              <a:latin typeface="+mn-lt"/>
              <a:ea typeface="Cambria" panose="02040503050406030204" pitchFamily="18" charset="0"/>
            </a:endParaRPr>
          </a:p>
        </p:txBody>
      </p:sp>
      <p:sp>
        <p:nvSpPr>
          <p:cNvPr id="5" name="Metin kutusu 4">
            <a:extLst>
              <a:ext uri="{FF2B5EF4-FFF2-40B4-BE49-F238E27FC236}">
                <a16:creationId xmlns:a16="http://schemas.microsoft.com/office/drawing/2014/main" id="{02B229D4-B3FC-4615-B255-542F21A4D8BB}"/>
              </a:ext>
            </a:extLst>
          </p:cNvPr>
          <p:cNvSpPr txBox="1"/>
          <p:nvPr/>
        </p:nvSpPr>
        <p:spPr>
          <a:xfrm>
            <a:off x="482798" y="3561913"/>
            <a:ext cx="5976914" cy="2544286"/>
          </a:xfrm>
          <a:prstGeom prst="rect">
            <a:avLst/>
          </a:prstGeom>
          <a:ln/>
        </p:spPr>
        <p:style>
          <a:lnRef idx="2">
            <a:schemeClr val="accent5"/>
          </a:lnRef>
          <a:fillRef idx="1">
            <a:schemeClr val="lt1"/>
          </a:fillRef>
          <a:effectRef idx="0">
            <a:schemeClr val="accent5"/>
          </a:effectRef>
          <a:fontRef idx="minor">
            <a:schemeClr val="dk1"/>
          </a:fontRef>
        </p:style>
        <p:txBody>
          <a:bodyPr wrap="square">
            <a:spAutoFit/>
          </a:bodyPr>
          <a:lstStyle/>
          <a:p>
            <a:pPr>
              <a:spcBef>
                <a:spcPts val="760"/>
              </a:spcBef>
              <a:tabLst>
                <a:tab pos="0" algn="l"/>
              </a:tabLst>
            </a:pPr>
            <a:r>
              <a:rPr lang="tr-TR" sz="1200" b="1" spc="-1" dirty="0">
                <a:solidFill>
                  <a:srgbClr val="000000"/>
                </a:solidFill>
                <a:ea typeface="Cambria" panose="02040503050406030204" pitchFamily="18" charset="0"/>
              </a:rPr>
              <a:t> </a:t>
            </a:r>
            <a:r>
              <a:rPr lang="tr-TR" sz="1800" b="1" spc="-1" dirty="0">
                <a:solidFill>
                  <a:srgbClr val="000000"/>
                </a:solidFill>
                <a:ea typeface="Cambria" panose="02040503050406030204" pitchFamily="18" charset="0"/>
              </a:rPr>
              <a:t> SAĞLIK KONULARI </a:t>
            </a:r>
            <a:endParaRPr lang="tr-TR" sz="1800" spc="-1" dirty="0">
              <a:ea typeface="Cambria" panose="02040503050406030204" pitchFamily="18" charset="0"/>
            </a:endParaRPr>
          </a:p>
          <a:p>
            <a:pPr marL="742950" indent="-285750">
              <a:spcBef>
                <a:spcPts val="760"/>
              </a:spcBef>
              <a:buFont typeface="Wingdings" panose="05000000000000000000" pitchFamily="2" charset="2"/>
              <a:buChar char="§"/>
              <a:tabLst>
                <a:tab pos="0" algn="l"/>
              </a:tabLst>
            </a:pPr>
            <a:r>
              <a:rPr lang="tr-TR" sz="1800" b="1" spc="-1" dirty="0">
                <a:solidFill>
                  <a:srgbClr val="000000"/>
                </a:solidFill>
                <a:ea typeface="Cambria" panose="02040503050406030204" pitchFamily="18" charset="0"/>
              </a:rPr>
              <a:t>Meslek Hastalıkları, Sebepleri ,</a:t>
            </a:r>
            <a:endParaRPr lang="tr-TR" sz="1800" spc="-1" dirty="0">
              <a:ea typeface="Cambria" panose="02040503050406030204" pitchFamily="18" charset="0"/>
            </a:endParaRPr>
          </a:p>
          <a:p>
            <a:pPr marL="742950" indent="-285750">
              <a:spcBef>
                <a:spcPts val="760"/>
              </a:spcBef>
              <a:buFont typeface="Wingdings" panose="05000000000000000000" pitchFamily="2" charset="2"/>
              <a:buChar char="§"/>
              <a:tabLst>
                <a:tab pos="0" algn="l"/>
              </a:tabLst>
            </a:pPr>
            <a:r>
              <a:rPr lang="tr-TR" sz="1800" b="1" spc="-1" dirty="0">
                <a:solidFill>
                  <a:srgbClr val="000000"/>
                </a:solidFill>
                <a:ea typeface="Cambria" panose="02040503050406030204" pitchFamily="18" charset="0"/>
              </a:rPr>
              <a:t>Hastalıktan Korunma Prensipleri ve Korunma Tekniklerinin Uygulanması</a:t>
            </a:r>
            <a:endParaRPr lang="tr-TR" sz="1800" spc="-1" dirty="0">
              <a:ea typeface="Cambria" panose="02040503050406030204" pitchFamily="18" charset="0"/>
            </a:endParaRPr>
          </a:p>
          <a:p>
            <a:pPr marL="742950" indent="-285750">
              <a:spcBef>
                <a:spcPts val="760"/>
              </a:spcBef>
              <a:buFont typeface="Wingdings" panose="05000000000000000000" pitchFamily="2" charset="2"/>
              <a:buChar char="§"/>
              <a:tabLst>
                <a:tab pos="0" algn="l"/>
              </a:tabLst>
            </a:pPr>
            <a:r>
              <a:rPr lang="tr-TR" sz="1800" b="1" spc="-1" dirty="0">
                <a:solidFill>
                  <a:srgbClr val="000000"/>
                </a:solidFill>
                <a:ea typeface="Cambria" panose="02040503050406030204" pitchFamily="18" charset="0"/>
              </a:rPr>
              <a:t>Biyolojik ve </a:t>
            </a:r>
            <a:r>
              <a:rPr lang="tr-TR" sz="1800" b="1" spc="-1" dirty="0" err="1">
                <a:solidFill>
                  <a:srgbClr val="000000"/>
                </a:solidFill>
                <a:ea typeface="Cambria" panose="02040503050406030204" pitchFamily="18" charset="0"/>
              </a:rPr>
              <a:t>Psikososyal</a:t>
            </a:r>
            <a:r>
              <a:rPr lang="tr-TR" sz="1800" b="1" spc="-1" dirty="0">
                <a:solidFill>
                  <a:srgbClr val="000000"/>
                </a:solidFill>
                <a:ea typeface="Cambria" panose="02040503050406030204" pitchFamily="18" charset="0"/>
              </a:rPr>
              <a:t> Risk Etmenleri</a:t>
            </a:r>
            <a:endParaRPr lang="tr-TR" sz="1800" spc="-1" dirty="0">
              <a:ea typeface="Cambria" panose="02040503050406030204" pitchFamily="18" charset="0"/>
            </a:endParaRPr>
          </a:p>
          <a:p>
            <a:pPr marL="742950" indent="-285750">
              <a:spcBef>
                <a:spcPts val="760"/>
              </a:spcBef>
              <a:buFont typeface="Wingdings" panose="05000000000000000000" pitchFamily="2" charset="2"/>
              <a:buChar char="§"/>
              <a:tabLst>
                <a:tab pos="0" algn="l"/>
              </a:tabLst>
            </a:pPr>
            <a:r>
              <a:rPr lang="tr-TR" sz="1800" b="1" spc="-1" dirty="0">
                <a:solidFill>
                  <a:srgbClr val="000000"/>
                </a:solidFill>
                <a:ea typeface="Cambria" panose="02040503050406030204" pitchFamily="18" charset="0"/>
              </a:rPr>
              <a:t>İlkyardım</a:t>
            </a:r>
            <a:endParaRPr lang="tr-TR" sz="1800" spc="-1" dirty="0">
              <a:ea typeface="Cambria" panose="02040503050406030204" pitchFamily="18" charset="0"/>
            </a:endParaRPr>
          </a:p>
          <a:p>
            <a:pPr marL="742950" indent="-285750">
              <a:spcBef>
                <a:spcPts val="760"/>
              </a:spcBef>
              <a:buFont typeface="Wingdings" panose="05000000000000000000" pitchFamily="2" charset="2"/>
              <a:buChar char="§"/>
              <a:tabLst>
                <a:tab pos="0" algn="l"/>
              </a:tabLst>
            </a:pPr>
            <a:r>
              <a:rPr lang="tr-TR" sz="1800" b="1" spc="-1" dirty="0">
                <a:solidFill>
                  <a:srgbClr val="000000"/>
                </a:solidFill>
                <a:ea typeface="Cambria" panose="02040503050406030204" pitchFamily="18" charset="0"/>
              </a:rPr>
              <a:t>Tütün Ürünlerinin Zararları ve Pasif </a:t>
            </a:r>
            <a:r>
              <a:rPr lang="tr-TR" b="1" spc="-1" dirty="0" err="1">
                <a:solidFill>
                  <a:srgbClr val="000000"/>
                </a:solidFill>
                <a:ea typeface="Cambria" panose="02040503050406030204" pitchFamily="18" charset="0"/>
              </a:rPr>
              <a:t>E</a:t>
            </a:r>
            <a:r>
              <a:rPr lang="tr-TR" sz="1800" b="1" spc="-1" dirty="0" err="1">
                <a:solidFill>
                  <a:srgbClr val="000000"/>
                </a:solidFill>
                <a:ea typeface="Cambria" panose="02040503050406030204" pitchFamily="18" charset="0"/>
              </a:rPr>
              <a:t>tkilenim</a:t>
            </a:r>
            <a:endParaRPr lang="tr-TR" dirty="0"/>
          </a:p>
        </p:txBody>
      </p:sp>
      <p:sp>
        <p:nvSpPr>
          <p:cNvPr id="6" name="Metin kutusu 5">
            <a:extLst>
              <a:ext uri="{FF2B5EF4-FFF2-40B4-BE49-F238E27FC236}">
                <a16:creationId xmlns:a16="http://schemas.microsoft.com/office/drawing/2014/main" id="{78E29965-DEE8-4D42-B7B1-DC7F138F9486}"/>
              </a:ext>
            </a:extLst>
          </p:cNvPr>
          <p:cNvSpPr txBox="1"/>
          <p:nvPr/>
        </p:nvSpPr>
        <p:spPr>
          <a:xfrm>
            <a:off x="491005" y="1028515"/>
            <a:ext cx="5976663" cy="2441694"/>
          </a:xfrm>
          <a:prstGeom prst="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pPr>
              <a:spcBef>
                <a:spcPts val="760"/>
              </a:spcBef>
              <a:tabLst>
                <a:tab pos="0" algn="l"/>
              </a:tabLst>
            </a:pPr>
            <a:r>
              <a:rPr lang="tr-TR" sz="1800" b="1" spc="-1" dirty="0">
                <a:solidFill>
                  <a:srgbClr val="000000"/>
                </a:solidFill>
                <a:ea typeface="Cambria" panose="02040503050406030204" pitchFamily="18" charset="0"/>
              </a:rPr>
              <a:t>GENEL KONULAR </a:t>
            </a:r>
            <a:endParaRPr lang="tr-TR" sz="1800" spc="-1" dirty="0">
              <a:ea typeface="Cambria" panose="02040503050406030204" pitchFamily="18" charset="0"/>
            </a:endParaRPr>
          </a:p>
          <a:p>
            <a:pPr marL="742950" indent="-285750">
              <a:spcBef>
                <a:spcPts val="760"/>
              </a:spcBef>
              <a:buFont typeface="Wingdings" panose="05000000000000000000" pitchFamily="2" charset="2"/>
              <a:buChar char="§"/>
              <a:tabLst>
                <a:tab pos="0" algn="l"/>
              </a:tabLst>
            </a:pPr>
            <a:r>
              <a:rPr lang="tr-TR" sz="1800" b="1" spc="-1" dirty="0">
                <a:solidFill>
                  <a:srgbClr val="000000"/>
                </a:solidFill>
                <a:ea typeface="Cambria" panose="02040503050406030204" pitchFamily="18" charset="0"/>
              </a:rPr>
              <a:t> Çalışma Mevzuatı ile ilgili Bilgiler</a:t>
            </a:r>
            <a:endParaRPr lang="tr-TR" sz="1800" spc="-1" dirty="0">
              <a:ea typeface="Cambria" panose="02040503050406030204" pitchFamily="18" charset="0"/>
            </a:endParaRPr>
          </a:p>
          <a:p>
            <a:pPr marL="742950" indent="-285750">
              <a:spcBef>
                <a:spcPts val="760"/>
              </a:spcBef>
              <a:buFont typeface="Wingdings" panose="05000000000000000000" pitchFamily="2" charset="2"/>
              <a:buChar char="§"/>
              <a:tabLst>
                <a:tab pos="0" algn="l"/>
              </a:tabLst>
            </a:pPr>
            <a:r>
              <a:rPr lang="tr-TR" sz="1800" b="1" spc="-1" dirty="0">
                <a:solidFill>
                  <a:srgbClr val="000000"/>
                </a:solidFill>
                <a:ea typeface="Cambria" panose="02040503050406030204" pitchFamily="18" charset="0"/>
              </a:rPr>
              <a:t> Çalışanların Yasal Hak ve Sorumlulukları</a:t>
            </a:r>
            <a:endParaRPr lang="tr-TR" sz="1800" spc="-1" dirty="0">
              <a:ea typeface="Cambria" panose="02040503050406030204" pitchFamily="18" charset="0"/>
            </a:endParaRPr>
          </a:p>
          <a:p>
            <a:pPr marL="742950" indent="-285750">
              <a:spcBef>
                <a:spcPts val="760"/>
              </a:spcBef>
              <a:buFont typeface="Wingdings" panose="05000000000000000000" pitchFamily="2" charset="2"/>
              <a:buChar char="§"/>
              <a:tabLst>
                <a:tab pos="0" algn="l"/>
              </a:tabLst>
            </a:pPr>
            <a:r>
              <a:rPr lang="tr-TR" b="1" spc="-1" dirty="0">
                <a:solidFill>
                  <a:srgbClr val="000000"/>
                </a:solidFill>
                <a:ea typeface="Cambria" panose="02040503050406030204" pitchFamily="18" charset="0"/>
              </a:rPr>
              <a:t> </a:t>
            </a:r>
            <a:r>
              <a:rPr lang="tr-TR" sz="1800" b="1" spc="-1" dirty="0">
                <a:solidFill>
                  <a:srgbClr val="000000"/>
                </a:solidFill>
                <a:ea typeface="Cambria" panose="02040503050406030204" pitchFamily="18" charset="0"/>
              </a:rPr>
              <a:t>İşyeri Temizliği ve Düzeni</a:t>
            </a:r>
            <a:endParaRPr lang="tr-TR" sz="1800" spc="-1" dirty="0">
              <a:ea typeface="Cambria" panose="02040503050406030204" pitchFamily="18" charset="0"/>
            </a:endParaRPr>
          </a:p>
          <a:p>
            <a:pPr marL="743040" indent="-285840">
              <a:spcBef>
                <a:spcPts val="760"/>
              </a:spcBef>
              <a:buFont typeface="Wingdings" panose="05000000000000000000" pitchFamily="2" charset="2"/>
              <a:buChar char="§"/>
              <a:tabLst>
                <a:tab pos="0" algn="l"/>
              </a:tabLst>
            </a:pPr>
            <a:r>
              <a:rPr lang="tr-TR" sz="1800" b="1" spc="-1" dirty="0">
                <a:solidFill>
                  <a:srgbClr val="000000"/>
                </a:solidFill>
                <a:ea typeface="Cambria" panose="02040503050406030204" pitchFamily="18" charset="0"/>
              </a:rPr>
              <a:t>İş Kazası ve Meslek Hastalıklarından Doğan Hukuki Sonuçlar</a:t>
            </a:r>
            <a:endParaRPr lang="tr-TR" sz="1800" spc="-1" dirty="0">
              <a:ea typeface="Cambria" panose="02040503050406030204" pitchFamily="18" charset="0"/>
            </a:endParaRPr>
          </a:p>
          <a:p>
            <a:endParaRPr lang="tr-TR" dirty="0"/>
          </a:p>
        </p:txBody>
      </p:sp>
    </p:spTree>
    <p:extLst>
      <p:ext uri="{BB962C8B-B14F-4D97-AF65-F5344CB8AC3E}">
        <p14:creationId xmlns:p14="http://schemas.microsoft.com/office/powerpoint/2010/main" val="29383153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31E71EC7-6E90-4CB0-9B72-7BC0AB784A81}" type="slidenum">
              <a:rPr lang="tr-TR" smtClean="0"/>
              <a:pPr/>
              <a:t>50</a:t>
            </a:fld>
            <a:endParaRPr lang="tr-TR"/>
          </a:p>
        </p:txBody>
      </p:sp>
      <p:sp>
        <p:nvSpPr>
          <p:cNvPr id="3" name="Content Placeholder 2"/>
          <p:cNvSpPr txBox="1">
            <a:spLocks/>
          </p:cNvSpPr>
          <p:nvPr/>
        </p:nvSpPr>
        <p:spPr>
          <a:xfrm>
            <a:off x="551384" y="294491"/>
            <a:ext cx="10657184" cy="974269"/>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50000"/>
              </a:lnSpc>
              <a:buFont typeface="Arial" panose="020B0604020202020204" pitchFamily="34" charset="0"/>
              <a:buNone/>
            </a:pPr>
            <a:r>
              <a:rPr lang="tr-TR" sz="4000" b="1">
                <a:solidFill>
                  <a:srgbClr val="002060"/>
                </a:solidFill>
                <a:ea typeface="Cambria" panose="02040503050406030204" pitchFamily="18" charset="0"/>
              </a:rPr>
              <a:t>	TERMAL KONFOR</a:t>
            </a:r>
          </a:p>
          <a:p>
            <a:pPr algn="ctr">
              <a:lnSpc>
                <a:spcPct val="150000"/>
              </a:lnSpc>
              <a:buNone/>
            </a:pPr>
            <a:r>
              <a:rPr lang="tr-TR" sz="1800" spc="-1">
                <a:solidFill>
                  <a:srgbClr val="000000"/>
                </a:solidFill>
                <a:ea typeface="DejaVu Sans"/>
              </a:rPr>
              <a:t>Termal konfor </a:t>
            </a:r>
            <a:r>
              <a:rPr lang="tr-TR" sz="1800" spc="-1">
                <a:solidFill>
                  <a:srgbClr val="C00000"/>
                </a:solidFill>
                <a:ea typeface="DejaVu Sans"/>
              </a:rPr>
              <a:t>ISI</a:t>
            </a:r>
            <a:r>
              <a:rPr lang="tr-TR" sz="1800" spc="-1">
                <a:solidFill>
                  <a:srgbClr val="000000"/>
                </a:solidFill>
                <a:ea typeface="DejaVu Sans"/>
              </a:rPr>
              <a:t>, </a:t>
            </a:r>
            <a:r>
              <a:rPr lang="tr-TR" sz="1800" spc="-1">
                <a:solidFill>
                  <a:srgbClr val="C00000"/>
                </a:solidFill>
                <a:ea typeface="DejaVu Sans"/>
              </a:rPr>
              <a:t>NEM</a:t>
            </a:r>
            <a:r>
              <a:rPr lang="tr-TR" sz="1800" spc="-1">
                <a:solidFill>
                  <a:srgbClr val="000000"/>
                </a:solidFill>
                <a:ea typeface="DejaVu Sans"/>
              </a:rPr>
              <a:t>, </a:t>
            </a:r>
            <a:r>
              <a:rPr lang="tr-TR" sz="1800" spc="-1">
                <a:solidFill>
                  <a:srgbClr val="C00000"/>
                </a:solidFill>
                <a:ea typeface="DejaVu Sans"/>
              </a:rPr>
              <a:t>HAVA AKIMI </a:t>
            </a:r>
            <a:r>
              <a:rPr lang="tr-TR" sz="1800" spc="-1">
                <a:solidFill>
                  <a:srgbClr val="000000"/>
                </a:solidFill>
                <a:ea typeface="DejaVu Sans"/>
              </a:rPr>
              <a:t>gibi iklim şartları açısından, GEREK BEDENSEL VE GEREKSE ZİHİNSEL faaliyetlerini sürdürürken, </a:t>
            </a:r>
            <a:r>
              <a:rPr lang="tr-TR" sz="1800" b="1" u="sng" spc="-1">
                <a:solidFill>
                  <a:srgbClr val="000000"/>
                </a:solidFill>
                <a:ea typeface="DejaVu Sans"/>
              </a:rPr>
              <a:t>belli bir rahatlık </a:t>
            </a:r>
            <a:r>
              <a:rPr lang="tr-TR" sz="1800" spc="-1">
                <a:solidFill>
                  <a:srgbClr val="000000"/>
                </a:solidFill>
                <a:ea typeface="DejaVu Sans"/>
              </a:rPr>
              <a:t>içinde bulunmasını ifade eder.</a:t>
            </a:r>
            <a:endParaRPr lang="tr-TR" sz="1800" spc="-1">
              <a:latin typeface="Arial"/>
            </a:endParaRPr>
          </a:p>
          <a:p>
            <a:pPr algn="ctr">
              <a:lnSpc>
                <a:spcPct val="150000"/>
              </a:lnSpc>
              <a:buFont typeface="Arial" panose="020B0604020202020204" pitchFamily="34" charset="0"/>
              <a:buNone/>
            </a:pPr>
            <a:endParaRPr lang="tr-TR" sz="4000" b="1">
              <a:solidFill>
                <a:srgbClr val="002060"/>
              </a:solidFill>
              <a:ea typeface="Cambria" panose="02040503050406030204" pitchFamily="18" charset="0"/>
            </a:endParaRPr>
          </a:p>
        </p:txBody>
      </p:sp>
      <p:graphicFrame>
        <p:nvGraphicFramePr>
          <p:cNvPr id="12" name="Diagram1">
            <a:extLst>
              <a:ext uri="{FF2B5EF4-FFF2-40B4-BE49-F238E27FC236}">
                <a16:creationId xmlns:a16="http://schemas.microsoft.com/office/drawing/2014/main" id="{F0029E07-A97B-4C71-885E-86F10FB59D6C}"/>
              </a:ext>
            </a:extLst>
          </p:cNvPr>
          <p:cNvGraphicFramePr/>
          <p:nvPr>
            <p:extLst>
              <p:ext uri="{D42A27DB-BD31-4B8C-83A1-F6EECF244321}">
                <p14:modId xmlns:p14="http://schemas.microsoft.com/office/powerpoint/2010/main" val="3874385951"/>
              </p:ext>
            </p:extLst>
          </p:nvPr>
        </p:nvGraphicFramePr>
        <p:xfrm>
          <a:off x="1739820" y="2132856"/>
          <a:ext cx="8712360" cy="1511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etin kutusu 5">
            <a:extLst>
              <a:ext uri="{FF2B5EF4-FFF2-40B4-BE49-F238E27FC236}">
                <a16:creationId xmlns:a16="http://schemas.microsoft.com/office/drawing/2014/main" id="{57CE8F28-6716-4189-84B4-DC5F9A75AE68}"/>
              </a:ext>
            </a:extLst>
          </p:cNvPr>
          <p:cNvSpPr txBox="1"/>
          <p:nvPr/>
        </p:nvSpPr>
        <p:spPr>
          <a:xfrm>
            <a:off x="695400" y="4325025"/>
            <a:ext cx="10513168" cy="2031325"/>
          </a:xfrm>
          <a:prstGeom prst="rect">
            <a:avLst/>
          </a:prstGeom>
          <a:noFill/>
        </p:spPr>
        <p:txBody>
          <a:bodyPr wrap="square" rtlCol="0">
            <a:spAutoFit/>
          </a:bodyPr>
          <a:lstStyle/>
          <a:p>
            <a:pPr marL="285840" indent="-285840">
              <a:lnSpc>
                <a:spcPct val="100000"/>
              </a:lnSpc>
              <a:buClr>
                <a:srgbClr val="C00000"/>
              </a:buClr>
              <a:buFont typeface="Arial"/>
              <a:buChar char="•"/>
            </a:pPr>
            <a:r>
              <a:rPr lang="tr-TR" sz="1800" b="0" strike="noStrike" spc="-1" dirty="0">
                <a:solidFill>
                  <a:srgbClr val="C00000"/>
                </a:solidFill>
                <a:ea typeface="DejaVu Sans"/>
              </a:rPr>
              <a:t>Yüksek Sıcaklık; </a:t>
            </a:r>
            <a:r>
              <a:rPr lang="tr-TR" spc="-1" dirty="0">
                <a:solidFill>
                  <a:srgbClr val="000000"/>
                </a:solidFill>
                <a:ea typeface="DejaVu Sans"/>
              </a:rPr>
              <a:t>tansiyon düşüklüğü, baş dönmesine yol açan ısı yorgunlukları, konsantrasyon bozukluğu, aşırı duyarlılık ve endişe,</a:t>
            </a:r>
            <a:br>
              <a:rPr lang="tr-TR" dirty="0"/>
            </a:br>
            <a:r>
              <a:rPr lang="tr-TR" sz="1800" b="0" strike="noStrike" spc="-1" dirty="0">
                <a:solidFill>
                  <a:srgbClr val="000000"/>
                </a:solidFill>
                <a:ea typeface="DejaVu Sans"/>
              </a:rPr>
              <a:t> </a:t>
            </a:r>
            <a:endParaRPr lang="tr-TR" sz="1800" b="0" strike="noStrike" spc="-1" dirty="0"/>
          </a:p>
          <a:p>
            <a:pPr marL="285840" indent="-285840">
              <a:lnSpc>
                <a:spcPct val="100000"/>
              </a:lnSpc>
              <a:buClr>
                <a:srgbClr val="C00000"/>
              </a:buClr>
              <a:buFont typeface="Arial"/>
              <a:buChar char="•"/>
            </a:pPr>
            <a:r>
              <a:rPr lang="tr-TR" sz="1800" b="0" strike="noStrike" spc="-1" dirty="0">
                <a:solidFill>
                  <a:srgbClr val="C00000"/>
                </a:solidFill>
                <a:ea typeface="DejaVu Sans"/>
              </a:rPr>
              <a:t>Düşük Sıcaklık; </a:t>
            </a:r>
            <a:r>
              <a:rPr lang="tr-TR" sz="1800" b="0" strike="noStrike" spc="-1" dirty="0">
                <a:solidFill>
                  <a:srgbClr val="000000"/>
                </a:solidFill>
                <a:ea typeface="DejaVu Sans"/>
              </a:rPr>
              <a:t>uyuşukluk, uyku hali, organlarda hissizlik ve donma gibi olumsuz etkileri vardır. </a:t>
            </a:r>
            <a:br>
              <a:rPr lang="tr-TR" dirty="0"/>
            </a:br>
            <a:r>
              <a:rPr lang="tr-TR" sz="1800" b="0" strike="noStrike" spc="-1" dirty="0">
                <a:solidFill>
                  <a:srgbClr val="000000"/>
                </a:solidFill>
                <a:ea typeface="DejaVu Sans"/>
              </a:rPr>
              <a:t> </a:t>
            </a:r>
            <a:endParaRPr lang="tr-TR" sz="1800" b="0" strike="noStrike" spc="-1" dirty="0"/>
          </a:p>
          <a:p>
            <a:pPr marL="285840" indent="-285840" algn="just">
              <a:lnSpc>
                <a:spcPct val="100000"/>
              </a:lnSpc>
              <a:buClr>
                <a:srgbClr val="000000"/>
              </a:buClr>
              <a:buFont typeface="Arial"/>
              <a:buChar char="•"/>
            </a:pPr>
            <a:r>
              <a:rPr lang="tr-TR" spc="-1" dirty="0">
                <a:solidFill>
                  <a:srgbClr val="000000"/>
                </a:solidFill>
                <a:ea typeface="DejaVu Sans"/>
              </a:rPr>
              <a:t>İşyerinde oluşan kirli havanın dışarı atılması, yerine temiz havanın alınması için, ortamda, uygun bir havalandırmanın olması, dolayısıyla bir </a:t>
            </a:r>
            <a:r>
              <a:rPr lang="tr-TR" spc="-1" dirty="0">
                <a:solidFill>
                  <a:srgbClr val="FF0000"/>
                </a:solidFill>
                <a:ea typeface="DejaVu Sans"/>
              </a:rPr>
              <a:t>hava</a:t>
            </a:r>
            <a:r>
              <a:rPr lang="tr-TR" spc="-1" dirty="0">
                <a:solidFill>
                  <a:srgbClr val="000000"/>
                </a:solidFill>
                <a:ea typeface="DejaVu Sans"/>
              </a:rPr>
              <a:t> akımının olması zorunludur.</a:t>
            </a:r>
          </a:p>
        </p:txBody>
      </p:sp>
    </p:spTree>
    <p:extLst>
      <p:ext uri="{BB962C8B-B14F-4D97-AF65-F5344CB8AC3E}">
        <p14:creationId xmlns:p14="http://schemas.microsoft.com/office/powerpoint/2010/main" val="10009814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31E71EC7-6E90-4CB0-9B72-7BC0AB784A81}" type="slidenum">
              <a:rPr lang="tr-TR" smtClean="0"/>
              <a:pPr/>
              <a:t>51</a:t>
            </a:fld>
            <a:endParaRPr lang="tr-TR"/>
          </a:p>
        </p:txBody>
      </p:sp>
      <p:sp>
        <p:nvSpPr>
          <p:cNvPr id="3" name="Content Placeholder 2"/>
          <p:cNvSpPr txBox="1">
            <a:spLocks/>
          </p:cNvSpPr>
          <p:nvPr/>
        </p:nvSpPr>
        <p:spPr>
          <a:xfrm>
            <a:off x="551384" y="294491"/>
            <a:ext cx="10657184" cy="1970643"/>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50000"/>
              </a:lnSpc>
              <a:buFont typeface="Arial" panose="020B0604020202020204" pitchFamily="34" charset="0"/>
              <a:buNone/>
            </a:pPr>
            <a:r>
              <a:rPr lang="tr-TR" sz="4000" b="1">
                <a:solidFill>
                  <a:srgbClr val="002060"/>
                </a:solidFill>
                <a:ea typeface="Cambria" panose="02040503050406030204" pitchFamily="18" charset="0"/>
              </a:rPr>
              <a:t>	TİTREŞİM</a:t>
            </a:r>
          </a:p>
          <a:p>
            <a:pPr algn="ctr">
              <a:lnSpc>
                <a:spcPct val="150000"/>
              </a:lnSpc>
              <a:buFont typeface="Arial" panose="020B0604020202020204" pitchFamily="34" charset="0"/>
              <a:buNone/>
            </a:pPr>
            <a:r>
              <a:rPr lang="tr-TR" sz="2800">
                <a:ea typeface="Cambria" panose="02040503050406030204" pitchFamily="18" charset="0"/>
              </a:rPr>
              <a:t>Bir sistemin denge konumu civarında yapmış olduğu salınım hareketidir.</a:t>
            </a:r>
          </a:p>
        </p:txBody>
      </p:sp>
      <p:sp>
        <p:nvSpPr>
          <p:cNvPr id="5" name="Content Placeholder 2"/>
          <p:cNvSpPr txBox="1">
            <a:spLocks/>
          </p:cNvSpPr>
          <p:nvPr/>
        </p:nvSpPr>
        <p:spPr>
          <a:xfrm>
            <a:off x="739357" y="2419923"/>
            <a:ext cx="7903790" cy="2798225"/>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50000"/>
              </a:lnSpc>
              <a:buFont typeface="Arial" panose="020B0604020202020204" pitchFamily="34" charset="0"/>
              <a:buNone/>
            </a:pPr>
            <a:r>
              <a:rPr lang="tr-TR" sz="3200" b="1">
                <a:solidFill>
                  <a:srgbClr val="002060"/>
                </a:solidFill>
                <a:ea typeface="Cambria" panose="02040503050406030204" pitchFamily="18" charset="0"/>
              </a:rPr>
              <a:t>	</a:t>
            </a:r>
            <a:r>
              <a:rPr lang="tr-TR" sz="2800" b="1">
                <a:solidFill>
                  <a:srgbClr val="002060"/>
                </a:solidFill>
                <a:ea typeface="Cambria" panose="02040503050406030204" pitchFamily="18" charset="0"/>
              </a:rPr>
              <a:t>TİTREŞİM KAYNAKLARI</a:t>
            </a:r>
          </a:p>
          <a:p>
            <a:pPr>
              <a:lnSpc>
                <a:spcPct val="150000"/>
              </a:lnSpc>
              <a:buFont typeface="Wingdings" panose="05000000000000000000" pitchFamily="2" charset="2"/>
              <a:buChar char="Ø"/>
            </a:pPr>
            <a:r>
              <a:rPr lang="tr-TR" sz="2000">
                <a:ea typeface="Cambria" panose="02040503050406030204" pitchFamily="18" charset="0"/>
              </a:rPr>
              <a:t> Her türlü endüstriyel makine</a:t>
            </a:r>
          </a:p>
          <a:p>
            <a:pPr>
              <a:lnSpc>
                <a:spcPct val="150000"/>
              </a:lnSpc>
              <a:buFont typeface="Wingdings" panose="05000000000000000000" pitchFamily="2" charset="2"/>
              <a:buChar char="Ø"/>
            </a:pPr>
            <a:r>
              <a:rPr lang="tr-TR" sz="2000">
                <a:ea typeface="Cambria" panose="02040503050406030204" pitchFamily="18" charset="0"/>
              </a:rPr>
              <a:t> Karayolu ve raylı ulaşım araçları,</a:t>
            </a:r>
          </a:p>
          <a:p>
            <a:pPr>
              <a:lnSpc>
                <a:spcPct val="150000"/>
              </a:lnSpc>
              <a:buFont typeface="Wingdings" panose="05000000000000000000" pitchFamily="2" charset="2"/>
              <a:buChar char="Ø"/>
            </a:pPr>
            <a:r>
              <a:rPr lang="tr-TR" sz="2000">
                <a:ea typeface="Cambria" panose="02040503050406030204" pitchFamily="18" charset="0"/>
              </a:rPr>
              <a:t> Binalarda kullanılan makine ve teçhizat vb. hareketli sistemler</a:t>
            </a:r>
          </a:p>
        </p:txBody>
      </p:sp>
      <p:pic>
        <p:nvPicPr>
          <p:cNvPr id="6" name="Picture 3" descr="http://www.ikincielismakinesi.com/images/icerikresimler/774.jpg"/>
          <p:cNvPicPr>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888509" y="5253506"/>
            <a:ext cx="2065373" cy="115978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5362" name="Picture 2" descr="http://unluelhidrolik.com/images/silindir2.jpg"/>
          <p:cNvPicPr>
            <a:picLocks noChangeAspect="1" noChangeArrowheads="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5126665" y="5118782"/>
            <a:ext cx="1928401" cy="129451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5363" name="Picture 3" descr="http://www.irmakjeoteknik.com/photos/ana_resim_1.jpg"/>
          <p:cNvPicPr>
            <a:picLocks noChangeAspect="1" noChangeArrowheads="1"/>
          </p:cNvPicPr>
          <p:nvPr/>
        </p:nvPicPr>
        <p:blipFill>
          <a:blip r:embed="rId6" r:link="rId7" cstate="print">
            <a:extLst>
              <a:ext uri="{28A0092B-C50C-407E-A947-70E740481C1C}">
                <a14:useLocalDpi xmlns:a14="http://schemas.microsoft.com/office/drawing/2010/main" val="0"/>
              </a:ext>
            </a:extLst>
          </a:blip>
          <a:srcRect/>
          <a:stretch>
            <a:fillRect/>
          </a:stretch>
        </p:blipFill>
        <p:spPr bwMode="auto">
          <a:xfrm>
            <a:off x="7576162" y="5242539"/>
            <a:ext cx="1677392" cy="125544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 name="Resim 8">
            <a:extLst>
              <a:ext uri="{FF2B5EF4-FFF2-40B4-BE49-F238E27FC236}">
                <a16:creationId xmlns:a16="http://schemas.microsoft.com/office/drawing/2014/main" id="{C14A73DF-04B3-4598-A78F-7F44D515BC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14858" y="2576794"/>
            <a:ext cx="2497146" cy="1405893"/>
          </a:xfrm>
          <a:prstGeom prst="rect">
            <a:avLst/>
          </a:prstGeom>
        </p:spPr>
      </p:pic>
    </p:spTree>
    <p:extLst>
      <p:ext uri="{BB962C8B-B14F-4D97-AF65-F5344CB8AC3E}">
        <p14:creationId xmlns:p14="http://schemas.microsoft.com/office/powerpoint/2010/main" val="28168476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31E71EC7-6E90-4CB0-9B72-7BC0AB784A81}" type="slidenum">
              <a:rPr lang="tr-TR" smtClean="0"/>
              <a:pPr/>
              <a:t>52</a:t>
            </a:fld>
            <a:endParaRPr lang="tr-TR"/>
          </a:p>
        </p:txBody>
      </p:sp>
      <p:sp>
        <p:nvSpPr>
          <p:cNvPr id="3" name="Content Placeholder 2"/>
          <p:cNvSpPr txBox="1">
            <a:spLocks/>
          </p:cNvSpPr>
          <p:nvPr/>
        </p:nvSpPr>
        <p:spPr>
          <a:xfrm>
            <a:off x="731468" y="672521"/>
            <a:ext cx="7903790" cy="4608512"/>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50000"/>
              </a:lnSpc>
              <a:buFont typeface="Arial" panose="020B0604020202020204" pitchFamily="34" charset="0"/>
              <a:buNone/>
            </a:pPr>
            <a:r>
              <a:rPr lang="tr-TR" sz="3200" b="1">
                <a:solidFill>
                  <a:srgbClr val="002060"/>
                </a:solidFill>
                <a:ea typeface="Cambria" panose="02040503050406030204" pitchFamily="18" charset="0"/>
              </a:rPr>
              <a:t>	</a:t>
            </a:r>
            <a:r>
              <a:rPr lang="tr-TR" sz="2800" b="1">
                <a:solidFill>
                  <a:srgbClr val="002060"/>
                </a:solidFill>
                <a:ea typeface="Cambria" panose="02040503050406030204" pitchFamily="18" charset="0"/>
              </a:rPr>
              <a:t>TİTREŞİMİN ETKİLERİ</a:t>
            </a:r>
          </a:p>
          <a:p>
            <a:pPr>
              <a:lnSpc>
                <a:spcPct val="150000"/>
              </a:lnSpc>
              <a:buFont typeface="Wingdings" panose="05000000000000000000" pitchFamily="2" charset="2"/>
              <a:buChar char="Ø"/>
            </a:pPr>
            <a:r>
              <a:rPr lang="tr-TR" sz="2000">
                <a:ea typeface="Cambria" panose="02040503050406030204" pitchFamily="18" charset="0"/>
              </a:rPr>
              <a:t> </a:t>
            </a:r>
            <a:r>
              <a:rPr lang="tr-TR" sz="2800">
                <a:ea typeface="Cambria" panose="02040503050406030204" pitchFamily="18" charset="0"/>
              </a:rPr>
              <a:t>Fiziksel ve psikolojik rahatsızlıklar</a:t>
            </a:r>
          </a:p>
          <a:p>
            <a:pPr lvl="2">
              <a:lnSpc>
                <a:spcPct val="150000"/>
              </a:lnSpc>
            </a:pPr>
            <a:r>
              <a:rPr lang="tr-TR" sz="2000">
                <a:ea typeface="Cambria" panose="02040503050406030204" pitchFamily="18" charset="0"/>
              </a:rPr>
              <a:t>Kas –iskelet sistemi rahatsızlıkları</a:t>
            </a:r>
          </a:p>
          <a:p>
            <a:pPr lvl="2">
              <a:lnSpc>
                <a:spcPct val="150000"/>
              </a:lnSpc>
            </a:pPr>
            <a:r>
              <a:rPr lang="tr-TR" sz="2000">
                <a:ea typeface="Cambria" panose="02040503050406030204" pitchFamily="18" charset="0"/>
              </a:rPr>
              <a:t>Yorgunluk, stres, baş ağrısı</a:t>
            </a:r>
          </a:p>
          <a:p>
            <a:pPr lvl="2">
              <a:lnSpc>
                <a:spcPct val="150000"/>
              </a:lnSpc>
            </a:pPr>
            <a:r>
              <a:rPr lang="tr-TR" sz="2000">
                <a:ea typeface="Cambria" panose="02040503050406030204" pitchFamily="18" charset="0"/>
              </a:rPr>
              <a:t>İşitme kaybı</a:t>
            </a:r>
          </a:p>
          <a:p>
            <a:pPr>
              <a:lnSpc>
                <a:spcPct val="150000"/>
              </a:lnSpc>
              <a:buFont typeface="Wingdings" panose="05000000000000000000" pitchFamily="2" charset="2"/>
              <a:buChar char="Ø"/>
            </a:pPr>
            <a:r>
              <a:rPr lang="tr-TR" sz="2800">
                <a:ea typeface="Cambria" panose="02040503050406030204" pitchFamily="18" charset="0"/>
              </a:rPr>
              <a:t> Yaşam kalitesinde olumsuz etkiler</a:t>
            </a:r>
          </a:p>
          <a:p>
            <a:pPr>
              <a:lnSpc>
                <a:spcPct val="150000"/>
              </a:lnSpc>
              <a:buFont typeface="Wingdings" panose="05000000000000000000" pitchFamily="2" charset="2"/>
              <a:buChar char="Ø"/>
            </a:pPr>
            <a:r>
              <a:rPr lang="tr-TR" sz="2800">
                <a:ea typeface="Cambria" panose="02040503050406030204" pitchFamily="18" charset="0"/>
              </a:rPr>
              <a:t> Çalışma performansının azalması</a:t>
            </a:r>
          </a:p>
        </p:txBody>
      </p:sp>
      <p:pic>
        <p:nvPicPr>
          <p:cNvPr id="4" name="Resim 3"/>
          <p:cNvPicPr>
            <a:picLocks noChangeAspect="1"/>
          </p:cNvPicPr>
          <p:nvPr/>
        </p:nvPicPr>
        <p:blipFill rotWithShape="1">
          <a:blip r:embed="rId2">
            <a:extLst>
              <a:ext uri="{28A0092B-C50C-407E-A947-70E740481C1C}">
                <a14:useLocalDpi xmlns:a14="http://schemas.microsoft.com/office/drawing/2010/main" val="0"/>
              </a:ext>
            </a:extLst>
          </a:blip>
          <a:srcRect r="66380"/>
          <a:stretch/>
        </p:blipFill>
        <p:spPr>
          <a:xfrm>
            <a:off x="8428470" y="1146139"/>
            <a:ext cx="1921396" cy="2257425"/>
          </a:xfrm>
          <a:prstGeom prst="rect">
            <a:avLst/>
          </a:prstGeom>
        </p:spPr>
      </p:pic>
      <p:pic>
        <p:nvPicPr>
          <p:cNvPr id="5" name="Resim 4"/>
          <p:cNvPicPr>
            <a:picLocks noChangeAspect="1"/>
          </p:cNvPicPr>
          <p:nvPr/>
        </p:nvPicPr>
        <p:blipFill rotWithShape="1">
          <a:blip r:embed="rId3">
            <a:extLst>
              <a:ext uri="{28A0092B-C50C-407E-A947-70E740481C1C}">
                <a14:useLocalDpi xmlns:a14="http://schemas.microsoft.com/office/drawing/2010/main" val="0"/>
              </a:ext>
            </a:extLst>
          </a:blip>
          <a:srcRect l="52362" t="20007" b="35300"/>
          <a:stretch/>
        </p:blipFill>
        <p:spPr>
          <a:xfrm>
            <a:off x="8205128" y="3988940"/>
            <a:ext cx="2532544" cy="1782034"/>
          </a:xfrm>
          <a:prstGeom prst="rect">
            <a:avLst/>
          </a:prstGeom>
        </p:spPr>
      </p:pic>
    </p:spTree>
    <p:extLst>
      <p:ext uri="{BB962C8B-B14F-4D97-AF65-F5344CB8AC3E}">
        <p14:creationId xmlns:p14="http://schemas.microsoft.com/office/powerpoint/2010/main" val="23060390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31E71EC7-6E90-4CB0-9B72-7BC0AB784A81}" type="slidenum">
              <a:rPr lang="tr-TR" smtClean="0"/>
              <a:pPr/>
              <a:t>53</a:t>
            </a:fld>
            <a:endParaRPr lang="tr-TR"/>
          </a:p>
        </p:txBody>
      </p:sp>
      <p:sp>
        <p:nvSpPr>
          <p:cNvPr id="3" name="Content Placeholder 2"/>
          <p:cNvSpPr txBox="1">
            <a:spLocks/>
          </p:cNvSpPr>
          <p:nvPr/>
        </p:nvSpPr>
        <p:spPr>
          <a:xfrm>
            <a:off x="1127448" y="620688"/>
            <a:ext cx="9289032" cy="468052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50000"/>
              </a:lnSpc>
              <a:buFont typeface="Arial" panose="020B0604020202020204" pitchFamily="34" charset="0"/>
              <a:buNone/>
            </a:pPr>
            <a:r>
              <a:rPr lang="tr-TR" sz="4400" b="1">
                <a:solidFill>
                  <a:srgbClr val="002060"/>
                </a:solidFill>
                <a:ea typeface="Cambria" panose="02040503050406030204" pitchFamily="18" charset="0"/>
              </a:rPr>
              <a:t>	</a:t>
            </a:r>
            <a:r>
              <a:rPr lang="tr-TR" sz="3200" b="1">
                <a:solidFill>
                  <a:srgbClr val="002060"/>
                </a:solidFill>
                <a:ea typeface="Cambria" panose="02040503050406030204" pitchFamily="18" charset="0"/>
              </a:rPr>
              <a:t>TİTREŞİMDEN KORUNMA TEKNİKLERİ</a:t>
            </a:r>
          </a:p>
          <a:p>
            <a:pPr>
              <a:lnSpc>
                <a:spcPct val="150000"/>
              </a:lnSpc>
              <a:buClr>
                <a:srgbClr val="002060"/>
              </a:buClr>
              <a:buFont typeface="Wingdings" panose="05000000000000000000" pitchFamily="2" charset="2"/>
              <a:buChar char="Ø"/>
            </a:pPr>
            <a:r>
              <a:rPr lang="tr-TR" sz="2400" b="1">
                <a:ea typeface="Cambria" panose="02040503050406030204" pitchFamily="18" charset="0"/>
              </a:rPr>
              <a:t> </a:t>
            </a:r>
            <a:r>
              <a:rPr lang="tr-TR" sz="2400">
                <a:ea typeface="Cambria" panose="02040503050406030204" pitchFamily="18" charset="0"/>
              </a:rPr>
              <a:t>Mekanik titreşime </a:t>
            </a:r>
            <a:r>
              <a:rPr lang="tr-TR" sz="2400" err="1">
                <a:ea typeface="Cambria" panose="02040503050406030204" pitchFamily="18" charset="0"/>
              </a:rPr>
              <a:t>maruziyeti</a:t>
            </a:r>
            <a:r>
              <a:rPr lang="tr-TR" sz="2400">
                <a:ea typeface="Cambria" panose="02040503050406030204" pitchFamily="18" charset="0"/>
              </a:rPr>
              <a:t> azaltan başka çalışma yöntemlerini seçmek,</a:t>
            </a:r>
          </a:p>
          <a:p>
            <a:pPr>
              <a:lnSpc>
                <a:spcPct val="150000"/>
              </a:lnSpc>
              <a:buClr>
                <a:srgbClr val="002060"/>
              </a:buClr>
              <a:buFont typeface="Wingdings" panose="05000000000000000000" pitchFamily="2" charset="2"/>
              <a:buChar char="Ø"/>
            </a:pPr>
            <a:r>
              <a:rPr lang="tr-TR" sz="2400">
                <a:ea typeface="Cambria" panose="02040503050406030204" pitchFamily="18" charset="0"/>
              </a:rPr>
              <a:t> </a:t>
            </a:r>
            <a:r>
              <a:rPr lang="tr-TR" sz="2400" err="1">
                <a:ea typeface="Cambria" panose="02040503050406030204" pitchFamily="18" charset="0"/>
              </a:rPr>
              <a:t>Maruziyet</a:t>
            </a:r>
            <a:r>
              <a:rPr lang="tr-TR" sz="2400">
                <a:ea typeface="Cambria" panose="02040503050406030204" pitchFamily="18" charset="0"/>
              </a:rPr>
              <a:t> süresi ve düzeyini sınırlandırmak,</a:t>
            </a:r>
          </a:p>
          <a:p>
            <a:pPr>
              <a:lnSpc>
                <a:spcPct val="150000"/>
              </a:lnSpc>
              <a:buClr>
                <a:srgbClr val="002060"/>
              </a:buClr>
              <a:buFont typeface="Wingdings" panose="05000000000000000000" pitchFamily="2" charset="2"/>
              <a:buChar char="Ø"/>
            </a:pPr>
            <a:r>
              <a:rPr lang="tr-TR" sz="2400">
                <a:ea typeface="Cambria" panose="02040503050406030204" pitchFamily="18" charset="0"/>
              </a:rPr>
              <a:t> Yeterli dinlenme aralarıyla çalışma sürelerini düzenlemek</a:t>
            </a:r>
          </a:p>
          <a:p>
            <a:pPr>
              <a:lnSpc>
                <a:spcPct val="150000"/>
              </a:lnSpc>
              <a:buClr>
                <a:srgbClr val="002060"/>
              </a:buClr>
              <a:buFont typeface="Wingdings" panose="05000000000000000000" pitchFamily="2" charset="2"/>
              <a:buChar char="Ø"/>
            </a:pPr>
            <a:r>
              <a:rPr lang="tr-TR" sz="2400">
                <a:ea typeface="Cambria" panose="02040503050406030204" pitchFamily="18" charset="0"/>
              </a:rPr>
              <a:t> Çalışanı soğuktan ve nemden koruyacak giysi sağlamak.</a:t>
            </a:r>
          </a:p>
          <a:p>
            <a:pPr>
              <a:lnSpc>
                <a:spcPct val="150000"/>
              </a:lnSpc>
              <a:buFont typeface="Arial" panose="020B0604020202020204" pitchFamily="34" charset="0"/>
              <a:buNone/>
            </a:pPr>
            <a:endParaRPr lang="tr-TR" sz="2400" b="1">
              <a:ea typeface="Cambria" panose="02040503050406030204" pitchFamily="18" charset="0"/>
            </a:endParaRPr>
          </a:p>
        </p:txBody>
      </p:sp>
    </p:spTree>
    <p:extLst>
      <p:ext uri="{BB962C8B-B14F-4D97-AF65-F5344CB8AC3E}">
        <p14:creationId xmlns:p14="http://schemas.microsoft.com/office/powerpoint/2010/main" val="36476852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7928" y="3512766"/>
            <a:ext cx="5638297" cy="2424757"/>
          </a:xfrm>
          <a:prstGeom prst="rect">
            <a:avLst/>
          </a:prstGeom>
          <a:ln>
            <a:noFill/>
          </a:ln>
          <a:effectLst>
            <a:softEdge rad="112500"/>
          </a:effectLst>
        </p:spPr>
      </p:pic>
      <p:sp>
        <p:nvSpPr>
          <p:cNvPr id="2" name="Slayt Numarası Yer Tutucusu 1"/>
          <p:cNvSpPr>
            <a:spLocks noGrp="1"/>
          </p:cNvSpPr>
          <p:nvPr>
            <p:ph type="sldNum" sz="quarter" idx="12"/>
          </p:nvPr>
        </p:nvSpPr>
        <p:spPr/>
        <p:txBody>
          <a:bodyPr/>
          <a:lstStyle/>
          <a:p>
            <a:fld id="{31E71EC7-6E90-4CB0-9B72-7BC0AB784A81}" type="slidenum">
              <a:rPr lang="tr-TR" smtClean="0"/>
              <a:pPr/>
              <a:t>54</a:t>
            </a:fld>
            <a:endParaRPr lang="tr-TR"/>
          </a:p>
        </p:txBody>
      </p:sp>
      <p:sp>
        <p:nvSpPr>
          <p:cNvPr id="3" name="Content Placeholder 2"/>
          <p:cNvSpPr txBox="1">
            <a:spLocks/>
          </p:cNvSpPr>
          <p:nvPr/>
        </p:nvSpPr>
        <p:spPr>
          <a:xfrm>
            <a:off x="1775520" y="260648"/>
            <a:ext cx="7903790" cy="1872208"/>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50000"/>
              </a:lnSpc>
              <a:buFont typeface="Arial" panose="020B0604020202020204" pitchFamily="34" charset="0"/>
              <a:buNone/>
            </a:pPr>
            <a:r>
              <a:rPr lang="tr-TR" sz="3200" b="1">
                <a:solidFill>
                  <a:srgbClr val="002060"/>
                </a:solidFill>
                <a:ea typeface="Cambria" panose="02040503050406030204" pitchFamily="18" charset="0"/>
              </a:rPr>
              <a:t>	AYDINLATMA</a:t>
            </a:r>
          </a:p>
          <a:p>
            <a:pPr algn="ctr">
              <a:lnSpc>
                <a:spcPct val="150000"/>
              </a:lnSpc>
              <a:buFont typeface="Arial" panose="020B0604020202020204" pitchFamily="34" charset="0"/>
              <a:buNone/>
            </a:pPr>
            <a:r>
              <a:rPr lang="tr-TR" sz="2000">
                <a:ea typeface="Cambria" panose="02040503050406030204" pitchFamily="18" charset="0"/>
              </a:rPr>
              <a:t>Bir ortam ve içerisindeki nesneleri istenilen ölçütlerde görsel algılamaya uygun kılacak şekilde tasarlanmış ışık uygulamalarıdır.</a:t>
            </a:r>
          </a:p>
        </p:txBody>
      </p:sp>
      <p:sp>
        <p:nvSpPr>
          <p:cNvPr id="5" name="Content Placeholder 2"/>
          <p:cNvSpPr txBox="1">
            <a:spLocks/>
          </p:cNvSpPr>
          <p:nvPr/>
        </p:nvSpPr>
        <p:spPr>
          <a:xfrm>
            <a:off x="983432" y="2344070"/>
            <a:ext cx="4593020" cy="4025346"/>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50000"/>
              </a:lnSpc>
              <a:buFont typeface="Arial" panose="020B0604020202020204" pitchFamily="34" charset="0"/>
              <a:buNone/>
            </a:pPr>
            <a:r>
              <a:rPr lang="tr-TR" sz="3200" b="1">
                <a:solidFill>
                  <a:srgbClr val="002060"/>
                </a:solidFill>
                <a:ea typeface="Cambria" panose="02040503050406030204" pitchFamily="18" charset="0"/>
              </a:rPr>
              <a:t>	</a:t>
            </a:r>
            <a:r>
              <a:rPr lang="tr-TR" sz="2800" b="1">
                <a:solidFill>
                  <a:srgbClr val="002060"/>
                </a:solidFill>
                <a:ea typeface="Cambria" panose="02040503050406030204" pitchFamily="18" charset="0"/>
              </a:rPr>
              <a:t>AYDINLATMA ETKİLERİ</a:t>
            </a:r>
          </a:p>
          <a:p>
            <a:pPr>
              <a:lnSpc>
                <a:spcPct val="150000"/>
              </a:lnSpc>
              <a:buFont typeface="Wingdings" panose="05000000000000000000" pitchFamily="2" charset="2"/>
              <a:buChar char="Ø"/>
            </a:pPr>
            <a:r>
              <a:rPr lang="tr-TR" sz="2000">
                <a:ea typeface="Cambria" panose="02040503050406030204" pitchFamily="18" charset="0"/>
              </a:rPr>
              <a:t> Fiziksel ve psikolojik rahatsızlıklar</a:t>
            </a:r>
          </a:p>
          <a:p>
            <a:pPr lvl="1">
              <a:lnSpc>
                <a:spcPct val="150000"/>
              </a:lnSpc>
            </a:pPr>
            <a:r>
              <a:rPr lang="tr-TR" sz="1700">
                <a:ea typeface="Cambria" panose="02040503050406030204" pitchFamily="18" charset="0"/>
              </a:rPr>
              <a:t>Göz rahatsızlıkları</a:t>
            </a:r>
          </a:p>
          <a:p>
            <a:pPr lvl="1">
              <a:lnSpc>
                <a:spcPct val="150000"/>
              </a:lnSpc>
            </a:pPr>
            <a:r>
              <a:rPr lang="tr-TR" sz="1700">
                <a:ea typeface="Cambria" panose="02040503050406030204" pitchFamily="18" charset="0"/>
              </a:rPr>
              <a:t>Yorgunluk, stres, baş ağrısı, sinirlilik hali</a:t>
            </a:r>
          </a:p>
          <a:p>
            <a:pPr>
              <a:lnSpc>
                <a:spcPct val="150000"/>
              </a:lnSpc>
              <a:buFont typeface="Wingdings" panose="05000000000000000000" pitchFamily="2" charset="2"/>
              <a:buChar char="Ø"/>
            </a:pPr>
            <a:r>
              <a:rPr lang="tr-TR" sz="2000">
                <a:ea typeface="Cambria" panose="02040503050406030204" pitchFamily="18" charset="0"/>
              </a:rPr>
              <a:t> Yaşam kalitesinde olumsuz etkiler</a:t>
            </a:r>
          </a:p>
          <a:p>
            <a:pPr>
              <a:lnSpc>
                <a:spcPct val="150000"/>
              </a:lnSpc>
              <a:buFont typeface="Wingdings" panose="05000000000000000000" pitchFamily="2" charset="2"/>
              <a:buChar char="Ø"/>
            </a:pPr>
            <a:r>
              <a:rPr lang="tr-TR" sz="2000">
                <a:ea typeface="Cambria" panose="02040503050406030204" pitchFamily="18" charset="0"/>
              </a:rPr>
              <a:t> Çalışma performansının azalması</a:t>
            </a:r>
          </a:p>
          <a:p>
            <a:pPr>
              <a:lnSpc>
                <a:spcPct val="150000"/>
              </a:lnSpc>
              <a:buFont typeface="Wingdings" panose="05000000000000000000" pitchFamily="2" charset="2"/>
              <a:buChar char="Ø"/>
            </a:pPr>
            <a:r>
              <a:rPr lang="tr-TR" sz="2000">
                <a:ea typeface="Cambria" panose="02040503050406030204" pitchFamily="18" charset="0"/>
              </a:rPr>
              <a:t> İş kazası yaşanmasına sebep olur.</a:t>
            </a:r>
          </a:p>
        </p:txBody>
      </p:sp>
    </p:spTree>
    <p:extLst>
      <p:ext uri="{BB962C8B-B14F-4D97-AF65-F5344CB8AC3E}">
        <p14:creationId xmlns:p14="http://schemas.microsoft.com/office/powerpoint/2010/main" val="1212686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31E71EC7-6E90-4CB0-9B72-7BC0AB784A81}" type="slidenum">
              <a:rPr lang="tr-TR" smtClean="0"/>
              <a:pPr/>
              <a:t>55</a:t>
            </a:fld>
            <a:endParaRPr lang="tr-TR"/>
          </a:p>
        </p:txBody>
      </p:sp>
      <p:sp>
        <p:nvSpPr>
          <p:cNvPr id="6" name="Content Placeholder 2">
            <a:extLst>
              <a:ext uri="{FF2B5EF4-FFF2-40B4-BE49-F238E27FC236}">
                <a16:creationId xmlns:a16="http://schemas.microsoft.com/office/drawing/2014/main" id="{3D6F1692-18A3-4A41-A38C-1A9E22431D8E}"/>
              </a:ext>
            </a:extLst>
          </p:cNvPr>
          <p:cNvSpPr txBox="1">
            <a:spLocks/>
          </p:cNvSpPr>
          <p:nvPr/>
        </p:nvSpPr>
        <p:spPr>
          <a:xfrm>
            <a:off x="2067811" y="620688"/>
            <a:ext cx="8533049" cy="1152128"/>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50000"/>
              </a:lnSpc>
              <a:buFont typeface="Arial" panose="020B0604020202020204" pitchFamily="34" charset="0"/>
              <a:buNone/>
            </a:pPr>
            <a:r>
              <a:rPr lang="tr-TR" sz="4000" b="1">
                <a:solidFill>
                  <a:srgbClr val="002060"/>
                </a:solidFill>
                <a:ea typeface="Cambria" panose="02040503050406030204" pitchFamily="18" charset="0"/>
              </a:rPr>
              <a:t>KİMYASAL RİSK ETMENLERİ</a:t>
            </a:r>
          </a:p>
        </p:txBody>
      </p:sp>
      <p:pic>
        <p:nvPicPr>
          <p:cNvPr id="7" name="Picture 9" descr="C:\Users\Asuss\Desktop\İSG EĞİTİM\Figürler\scientist_mixing_formulas_explosion_500_clr_21766.gif">
            <a:extLst>
              <a:ext uri="{FF2B5EF4-FFF2-40B4-BE49-F238E27FC236}">
                <a16:creationId xmlns:a16="http://schemas.microsoft.com/office/drawing/2014/main" id="{AF6C615B-60E2-49B3-AB88-117D0E89108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11424" y="1474812"/>
            <a:ext cx="207645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10">
            <a:extLst>
              <a:ext uri="{FF2B5EF4-FFF2-40B4-BE49-F238E27FC236}">
                <a16:creationId xmlns:a16="http://schemas.microsoft.com/office/drawing/2014/main" id="{5C975B2E-D254-4928-868A-5BC8CD2F86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2281" y="1711841"/>
            <a:ext cx="1445607" cy="1445607"/>
          </a:xfrm>
          <a:prstGeom prst="rect">
            <a:avLst/>
          </a:prstGeom>
        </p:spPr>
      </p:pic>
      <p:pic>
        <p:nvPicPr>
          <p:cNvPr id="9" name="Picture 107">
            <a:hlinkClick r:id="" action="ppaction://noaction"/>
            <a:extLst>
              <a:ext uri="{FF2B5EF4-FFF2-40B4-BE49-F238E27FC236}">
                <a16:creationId xmlns:a16="http://schemas.microsoft.com/office/drawing/2014/main" id="{0DB3C36A-BD99-4432-AA2D-B76AD46CE5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2021" y="3139342"/>
            <a:ext cx="1406312" cy="1406312"/>
          </a:xfrm>
          <a:prstGeom prst="rect">
            <a:avLst/>
          </a:prstGeom>
        </p:spPr>
      </p:pic>
      <p:pic>
        <p:nvPicPr>
          <p:cNvPr id="10" name="Picture 108">
            <a:extLst>
              <a:ext uri="{FF2B5EF4-FFF2-40B4-BE49-F238E27FC236}">
                <a16:creationId xmlns:a16="http://schemas.microsoft.com/office/drawing/2014/main" id="{D11090B3-1338-4F83-9683-988195D971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0054" y="2104501"/>
            <a:ext cx="1406312" cy="1406312"/>
          </a:xfrm>
          <a:prstGeom prst="rect">
            <a:avLst/>
          </a:prstGeom>
        </p:spPr>
      </p:pic>
      <p:pic>
        <p:nvPicPr>
          <p:cNvPr id="11" name="Picture 111">
            <a:extLst>
              <a:ext uri="{FF2B5EF4-FFF2-40B4-BE49-F238E27FC236}">
                <a16:creationId xmlns:a16="http://schemas.microsoft.com/office/drawing/2014/main" id="{B5A28188-46F0-45D2-BF14-B2637D1343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58532" y="1715224"/>
            <a:ext cx="1406312" cy="1406312"/>
          </a:xfrm>
          <a:prstGeom prst="rect">
            <a:avLst/>
          </a:prstGeom>
        </p:spPr>
      </p:pic>
      <p:pic>
        <p:nvPicPr>
          <p:cNvPr id="12" name="Picture 112">
            <a:extLst>
              <a:ext uri="{FF2B5EF4-FFF2-40B4-BE49-F238E27FC236}">
                <a16:creationId xmlns:a16="http://schemas.microsoft.com/office/drawing/2014/main" id="{122CEE15-673C-4A57-AE65-CE4A460EF9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99013" y="1715224"/>
            <a:ext cx="1780919" cy="1780919"/>
          </a:xfrm>
          <a:prstGeom prst="rect">
            <a:avLst/>
          </a:prstGeom>
        </p:spPr>
      </p:pic>
      <p:pic>
        <p:nvPicPr>
          <p:cNvPr id="13" name="Picture 109">
            <a:extLst>
              <a:ext uri="{FF2B5EF4-FFF2-40B4-BE49-F238E27FC236}">
                <a16:creationId xmlns:a16="http://schemas.microsoft.com/office/drawing/2014/main" id="{B9E934B0-462B-49E0-B1FF-6732B98995A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09411" y="3842498"/>
            <a:ext cx="1381108" cy="1381108"/>
          </a:xfrm>
          <a:prstGeom prst="rect">
            <a:avLst/>
          </a:prstGeom>
        </p:spPr>
      </p:pic>
      <p:pic>
        <p:nvPicPr>
          <p:cNvPr id="14" name="Picture 113">
            <a:extLst>
              <a:ext uri="{FF2B5EF4-FFF2-40B4-BE49-F238E27FC236}">
                <a16:creationId xmlns:a16="http://schemas.microsoft.com/office/drawing/2014/main" id="{4ED2B88F-3367-468D-BDDC-BA0C896ADD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51338" y="4594440"/>
            <a:ext cx="1381108" cy="1381108"/>
          </a:xfrm>
          <a:prstGeom prst="rect">
            <a:avLst/>
          </a:prstGeom>
        </p:spPr>
      </p:pic>
      <p:pic>
        <p:nvPicPr>
          <p:cNvPr id="15" name="Picture 115">
            <a:extLst>
              <a:ext uri="{FF2B5EF4-FFF2-40B4-BE49-F238E27FC236}">
                <a16:creationId xmlns:a16="http://schemas.microsoft.com/office/drawing/2014/main" id="{FD37D102-B024-4F86-A1A0-A43481C8904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75090" y="3058817"/>
            <a:ext cx="1406312" cy="1406312"/>
          </a:xfrm>
          <a:prstGeom prst="rect">
            <a:avLst/>
          </a:prstGeom>
        </p:spPr>
      </p:pic>
      <p:pic>
        <p:nvPicPr>
          <p:cNvPr id="16" name="Picture 114">
            <a:extLst>
              <a:ext uri="{FF2B5EF4-FFF2-40B4-BE49-F238E27FC236}">
                <a16:creationId xmlns:a16="http://schemas.microsoft.com/office/drawing/2014/main" id="{C5166586-1EAA-47D6-9838-3E38D3E15D3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42281" y="4545654"/>
            <a:ext cx="1406312" cy="1406312"/>
          </a:xfrm>
          <a:prstGeom prst="rect">
            <a:avLst/>
          </a:prstGeom>
        </p:spPr>
      </p:pic>
      <p:pic>
        <p:nvPicPr>
          <p:cNvPr id="17" name="Picture 2" descr="ID# 20885 - Doctors Examine Head - PowerPoint Animation">
            <a:extLst>
              <a:ext uri="{FF2B5EF4-FFF2-40B4-BE49-F238E27FC236}">
                <a16:creationId xmlns:a16="http://schemas.microsoft.com/office/drawing/2014/main" id="{9720B03A-3C31-4197-A14E-A722B8520298}"/>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9553110" y="4070448"/>
            <a:ext cx="2095500" cy="2095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9836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31E71EC7-6E90-4CB0-9B72-7BC0AB784A81}" type="slidenum">
              <a:rPr lang="tr-TR" smtClean="0"/>
              <a:pPr/>
              <a:t>56</a:t>
            </a:fld>
            <a:endParaRPr lang="tr-TR"/>
          </a:p>
        </p:txBody>
      </p:sp>
      <p:sp>
        <p:nvSpPr>
          <p:cNvPr id="3" name="Content Placeholder 2"/>
          <p:cNvSpPr txBox="1">
            <a:spLocks/>
          </p:cNvSpPr>
          <p:nvPr/>
        </p:nvSpPr>
        <p:spPr>
          <a:xfrm>
            <a:off x="983432" y="404664"/>
            <a:ext cx="9649072" cy="5472609"/>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50000"/>
              </a:lnSpc>
              <a:buFont typeface="Arial" panose="020B0604020202020204" pitchFamily="34" charset="0"/>
              <a:buNone/>
            </a:pPr>
            <a:r>
              <a:rPr lang="tr-TR" sz="3600" b="1" dirty="0">
                <a:solidFill>
                  <a:srgbClr val="002060"/>
                </a:solidFill>
                <a:ea typeface="Cambria" panose="02040503050406030204" pitchFamily="18" charset="0"/>
              </a:rPr>
              <a:t>	</a:t>
            </a:r>
            <a:r>
              <a:rPr lang="tr-TR" sz="2400" b="1" dirty="0">
                <a:solidFill>
                  <a:srgbClr val="002060"/>
                </a:solidFill>
                <a:ea typeface="Cambria" panose="02040503050406030204" pitchFamily="18" charset="0"/>
              </a:rPr>
              <a:t>KİMYASAL MADDE</a:t>
            </a:r>
          </a:p>
          <a:p>
            <a:pPr algn="ctr">
              <a:lnSpc>
                <a:spcPct val="150000"/>
              </a:lnSpc>
              <a:buFont typeface="Arial" panose="020B0604020202020204" pitchFamily="34" charset="0"/>
              <a:buNone/>
            </a:pPr>
            <a:r>
              <a:rPr lang="tr-TR" sz="2000" dirty="0">
                <a:ea typeface="Cambria" panose="02040503050406030204" pitchFamily="18" charset="0"/>
              </a:rPr>
              <a:t>Doğal halde bulunan, üretilen, herhangi bir işlem sırasında kullanılan veya atıklar da dahil olmak üzere ortaya çıkan, bizzat üretilmiş olup olmadığına ve piyasaya arz olunup olunmadığına bakılmaksızın her türlü element, bileşik veya karışımdır.</a:t>
            </a:r>
          </a:p>
          <a:p>
            <a:pPr>
              <a:lnSpc>
                <a:spcPct val="150000"/>
              </a:lnSpc>
              <a:buClr>
                <a:srgbClr val="002060"/>
              </a:buClr>
              <a:buFont typeface="Wingdings" panose="05000000000000000000" pitchFamily="2" charset="2"/>
              <a:buChar char="Ø"/>
            </a:pPr>
            <a:r>
              <a:rPr lang="tr-TR" sz="2000" dirty="0">
                <a:ea typeface="Cambria" panose="02040503050406030204" pitchFamily="18" charset="0"/>
              </a:rPr>
              <a:t> İlaç</a:t>
            </a:r>
          </a:p>
          <a:p>
            <a:pPr>
              <a:lnSpc>
                <a:spcPct val="150000"/>
              </a:lnSpc>
              <a:buClr>
                <a:srgbClr val="002060"/>
              </a:buClr>
              <a:buFont typeface="Wingdings" panose="05000000000000000000" pitchFamily="2" charset="2"/>
              <a:buChar char="Ø"/>
            </a:pPr>
            <a:r>
              <a:rPr lang="tr-TR" sz="2000" dirty="0">
                <a:ea typeface="Cambria" panose="02040503050406030204" pitchFamily="18" charset="0"/>
              </a:rPr>
              <a:t> Temizlik malzemeleri</a:t>
            </a:r>
          </a:p>
          <a:p>
            <a:pPr>
              <a:lnSpc>
                <a:spcPct val="150000"/>
              </a:lnSpc>
              <a:buClr>
                <a:srgbClr val="002060"/>
              </a:buClr>
              <a:buFont typeface="Wingdings" panose="05000000000000000000" pitchFamily="2" charset="2"/>
              <a:buChar char="Ø"/>
            </a:pPr>
            <a:r>
              <a:rPr lang="tr-TR" sz="2000" dirty="0">
                <a:ea typeface="Cambria" panose="02040503050406030204" pitchFamily="18" charset="0"/>
              </a:rPr>
              <a:t> Prosese katılan maddeler</a:t>
            </a:r>
          </a:p>
          <a:p>
            <a:pPr>
              <a:lnSpc>
                <a:spcPct val="150000"/>
              </a:lnSpc>
              <a:buClr>
                <a:srgbClr val="002060"/>
              </a:buClr>
              <a:buFont typeface="Wingdings" panose="05000000000000000000" pitchFamily="2" charset="2"/>
              <a:buChar char="Ø"/>
            </a:pPr>
            <a:r>
              <a:rPr lang="tr-TR" sz="2000" dirty="0">
                <a:ea typeface="Cambria" panose="02040503050406030204" pitchFamily="18" charset="0"/>
              </a:rPr>
              <a:t> Boya, yağ ve incelticiler vb.</a:t>
            </a:r>
          </a:p>
        </p:txBody>
      </p:sp>
      <p:pic>
        <p:nvPicPr>
          <p:cNvPr id="7" name="Picture 2" descr="GENEL KİMYASALLAR - TradeValley.com&amp;#39;da GENEL KİMYASALLAR için harika  fırsatlar">
            <a:extLst>
              <a:ext uri="{FF2B5EF4-FFF2-40B4-BE49-F238E27FC236}">
                <a16:creationId xmlns:a16="http://schemas.microsoft.com/office/drawing/2014/main" id="{96F0FACC-A785-4DBE-AB99-9DCC2DA5D2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5251" y="3654650"/>
            <a:ext cx="3579380" cy="22924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1595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B4EBF000-3BF8-47C9-A779-C1675B5E36DB}"/>
              </a:ext>
            </a:extLst>
          </p:cNvPr>
          <p:cNvSpPr>
            <a:spLocks noGrp="1"/>
          </p:cNvSpPr>
          <p:nvPr>
            <p:ph type="sldNum" sz="quarter" idx="12"/>
          </p:nvPr>
        </p:nvSpPr>
        <p:spPr/>
        <p:txBody>
          <a:bodyPr/>
          <a:lstStyle/>
          <a:p>
            <a:fld id="{31E71EC7-6E90-4CB0-9B72-7BC0AB784A81}" type="slidenum">
              <a:rPr lang="tr-TR" smtClean="0"/>
              <a:pPr/>
              <a:t>57</a:t>
            </a:fld>
            <a:endParaRPr lang="tr-TR"/>
          </a:p>
        </p:txBody>
      </p:sp>
      <p:grpSp>
        <p:nvGrpSpPr>
          <p:cNvPr id="3" name="Grup 2">
            <a:extLst>
              <a:ext uri="{FF2B5EF4-FFF2-40B4-BE49-F238E27FC236}">
                <a16:creationId xmlns:a16="http://schemas.microsoft.com/office/drawing/2014/main" id="{A2291EBB-518A-4F0B-98FB-11E3BDF5026E}"/>
              </a:ext>
            </a:extLst>
          </p:cNvPr>
          <p:cNvGrpSpPr/>
          <p:nvPr/>
        </p:nvGrpSpPr>
        <p:grpSpPr>
          <a:xfrm>
            <a:off x="2174326" y="3564736"/>
            <a:ext cx="1714603" cy="1902162"/>
            <a:chOff x="6514152" y="3666760"/>
            <a:chExt cx="1714603" cy="1902162"/>
          </a:xfrm>
        </p:grpSpPr>
        <p:sp>
          <p:nvSpPr>
            <p:cNvPr id="4" name="Dikdörtgen 3">
              <a:extLst>
                <a:ext uri="{FF2B5EF4-FFF2-40B4-BE49-F238E27FC236}">
                  <a16:creationId xmlns:a16="http://schemas.microsoft.com/office/drawing/2014/main" id="{E9BB13C9-685D-4652-9ED3-E6E6148B5C6D}"/>
                </a:ext>
              </a:extLst>
            </p:cNvPr>
            <p:cNvSpPr/>
            <p:nvPr/>
          </p:nvSpPr>
          <p:spPr>
            <a:xfrm>
              <a:off x="6782340" y="3666760"/>
              <a:ext cx="1446415" cy="523220"/>
            </a:xfrm>
            <a:prstGeom prst="rect">
              <a:avLst/>
            </a:prstGeom>
          </p:spPr>
          <p:txBody>
            <a:bodyPr wrap="square">
              <a:spAutoFit/>
            </a:bodyPr>
            <a:lstStyle/>
            <a:p>
              <a:pPr lvl="0"/>
              <a:r>
                <a:rPr lang="tr-TR" sz="1400" b="1">
                  <a:solidFill>
                    <a:srgbClr val="FF0000"/>
                  </a:solidFill>
                  <a:latin typeface="Calibri (Gövde)"/>
                  <a:cs typeface="Times New Roman" pitchFamily="18" charset="0"/>
                </a:rPr>
                <a:t>SOLUNUM</a:t>
              </a:r>
            </a:p>
            <a:p>
              <a:pPr lvl="0"/>
              <a:r>
                <a:rPr lang="tr-TR" sz="1400">
                  <a:latin typeface="Calibri (Gövde)"/>
                  <a:cs typeface="Times New Roman" pitchFamily="18" charset="0"/>
                </a:rPr>
                <a:t>Akciğer yolu ile </a:t>
              </a:r>
            </a:p>
          </p:txBody>
        </p:sp>
        <p:pic>
          <p:nvPicPr>
            <p:cNvPr id="5" name="Resim 4">
              <a:extLst>
                <a:ext uri="{FF2B5EF4-FFF2-40B4-BE49-F238E27FC236}">
                  <a16:creationId xmlns:a16="http://schemas.microsoft.com/office/drawing/2014/main" id="{2113772A-C144-492F-8DFA-F67862AFE2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2328" y="4089257"/>
              <a:ext cx="1377701" cy="1479665"/>
            </a:xfrm>
            <a:prstGeom prst="rect">
              <a:avLst/>
            </a:prstGeom>
          </p:spPr>
        </p:pic>
        <p:pic>
          <p:nvPicPr>
            <p:cNvPr id="6" name="Resim 5">
              <a:extLst>
                <a:ext uri="{FF2B5EF4-FFF2-40B4-BE49-F238E27FC236}">
                  <a16:creationId xmlns:a16="http://schemas.microsoft.com/office/drawing/2014/main" id="{F75725B4-F22F-4FAF-8CC3-167057ED92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4152" y="3718306"/>
              <a:ext cx="352281" cy="767017"/>
            </a:xfrm>
            <a:prstGeom prst="rect">
              <a:avLst/>
            </a:prstGeom>
          </p:spPr>
        </p:pic>
      </p:grpSp>
      <p:grpSp>
        <p:nvGrpSpPr>
          <p:cNvPr id="7" name="Grup 6">
            <a:extLst>
              <a:ext uri="{FF2B5EF4-FFF2-40B4-BE49-F238E27FC236}">
                <a16:creationId xmlns:a16="http://schemas.microsoft.com/office/drawing/2014/main" id="{40157F12-27DA-46C1-B564-74A817728A4D}"/>
              </a:ext>
            </a:extLst>
          </p:cNvPr>
          <p:cNvGrpSpPr/>
          <p:nvPr/>
        </p:nvGrpSpPr>
        <p:grpSpPr>
          <a:xfrm>
            <a:off x="4983172" y="3488005"/>
            <a:ext cx="1710074" cy="1830950"/>
            <a:chOff x="8106412" y="3666759"/>
            <a:chExt cx="1710074" cy="1830950"/>
          </a:xfrm>
        </p:grpSpPr>
        <p:sp>
          <p:nvSpPr>
            <p:cNvPr id="8" name="Dikdörtgen 7">
              <a:extLst>
                <a:ext uri="{FF2B5EF4-FFF2-40B4-BE49-F238E27FC236}">
                  <a16:creationId xmlns:a16="http://schemas.microsoft.com/office/drawing/2014/main" id="{0F95FF43-4B8A-4A39-9859-33E25D02FDA1}"/>
                </a:ext>
              </a:extLst>
            </p:cNvPr>
            <p:cNvSpPr/>
            <p:nvPr/>
          </p:nvSpPr>
          <p:spPr>
            <a:xfrm>
              <a:off x="8533554" y="3666759"/>
              <a:ext cx="1282932" cy="523220"/>
            </a:xfrm>
            <a:prstGeom prst="rect">
              <a:avLst/>
            </a:prstGeom>
          </p:spPr>
          <p:txBody>
            <a:bodyPr wrap="square">
              <a:spAutoFit/>
            </a:bodyPr>
            <a:lstStyle/>
            <a:p>
              <a:pPr lvl="0"/>
              <a:r>
                <a:rPr lang="tr-TR" sz="1400" b="1">
                  <a:solidFill>
                    <a:srgbClr val="FF0000"/>
                  </a:solidFill>
                  <a:latin typeface="Calibri (Gövde)"/>
                  <a:cs typeface="Times New Roman" pitchFamily="18" charset="0"/>
                </a:rPr>
                <a:t>SİNDİRİM</a:t>
              </a:r>
            </a:p>
            <a:p>
              <a:pPr lvl="0"/>
              <a:r>
                <a:rPr lang="tr-TR" sz="1400">
                  <a:latin typeface="Calibri (Gövde)"/>
                  <a:cs typeface="Times New Roman" pitchFamily="18" charset="0"/>
                </a:rPr>
                <a:t>Yeme , içme</a:t>
              </a:r>
            </a:p>
          </p:txBody>
        </p:sp>
        <p:pic>
          <p:nvPicPr>
            <p:cNvPr id="9" name="Resim 8">
              <a:extLst>
                <a:ext uri="{FF2B5EF4-FFF2-40B4-BE49-F238E27FC236}">
                  <a16:creationId xmlns:a16="http://schemas.microsoft.com/office/drawing/2014/main" id="{E7C22886-44DD-4079-89C1-28C5A4C889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9890" y="4250800"/>
              <a:ext cx="1058407" cy="1246909"/>
            </a:xfrm>
            <a:prstGeom prst="rect">
              <a:avLst/>
            </a:prstGeom>
          </p:spPr>
        </p:pic>
        <p:pic>
          <p:nvPicPr>
            <p:cNvPr id="10" name="Resim 9">
              <a:extLst>
                <a:ext uri="{FF2B5EF4-FFF2-40B4-BE49-F238E27FC236}">
                  <a16:creationId xmlns:a16="http://schemas.microsoft.com/office/drawing/2014/main" id="{F14AA63B-B84D-4B15-94E9-07084A3528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6412" y="3703196"/>
              <a:ext cx="455438" cy="765614"/>
            </a:xfrm>
            <a:prstGeom prst="rect">
              <a:avLst/>
            </a:prstGeom>
          </p:spPr>
        </p:pic>
      </p:grpSp>
      <p:grpSp>
        <p:nvGrpSpPr>
          <p:cNvPr id="11" name="Grup 10">
            <a:extLst>
              <a:ext uri="{FF2B5EF4-FFF2-40B4-BE49-F238E27FC236}">
                <a16:creationId xmlns:a16="http://schemas.microsoft.com/office/drawing/2014/main" id="{BB7E2F31-803E-4AB9-8B10-FA146E6AAB00}"/>
              </a:ext>
            </a:extLst>
          </p:cNvPr>
          <p:cNvGrpSpPr/>
          <p:nvPr/>
        </p:nvGrpSpPr>
        <p:grpSpPr>
          <a:xfrm>
            <a:off x="8270237" y="3435987"/>
            <a:ext cx="2068489" cy="1820907"/>
            <a:chOff x="9776302" y="3666758"/>
            <a:chExt cx="2068489" cy="1820907"/>
          </a:xfrm>
        </p:grpSpPr>
        <p:sp>
          <p:nvSpPr>
            <p:cNvPr id="12" name="Dikdörtgen 11">
              <a:extLst>
                <a:ext uri="{FF2B5EF4-FFF2-40B4-BE49-F238E27FC236}">
                  <a16:creationId xmlns:a16="http://schemas.microsoft.com/office/drawing/2014/main" id="{DEBF8F59-D13B-4517-BABB-C15C0EE6962A}"/>
                </a:ext>
              </a:extLst>
            </p:cNvPr>
            <p:cNvSpPr/>
            <p:nvPr/>
          </p:nvSpPr>
          <p:spPr>
            <a:xfrm>
              <a:off x="10182245" y="3666758"/>
              <a:ext cx="1662546" cy="523220"/>
            </a:xfrm>
            <a:prstGeom prst="rect">
              <a:avLst/>
            </a:prstGeom>
          </p:spPr>
          <p:txBody>
            <a:bodyPr wrap="square">
              <a:spAutoFit/>
            </a:bodyPr>
            <a:lstStyle/>
            <a:p>
              <a:pPr lvl="0"/>
              <a:r>
                <a:rPr lang="tr-TR" sz="1400" b="1">
                  <a:solidFill>
                    <a:srgbClr val="FF0000"/>
                  </a:solidFill>
                  <a:latin typeface="Calibri (Gövde)"/>
                  <a:cs typeface="Times New Roman" pitchFamily="18" charset="0"/>
                </a:rPr>
                <a:t>ABSORBSİYON</a:t>
              </a:r>
            </a:p>
            <a:p>
              <a:pPr lvl="0"/>
              <a:r>
                <a:rPr lang="tr-TR" sz="1400">
                  <a:latin typeface="Calibri (Gövde)"/>
                  <a:cs typeface="Times New Roman" pitchFamily="18" charset="0"/>
                </a:rPr>
                <a:t>Deri ve gözlerden.</a:t>
              </a:r>
            </a:p>
          </p:txBody>
        </p:sp>
        <p:pic>
          <p:nvPicPr>
            <p:cNvPr id="13" name="Resim 12">
              <a:extLst>
                <a:ext uri="{FF2B5EF4-FFF2-40B4-BE49-F238E27FC236}">
                  <a16:creationId xmlns:a16="http://schemas.microsoft.com/office/drawing/2014/main" id="{435653DB-C681-4B7F-9018-36EB4BD6B2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08158" y="4260842"/>
              <a:ext cx="1139795" cy="1226823"/>
            </a:xfrm>
            <a:prstGeom prst="rect">
              <a:avLst/>
            </a:prstGeom>
          </p:spPr>
        </p:pic>
        <p:pic>
          <p:nvPicPr>
            <p:cNvPr id="14" name="Resim 13">
              <a:extLst>
                <a:ext uri="{FF2B5EF4-FFF2-40B4-BE49-F238E27FC236}">
                  <a16:creationId xmlns:a16="http://schemas.microsoft.com/office/drawing/2014/main" id="{6A1D8F9E-9E07-43B1-90B0-7C1CAE27D1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76302" y="3756232"/>
              <a:ext cx="498246" cy="785263"/>
            </a:xfrm>
            <a:prstGeom prst="rect">
              <a:avLst/>
            </a:prstGeom>
          </p:spPr>
        </p:pic>
      </p:grpSp>
      <p:grpSp>
        <p:nvGrpSpPr>
          <p:cNvPr id="15" name="Grup 14">
            <a:extLst>
              <a:ext uri="{FF2B5EF4-FFF2-40B4-BE49-F238E27FC236}">
                <a16:creationId xmlns:a16="http://schemas.microsoft.com/office/drawing/2014/main" id="{9E8B7CF5-1219-4A8C-934A-1FB9970B05AA}"/>
              </a:ext>
            </a:extLst>
          </p:cNvPr>
          <p:cNvGrpSpPr/>
          <p:nvPr/>
        </p:nvGrpSpPr>
        <p:grpSpPr>
          <a:xfrm>
            <a:off x="4079776" y="1117152"/>
            <a:ext cx="3706246" cy="666018"/>
            <a:chOff x="2640845" y="3156643"/>
            <a:chExt cx="3706246" cy="666018"/>
          </a:xfrm>
        </p:grpSpPr>
        <p:sp>
          <p:nvSpPr>
            <p:cNvPr id="16" name="Dikdörtgen 15">
              <a:extLst>
                <a:ext uri="{FF2B5EF4-FFF2-40B4-BE49-F238E27FC236}">
                  <a16:creationId xmlns:a16="http://schemas.microsoft.com/office/drawing/2014/main" id="{D71BE047-A956-480D-9667-0ED5942C2D6E}"/>
                </a:ext>
              </a:extLst>
            </p:cNvPr>
            <p:cNvSpPr/>
            <p:nvPr/>
          </p:nvSpPr>
          <p:spPr>
            <a:xfrm>
              <a:off x="3254658" y="3156643"/>
              <a:ext cx="3092433" cy="584775"/>
            </a:xfrm>
            <a:prstGeom prst="rect">
              <a:avLst/>
            </a:prstGeom>
          </p:spPr>
          <p:txBody>
            <a:bodyPr wrap="square">
              <a:spAutoFit/>
            </a:bodyPr>
            <a:lstStyle/>
            <a:p>
              <a:pPr lvl="0"/>
              <a:r>
                <a:rPr lang="tr-TR" sz="1600" b="1">
                  <a:latin typeface="Calibri (Gövde)"/>
                  <a:cs typeface="Times New Roman" pitchFamily="18" charset="0"/>
                </a:rPr>
                <a:t>Kimyasallar, vücuda </a:t>
              </a:r>
              <a:r>
                <a:rPr lang="tr-TR" sz="1600" b="1">
                  <a:solidFill>
                    <a:srgbClr val="FF0000"/>
                  </a:solidFill>
                  <a:latin typeface="Calibri (Gövde)"/>
                  <a:cs typeface="Times New Roman" pitchFamily="18" charset="0"/>
                </a:rPr>
                <a:t>üç yoldan </a:t>
              </a:r>
              <a:r>
                <a:rPr lang="tr-TR" sz="1600" b="1">
                  <a:latin typeface="Calibri (Gövde)"/>
                  <a:cs typeface="Times New Roman" pitchFamily="18" charset="0"/>
                </a:rPr>
                <a:t>girerek sağlığa zarar verirler</a:t>
              </a:r>
            </a:p>
          </p:txBody>
        </p:sp>
        <p:pic>
          <p:nvPicPr>
            <p:cNvPr id="17" name="Resim 16">
              <a:extLst>
                <a:ext uri="{FF2B5EF4-FFF2-40B4-BE49-F238E27FC236}">
                  <a16:creationId xmlns:a16="http://schemas.microsoft.com/office/drawing/2014/main" id="{B1434BE3-0C4B-45F8-A11F-FDC5C30058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40845" y="3217444"/>
              <a:ext cx="668361" cy="605217"/>
            </a:xfrm>
            <a:prstGeom prst="rect">
              <a:avLst/>
            </a:prstGeom>
          </p:spPr>
        </p:pic>
      </p:grpSp>
      <p:pic>
        <p:nvPicPr>
          <p:cNvPr id="18" name="Resim 17">
            <a:extLst>
              <a:ext uri="{FF2B5EF4-FFF2-40B4-BE49-F238E27FC236}">
                <a16:creationId xmlns:a16="http://schemas.microsoft.com/office/drawing/2014/main" id="{3ED75794-D62C-43EC-9F96-4F5634DAA54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9287493">
            <a:off x="2816394" y="2346660"/>
            <a:ext cx="1255954" cy="696052"/>
          </a:xfrm>
          <a:prstGeom prst="rect">
            <a:avLst/>
          </a:prstGeom>
          <a:ln>
            <a:noFill/>
          </a:ln>
          <a:effectLst>
            <a:outerShdw blurRad="292100" dist="139700" dir="2700000" algn="tl" rotWithShape="0">
              <a:srgbClr val="333333">
                <a:alpha val="65000"/>
              </a:srgbClr>
            </a:outerShdw>
          </a:effectLst>
        </p:spPr>
      </p:pic>
      <p:pic>
        <p:nvPicPr>
          <p:cNvPr id="19" name="Resim 18">
            <a:extLst>
              <a:ext uri="{FF2B5EF4-FFF2-40B4-BE49-F238E27FC236}">
                <a16:creationId xmlns:a16="http://schemas.microsoft.com/office/drawing/2014/main" id="{2ECF0A43-89DB-407A-B486-21B6264ABB2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6854748">
            <a:off x="5287482" y="2459835"/>
            <a:ext cx="1031808" cy="571830"/>
          </a:xfrm>
          <a:prstGeom prst="rect">
            <a:avLst/>
          </a:prstGeom>
          <a:ln>
            <a:noFill/>
          </a:ln>
          <a:effectLst>
            <a:outerShdw blurRad="292100" dist="139700" dir="2700000" algn="tl" rotWithShape="0">
              <a:srgbClr val="333333">
                <a:alpha val="65000"/>
              </a:srgbClr>
            </a:outerShdw>
          </a:effectLst>
        </p:spPr>
      </p:pic>
      <p:pic>
        <p:nvPicPr>
          <p:cNvPr id="20" name="Resim 19">
            <a:extLst>
              <a:ext uri="{FF2B5EF4-FFF2-40B4-BE49-F238E27FC236}">
                <a16:creationId xmlns:a16="http://schemas.microsoft.com/office/drawing/2014/main" id="{0BFC0208-4334-45C6-94FF-2FDC48B928E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3848628">
            <a:off x="7026700" y="2314720"/>
            <a:ext cx="1272796" cy="7053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165969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2AC48EE-47B0-4ACA-B059-5E752FA5B07C}"/>
              </a:ext>
            </a:extLst>
          </p:cNvPr>
          <p:cNvSpPr>
            <a:spLocks noGrp="1"/>
          </p:cNvSpPr>
          <p:nvPr>
            <p:ph type="title"/>
          </p:nvPr>
        </p:nvSpPr>
        <p:spPr>
          <a:xfrm>
            <a:off x="438913" y="859536"/>
            <a:ext cx="4832802" cy="1243584"/>
          </a:xfrm>
        </p:spPr>
        <p:txBody>
          <a:bodyPr>
            <a:normAutofit/>
          </a:bodyPr>
          <a:lstStyle/>
          <a:p>
            <a:r>
              <a:rPr lang="tr-TR" sz="3400">
                <a:latin typeface="Calibri (Gövde)"/>
              </a:rPr>
              <a:t>Kimyasalların Sağlık Zararları</a:t>
            </a:r>
          </a:p>
        </p:txBody>
      </p:sp>
      <p:sp>
        <p:nvSpPr>
          <p:cNvPr id="3" name="İçerik Yer Tutucusu 2">
            <a:extLst>
              <a:ext uri="{FF2B5EF4-FFF2-40B4-BE49-F238E27FC236}">
                <a16:creationId xmlns:a16="http://schemas.microsoft.com/office/drawing/2014/main" id="{CC54A7AD-6434-4B2D-B5A0-14613175C12E}"/>
              </a:ext>
            </a:extLst>
          </p:cNvPr>
          <p:cNvSpPr>
            <a:spLocks noGrp="1"/>
          </p:cNvSpPr>
          <p:nvPr>
            <p:ph idx="1"/>
          </p:nvPr>
        </p:nvSpPr>
        <p:spPr>
          <a:xfrm>
            <a:off x="438912" y="2512611"/>
            <a:ext cx="4983480" cy="3664351"/>
          </a:xfrm>
        </p:spPr>
        <p:txBody>
          <a:bodyPr>
            <a:normAutofit/>
          </a:bodyPr>
          <a:lstStyle/>
          <a:p>
            <a:r>
              <a:rPr lang="tr-TR" sz="2000" dirty="0">
                <a:latin typeface="Calibri (Gövde)"/>
              </a:rPr>
              <a:t>Ciltte ve Gözde Aşınma </a:t>
            </a:r>
            <a:br>
              <a:rPr lang="tr-TR" sz="2000" dirty="0">
                <a:latin typeface="Calibri (Gövde)"/>
              </a:rPr>
            </a:br>
            <a:r>
              <a:rPr lang="tr-TR" sz="2000" dirty="0">
                <a:latin typeface="Calibri (Gövde)"/>
              </a:rPr>
              <a:t>(Korozyon) / Tahriş (</a:t>
            </a:r>
            <a:r>
              <a:rPr lang="tr-TR" sz="2000" dirty="0" err="1">
                <a:latin typeface="Calibri (Gövde)"/>
              </a:rPr>
              <a:t>İrritasyon</a:t>
            </a:r>
            <a:r>
              <a:rPr lang="tr-TR" sz="2000" dirty="0">
                <a:latin typeface="Calibri (Gövde)"/>
              </a:rPr>
              <a:t>)</a:t>
            </a:r>
          </a:p>
          <a:p>
            <a:r>
              <a:rPr lang="tr-TR" sz="2000" dirty="0">
                <a:latin typeface="Calibri (Gövde)"/>
              </a:rPr>
              <a:t>Solunum veya Ciltte </a:t>
            </a:r>
            <a:r>
              <a:rPr lang="tr-TR" sz="2000" dirty="0" err="1">
                <a:latin typeface="Calibri (Gövde)"/>
              </a:rPr>
              <a:t>Sensitizasyon</a:t>
            </a:r>
            <a:r>
              <a:rPr lang="tr-TR" sz="2000" dirty="0">
                <a:latin typeface="Calibri (Gövde)"/>
              </a:rPr>
              <a:t> (Hassasiyet) </a:t>
            </a:r>
          </a:p>
          <a:p>
            <a:r>
              <a:rPr lang="tr-TR" sz="2000" dirty="0">
                <a:latin typeface="Calibri (Gövde)"/>
              </a:rPr>
              <a:t>Zehirlilik (</a:t>
            </a:r>
            <a:r>
              <a:rPr lang="tr-TR" sz="2000" dirty="0" err="1">
                <a:latin typeface="Calibri (Gövde)"/>
              </a:rPr>
              <a:t>Toksisite</a:t>
            </a:r>
            <a:r>
              <a:rPr lang="tr-TR" sz="2000" dirty="0">
                <a:latin typeface="Calibri (Gövde)"/>
              </a:rPr>
              <a:t>) - (Akut veya Kronik)</a:t>
            </a:r>
          </a:p>
          <a:p>
            <a:r>
              <a:rPr lang="tr-TR" sz="2000" dirty="0">
                <a:latin typeface="Calibri (Gövde)"/>
              </a:rPr>
              <a:t>Kanserojen</a:t>
            </a:r>
          </a:p>
          <a:p>
            <a:r>
              <a:rPr lang="tr-TR" sz="2000" dirty="0" err="1">
                <a:latin typeface="Calibri (Gövde)"/>
              </a:rPr>
              <a:t>Mutajen</a:t>
            </a:r>
            <a:r>
              <a:rPr lang="tr-TR" sz="2000" dirty="0">
                <a:latin typeface="Calibri (Gövde)"/>
              </a:rPr>
              <a:t> </a:t>
            </a:r>
            <a:r>
              <a:rPr lang="tr-TR" sz="2000" dirty="0" err="1">
                <a:latin typeface="Calibri (Gövde)"/>
              </a:rPr>
              <a:t>Mutajen</a:t>
            </a:r>
            <a:r>
              <a:rPr lang="tr-TR" sz="2000" dirty="0">
                <a:latin typeface="Calibri (Gövde)"/>
              </a:rPr>
              <a:t> – (Moleküler yapısının değişerek mutasyona uğraması)</a:t>
            </a:r>
          </a:p>
          <a:p>
            <a:r>
              <a:rPr lang="tr-TR" sz="2000" dirty="0" err="1">
                <a:latin typeface="Calibri (Gövde)"/>
              </a:rPr>
              <a:t>Teratojen</a:t>
            </a:r>
            <a:r>
              <a:rPr lang="tr-TR" sz="2000" dirty="0">
                <a:latin typeface="Calibri (Gövde)"/>
              </a:rPr>
              <a:t> (Üreme Sistemine </a:t>
            </a:r>
            <a:r>
              <a:rPr lang="tr-TR" sz="2000" dirty="0" err="1">
                <a:latin typeface="Calibri (Gövde)"/>
              </a:rPr>
              <a:t>Toksik</a:t>
            </a:r>
            <a:r>
              <a:rPr lang="tr-TR" sz="2000" dirty="0">
                <a:latin typeface="Calibri (Gövde)"/>
              </a:rPr>
              <a:t>)</a:t>
            </a:r>
          </a:p>
          <a:p>
            <a:endParaRPr lang="tr-TR" sz="1800" dirty="0"/>
          </a:p>
        </p:txBody>
      </p:sp>
      <p:sp>
        <p:nvSpPr>
          <p:cNvPr id="4" name="Slayt Numarası Yer Tutucusu 3">
            <a:extLst>
              <a:ext uri="{FF2B5EF4-FFF2-40B4-BE49-F238E27FC236}">
                <a16:creationId xmlns:a16="http://schemas.microsoft.com/office/drawing/2014/main" id="{F6A5E0FB-3C3F-4025-8F33-A9B97FC4AE77}"/>
              </a:ext>
            </a:extLst>
          </p:cNvPr>
          <p:cNvSpPr>
            <a:spLocks noGrp="1"/>
          </p:cNvSpPr>
          <p:nvPr>
            <p:ph type="sldNum" sz="quarter" idx="12"/>
          </p:nvPr>
        </p:nvSpPr>
        <p:spPr>
          <a:xfrm>
            <a:off x="10326623" y="6356350"/>
            <a:ext cx="1426464" cy="365125"/>
          </a:xfrm>
        </p:spPr>
        <p:txBody>
          <a:bodyPr>
            <a:normAutofit/>
          </a:bodyPr>
          <a:lstStyle/>
          <a:p>
            <a:pPr>
              <a:spcAft>
                <a:spcPts val="600"/>
              </a:spcAft>
            </a:pPr>
            <a:fld id="{31E71EC7-6E90-4CB0-9B72-7BC0AB784A81}" type="slidenum">
              <a:rPr lang="tr-TR">
                <a:solidFill>
                  <a:schemeClr val="tx1">
                    <a:lumMod val="50000"/>
                    <a:lumOff val="50000"/>
                  </a:schemeClr>
                </a:solidFill>
              </a:rPr>
              <a:pPr>
                <a:spcAft>
                  <a:spcPts val="600"/>
                </a:spcAft>
              </a:pPr>
              <a:t>58</a:t>
            </a:fld>
            <a:endParaRPr lang="tr-TR">
              <a:solidFill>
                <a:schemeClr val="tx1">
                  <a:lumMod val="50000"/>
                  <a:lumOff val="50000"/>
                </a:schemeClr>
              </a:solidFill>
            </a:endParaRPr>
          </a:p>
        </p:txBody>
      </p:sp>
      <p:pic>
        <p:nvPicPr>
          <p:cNvPr id="6" name="Resim 5" descr="küçük resim içeren bir resim&#10;&#10;Açıklama otomatik olarak oluşturuldu">
            <a:extLst>
              <a:ext uri="{FF2B5EF4-FFF2-40B4-BE49-F238E27FC236}">
                <a16:creationId xmlns:a16="http://schemas.microsoft.com/office/drawing/2014/main" id="{9CD965CC-A9C8-4F01-ABED-1D3F27AC67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3627" y="517600"/>
            <a:ext cx="2743200" cy="2743200"/>
          </a:xfrm>
          <a:prstGeom prst="rect">
            <a:avLst/>
          </a:prstGeom>
        </p:spPr>
      </p:pic>
      <p:pic>
        <p:nvPicPr>
          <p:cNvPr id="5" name="Resim 4" descr="küçük resim içeren bir resim&#10;&#10;Açıklama otomatik olarak oluşturuldu">
            <a:extLst>
              <a:ext uri="{FF2B5EF4-FFF2-40B4-BE49-F238E27FC236}">
                <a16:creationId xmlns:a16="http://schemas.microsoft.com/office/drawing/2014/main" id="{6953EB9A-215A-4B50-8C1C-0BE587415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3627" y="3429000"/>
            <a:ext cx="2743200" cy="2743200"/>
          </a:xfrm>
          <a:prstGeom prst="rect">
            <a:avLst/>
          </a:prstGeom>
        </p:spPr>
      </p:pic>
    </p:spTree>
    <p:extLst>
      <p:ext uri="{BB962C8B-B14F-4D97-AF65-F5344CB8AC3E}">
        <p14:creationId xmlns:p14="http://schemas.microsoft.com/office/powerpoint/2010/main" val="2257876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DE2C6A5-D621-4C85-A819-58C0900AE277}"/>
              </a:ext>
            </a:extLst>
          </p:cNvPr>
          <p:cNvSpPr>
            <a:spLocks noGrp="1"/>
          </p:cNvSpPr>
          <p:nvPr>
            <p:ph type="title"/>
          </p:nvPr>
        </p:nvSpPr>
        <p:spPr>
          <a:xfrm>
            <a:off x="838200" y="365125"/>
            <a:ext cx="10515600" cy="759619"/>
          </a:xfrm>
        </p:spPr>
        <p:txBody>
          <a:bodyPr>
            <a:normAutofit/>
          </a:bodyPr>
          <a:lstStyle/>
          <a:p>
            <a:r>
              <a:rPr lang="tr-TR" sz="3600" b="1" dirty="0">
                <a:latin typeface="Calibri (Gövde)"/>
              </a:rPr>
              <a:t>Kimyasal İle Temas </a:t>
            </a:r>
          </a:p>
        </p:txBody>
      </p:sp>
      <p:sp>
        <p:nvSpPr>
          <p:cNvPr id="3" name="İçerik Yer Tutucusu 2">
            <a:extLst>
              <a:ext uri="{FF2B5EF4-FFF2-40B4-BE49-F238E27FC236}">
                <a16:creationId xmlns:a16="http://schemas.microsoft.com/office/drawing/2014/main" id="{51A6BC98-7979-4541-8CE8-78E00185B322}"/>
              </a:ext>
            </a:extLst>
          </p:cNvPr>
          <p:cNvSpPr>
            <a:spLocks noGrp="1"/>
          </p:cNvSpPr>
          <p:nvPr>
            <p:ph idx="1"/>
          </p:nvPr>
        </p:nvSpPr>
        <p:spPr>
          <a:xfrm>
            <a:off x="838200" y="1321569"/>
            <a:ext cx="10515600" cy="2107431"/>
          </a:xfrm>
        </p:spPr>
        <p:txBody>
          <a:bodyPr>
            <a:normAutofit fontScale="92500" lnSpcReduction="20000"/>
          </a:bodyPr>
          <a:lstStyle/>
          <a:p>
            <a:pPr>
              <a:lnSpc>
                <a:spcPct val="150000"/>
              </a:lnSpc>
            </a:pPr>
            <a:r>
              <a:rPr lang="tr-TR" dirty="0">
                <a:solidFill>
                  <a:srgbClr val="000000"/>
                </a:solidFill>
              </a:rPr>
              <a:t>Göze, yüze veya cilde kimyasal sıçradığında çalışanın öncelikle revire uğraması gerekmektedir. Yetkili personel tarafından müdahale edilmesi önemlidir.</a:t>
            </a:r>
          </a:p>
          <a:p>
            <a:pPr>
              <a:lnSpc>
                <a:spcPct val="150000"/>
              </a:lnSpc>
            </a:pPr>
            <a:r>
              <a:rPr lang="tr-TR" dirty="0">
                <a:solidFill>
                  <a:srgbClr val="000000"/>
                </a:solidFill>
              </a:rPr>
              <a:t>Gözlerdeki ve ciltteki temas eden bölge en az 15 dakika yıkanmalıdır. Giysi üzerinden ciltte temas ediyorsa giysiler çıkarılmalı ve temas eden bölge yıkanmalıdır. </a:t>
            </a:r>
            <a:endParaRPr lang="tr-TR" sz="1200" dirty="0">
              <a:solidFill>
                <a:prstClr val="black"/>
              </a:solidFill>
            </a:endParaRPr>
          </a:p>
          <a:p>
            <a:endParaRPr lang="tr-TR" dirty="0"/>
          </a:p>
        </p:txBody>
      </p:sp>
      <p:sp>
        <p:nvSpPr>
          <p:cNvPr id="4" name="Slayt Numarası Yer Tutucusu 3">
            <a:extLst>
              <a:ext uri="{FF2B5EF4-FFF2-40B4-BE49-F238E27FC236}">
                <a16:creationId xmlns:a16="http://schemas.microsoft.com/office/drawing/2014/main" id="{FB44CC93-8AE3-4BB5-96A0-8C0BDFABC949}"/>
              </a:ext>
            </a:extLst>
          </p:cNvPr>
          <p:cNvSpPr>
            <a:spLocks noGrp="1"/>
          </p:cNvSpPr>
          <p:nvPr>
            <p:ph type="sldNum" sz="quarter" idx="12"/>
          </p:nvPr>
        </p:nvSpPr>
        <p:spPr/>
        <p:txBody>
          <a:bodyPr/>
          <a:lstStyle/>
          <a:p>
            <a:fld id="{31E71EC7-6E90-4CB0-9B72-7BC0AB784A81}" type="slidenum">
              <a:rPr lang="tr-TR" smtClean="0"/>
              <a:pPr/>
              <a:t>59</a:t>
            </a:fld>
            <a:endParaRPr lang="tr-TR"/>
          </a:p>
        </p:txBody>
      </p:sp>
      <p:pic>
        <p:nvPicPr>
          <p:cNvPr id="5" name="Resim 4">
            <a:extLst>
              <a:ext uri="{FF2B5EF4-FFF2-40B4-BE49-F238E27FC236}">
                <a16:creationId xmlns:a16="http://schemas.microsoft.com/office/drawing/2014/main" id="{0EE995B8-36C9-410B-9084-64D80C805D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5440" y="3429000"/>
            <a:ext cx="3960440" cy="2619996"/>
          </a:xfrm>
          <a:prstGeom prst="rect">
            <a:avLst/>
          </a:prstGeom>
          <a:noFill/>
          <a:ln>
            <a:noFill/>
          </a:ln>
        </p:spPr>
      </p:pic>
      <p:pic>
        <p:nvPicPr>
          <p:cNvPr id="6" name="Resim 5">
            <a:extLst>
              <a:ext uri="{FF2B5EF4-FFF2-40B4-BE49-F238E27FC236}">
                <a16:creationId xmlns:a16="http://schemas.microsoft.com/office/drawing/2014/main" id="{26B31097-C16F-4AFC-9E76-9F8A14364D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3419" y="3429000"/>
            <a:ext cx="902854" cy="2645575"/>
          </a:xfrm>
          <a:prstGeom prst="rect">
            <a:avLst/>
          </a:prstGeom>
        </p:spPr>
      </p:pic>
    </p:spTree>
    <p:extLst>
      <p:ext uri="{BB962C8B-B14F-4D97-AF65-F5344CB8AC3E}">
        <p14:creationId xmlns:p14="http://schemas.microsoft.com/office/powerpoint/2010/main" val="2011411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5C08DB9C-297C-4FA8-9E38-CD089FF8550B}"/>
              </a:ext>
            </a:extLst>
          </p:cNvPr>
          <p:cNvSpPr>
            <a:spLocks noGrp="1"/>
          </p:cNvSpPr>
          <p:nvPr>
            <p:ph type="sldNum" sz="quarter" idx="12"/>
          </p:nvPr>
        </p:nvSpPr>
        <p:spPr/>
        <p:txBody>
          <a:bodyPr/>
          <a:lstStyle/>
          <a:p>
            <a:fld id="{31E71EC7-6E90-4CB0-9B72-7BC0AB784A81}" type="slidenum">
              <a:rPr lang="tr-TR" smtClean="0"/>
              <a:pPr/>
              <a:t>6</a:t>
            </a:fld>
            <a:endParaRPr lang="tr-TR"/>
          </a:p>
        </p:txBody>
      </p:sp>
      <p:sp>
        <p:nvSpPr>
          <p:cNvPr id="3" name="Başlık 3">
            <a:extLst>
              <a:ext uri="{FF2B5EF4-FFF2-40B4-BE49-F238E27FC236}">
                <a16:creationId xmlns:a16="http://schemas.microsoft.com/office/drawing/2014/main" id="{6D5F29F5-2D5B-4D21-AF6B-8BBC7D57DB21}"/>
              </a:ext>
            </a:extLst>
          </p:cNvPr>
          <p:cNvSpPr/>
          <p:nvPr/>
        </p:nvSpPr>
        <p:spPr>
          <a:xfrm>
            <a:off x="695400" y="491520"/>
            <a:ext cx="5501520" cy="777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tr-TR" sz="2000" b="1" spc="-1">
                <a:solidFill>
                  <a:srgbClr val="000000"/>
                </a:solidFill>
                <a:latin typeface="Calibri"/>
                <a:ea typeface="DejaVu Sans"/>
              </a:rPr>
              <a:t>İŞ SAĞLIĞI VE GÜVENLİĞİ NEDİR?</a:t>
            </a:r>
            <a:br>
              <a:rPr/>
            </a:br>
            <a:endParaRPr lang="tr-TR" sz="2000" spc="-1">
              <a:latin typeface="Arial"/>
            </a:endParaRPr>
          </a:p>
        </p:txBody>
      </p:sp>
      <p:sp>
        <p:nvSpPr>
          <p:cNvPr id="4" name="Dikdörtgen 7">
            <a:extLst>
              <a:ext uri="{FF2B5EF4-FFF2-40B4-BE49-F238E27FC236}">
                <a16:creationId xmlns:a16="http://schemas.microsoft.com/office/drawing/2014/main" id="{9E69D41E-5A8C-47AA-9AD0-71E0228FC799}"/>
              </a:ext>
            </a:extLst>
          </p:cNvPr>
          <p:cNvSpPr/>
          <p:nvPr/>
        </p:nvSpPr>
        <p:spPr>
          <a:xfrm>
            <a:off x="551384" y="1268760"/>
            <a:ext cx="10450672" cy="253911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43080" indent="-343080">
              <a:lnSpc>
                <a:spcPct val="150000"/>
              </a:lnSpc>
              <a:buClr>
                <a:srgbClr val="000000"/>
              </a:buClr>
              <a:buFont typeface="Arial"/>
              <a:buChar char="•"/>
            </a:pPr>
            <a:r>
              <a:rPr lang="tr-TR" spc="-1" dirty="0">
                <a:solidFill>
                  <a:srgbClr val="000000"/>
                </a:solidFill>
                <a:latin typeface="Calibri"/>
                <a:ea typeface="DejaVu Sans"/>
              </a:rPr>
              <a:t>İşin yapılması sırasında; </a:t>
            </a:r>
            <a:endParaRPr lang="tr-TR" spc="-1" dirty="0">
              <a:latin typeface="Arial"/>
            </a:endParaRPr>
          </a:p>
          <a:p>
            <a:pPr marL="343080" indent="-343080">
              <a:lnSpc>
                <a:spcPct val="150000"/>
              </a:lnSpc>
              <a:buClr>
                <a:srgbClr val="000000"/>
              </a:buClr>
              <a:buFont typeface="Arial"/>
              <a:buChar char="•"/>
            </a:pPr>
            <a:r>
              <a:rPr lang="tr-TR" spc="-1" dirty="0">
                <a:solidFill>
                  <a:srgbClr val="000000"/>
                </a:solidFill>
                <a:latin typeface="Calibri"/>
                <a:ea typeface="DejaVu Sans"/>
              </a:rPr>
              <a:t>İşten, </a:t>
            </a:r>
            <a:endParaRPr lang="tr-TR" spc="-1" dirty="0">
              <a:latin typeface="Arial"/>
            </a:endParaRPr>
          </a:p>
          <a:p>
            <a:pPr marL="343080" indent="-343080">
              <a:lnSpc>
                <a:spcPct val="150000"/>
              </a:lnSpc>
              <a:buClr>
                <a:srgbClr val="000000"/>
              </a:buClr>
              <a:buFont typeface="Arial"/>
              <a:buChar char="•"/>
            </a:pPr>
            <a:r>
              <a:rPr lang="tr-TR" spc="-1" dirty="0">
                <a:solidFill>
                  <a:srgbClr val="000000"/>
                </a:solidFill>
                <a:latin typeface="Calibri"/>
                <a:ea typeface="DejaVu Sans"/>
              </a:rPr>
              <a:t>İş ortamından,</a:t>
            </a:r>
            <a:endParaRPr lang="tr-TR" spc="-1" dirty="0">
              <a:latin typeface="Arial"/>
            </a:endParaRPr>
          </a:p>
          <a:p>
            <a:pPr marL="343080" indent="-343080">
              <a:lnSpc>
                <a:spcPct val="150000"/>
              </a:lnSpc>
              <a:buClr>
                <a:srgbClr val="000000"/>
              </a:buClr>
              <a:buFont typeface="Arial"/>
              <a:buChar char="•"/>
            </a:pPr>
            <a:r>
              <a:rPr lang="tr-TR" spc="-1" dirty="0">
                <a:solidFill>
                  <a:srgbClr val="000000"/>
                </a:solidFill>
                <a:latin typeface="Calibri"/>
                <a:ea typeface="DejaVu Sans"/>
              </a:rPr>
              <a:t>Çalışma çevresinden ve </a:t>
            </a:r>
            <a:endParaRPr lang="tr-TR" spc="-1" dirty="0">
              <a:latin typeface="Arial"/>
            </a:endParaRPr>
          </a:p>
          <a:p>
            <a:pPr marL="343080" indent="-343080" algn="just">
              <a:lnSpc>
                <a:spcPct val="150000"/>
              </a:lnSpc>
              <a:buClr>
                <a:srgbClr val="000000"/>
              </a:buClr>
              <a:buFont typeface="Arial"/>
              <a:buChar char="•"/>
            </a:pPr>
            <a:r>
              <a:rPr lang="tr-TR" spc="-1" dirty="0">
                <a:solidFill>
                  <a:srgbClr val="000000"/>
                </a:solidFill>
                <a:latin typeface="Calibri"/>
                <a:ea typeface="DejaVu Sans"/>
              </a:rPr>
              <a:t>Çalışmaktan doğan bütün riskler karşısında çalışanların fiziki ve fikri (manevi) bütünlüğüne zarar verebilecek tehlikelere karşı “çalışanın sağlığının korunmasını’’  ifade eder. </a:t>
            </a:r>
            <a:endParaRPr lang="tr-TR" spc="-1" dirty="0">
              <a:latin typeface="Arial"/>
            </a:endParaRPr>
          </a:p>
        </p:txBody>
      </p:sp>
      <p:pic>
        <p:nvPicPr>
          <p:cNvPr id="5" name="Picture 4" descr="iş sağlığı  ile ilgili görsel sonucu">
            <a:extLst>
              <a:ext uri="{FF2B5EF4-FFF2-40B4-BE49-F238E27FC236}">
                <a16:creationId xmlns:a16="http://schemas.microsoft.com/office/drawing/2014/main" id="{4555528E-AAE7-41DB-80CE-7743310B9BC7}"/>
              </a:ext>
            </a:extLst>
          </p:cNvPr>
          <p:cNvPicPr/>
          <p:nvPr/>
        </p:nvPicPr>
        <p:blipFill>
          <a:blip r:embed="rId2"/>
          <a:stretch/>
        </p:blipFill>
        <p:spPr>
          <a:xfrm>
            <a:off x="2639616" y="4132456"/>
            <a:ext cx="6151320" cy="1981800"/>
          </a:xfrm>
          <a:prstGeom prst="rect">
            <a:avLst/>
          </a:prstGeom>
          <a:ln w="0">
            <a:noFill/>
          </a:ln>
        </p:spPr>
      </p:pic>
    </p:spTree>
    <p:extLst>
      <p:ext uri="{BB962C8B-B14F-4D97-AF65-F5344CB8AC3E}">
        <p14:creationId xmlns:p14="http://schemas.microsoft.com/office/powerpoint/2010/main" val="41739238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txBox="1">
            <a:spLocks/>
          </p:cNvSpPr>
          <p:nvPr/>
        </p:nvSpPr>
        <p:spPr>
          <a:xfrm>
            <a:off x="5661498" y="1783958"/>
            <a:ext cx="5730380" cy="3085201"/>
          </a:xfrm>
          <a:prstGeom prst="rect">
            <a:avLst/>
          </a:prstGeom>
        </p:spPr>
        <p:txBody>
          <a:bodyPr vert="horz" lIns="91440" tIns="45720" rIns="91440" bIns="45720" rtlCol="0" anchor="b">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400">
              <a:spcBef>
                <a:spcPct val="0"/>
              </a:spcBef>
              <a:spcAft>
                <a:spcPts val="600"/>
              </a:spcAft>
              <a:buNone/>
            </a:pPr>
            <a:r>
              <a:rPr lang="en-US" sz="7200" b="1" kern="1200" dirty="0">
                <a:solidFill>
                  <a:schemeClr val="bg1"/>
                </a:solidFill>
                <a:ea typeface="+mj-ea"/>
                <a:cs typeface="+mj-cs"/>
              </a:rPr>
              <a:t>	ELLE KALDIRMA VE TAŞIMA</a:t>
            </a:r>
          </a:p>
        </p:txBody>
      </p:sp>
      <p:pic>
        <p:nvPicPr>
          <p:cNvPr id="6" name="Resim 5">
            <a:extLst>
              <a:ext uri="{FF2B5EF4-FFF2-40B4-BE49-F238E27FC236}">
                <a16:creationId xmlns:a16="http://schemas.microsoft.com/office/drawing/2014/main" id="{9FEAD785-4503-4BA2-BAC2-2F8894AEAC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3037" y="489204"/>
            <a:ext cx="2580532" cy="4511421"/>
          </a:xfrm>
          <a:prstGeom prst="rect">
            <a:avLst/>
          </a:prstGeom>
        </p:spPr>
      </p:pic>
    </p:spTree>
    <p:extLst>
      <p:ext uri="{BB962C8B-B14F-4D97-AF65-F5344CB8AC3E}">
        <p14:creationId xmlns:p14="http://schemas.microsoft.com/office/powerpoint/2010/main" val="292537056"/>
      </p:ext>
    </p:extLst>
  </p:cSld>
  <p:clrMapOvr>
    <a:overrideClrMapping bg1="lt1" tx1="dk1" bg2="lt2" tx2="dk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EE779975-3145-4447-88C7-78304521C9A7}"/>
              </a:ext>
            </a:extLst>
          </p:cNvPr>
          <p:cNvSpPr>
            <a:spLocks noGrp="1"/>
          </p:cNvSpPr>
          <p:nvPr>
            <p:ph type="sldNum" sz="quarter" idx="12"/>
          </p:nvPr>
        </p:nvSpPr>
        <p:spPr/>
        <p:txBody>
          <a:bodyPr/>
          <a:lstStyle/>
          <a:p>
            <a:fld id="{31E71EC7-6E90-4CB0-9B72-7BC0AB784A81}" type="slidenum">
              <a:rPr lang="tr-TR" smtClean="0"/>
              <a:pPr/>
              <a:t>61</a:t>
            </a:fld>
            <a:endParaRPr lang="tr-TR"/>
          </a:p>
        </p:txBody>
      </p:sp>
      <p:sp>
        <p:nvSpPr>
          <p:cNvPr id="3" name="Rectangle 2">
            <a:extLst>
              <a:ext uri="{FF2B5EF4-FFF2-40B4-BE49-F238E27FC236}">
                <a16:creationId xmlns:a16="http://schemas.microsoft.com/office/drawing/2014/main" id="{A639E636-6CA2-40A6-BED2-793681234154}"/>
              </a:ext>
            </a:extLst>
          </p:cNvPr>
          <p:cNvSpPr/>
          <p:nvPr/>
        </p:nvSpPr>
        <p:spPr>
          <a:xfrm>
            <a:off x="1271464" y="1206305"/>
            <a:ext cx="4175760" cy="100512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ctr">
            <a:spAutoFit/>
          </a:bodyPr>
          <a:lstStyle/>
          <a:p>
            <a:pPr>
              <a:lnSpc>
                <a:spcPct val="100000"/>
              </a:lnSpc>
            </a:pPr>
            <a:r>
              <a:rPr lang="tr-TR" sz="2000" b="0" strike="noStrike" spc="-1">
                <a:solidFill>
                  <a:srgbClr val="003300"/>
                </a:solidFill>
                <a:latin typeface="Calibri"/>
                <a:ea typeface="DejaVu Sans"/>
              </a:rPr>
              <a:t>Toplumda her </a:t>
            </a:r>
            <a:r>
              <a:rPr lang="tr-TR" sz="2000" b="1" strike="noStrike" spc="-1">
                <a:solidFill>
                  <a:srgbClr val="CA1502"/>
                </a:solidFill>
                <a:latin typeface="Calibri"/>
                <a:ea typeface="DejaVu Sans"/>
              </a:rPr>
              <a:t>100 kişiden 80’i</a:t>
            </a:r>
            <a:r>
              <a:rPr lang="tr-TR" sz="2000" b="0" strike="noStrike" spc="-1">
                <a:solidFill>
                  <a:srgbClr val="003300"/>
                </a:solidFill>
                <a:latin typeface="Calibri"/>
                <a:ea typeface="DejaVu Sans"/>
              </a:rPr>
              <a:t> hayatının bir döneminde bel ağrısından yakınmakta, </a:t>
            </a:r>
            <a:endParaRPr lang="tr-TR" sz="2000" b="0" strike="noStrike" spc="-1">
              <a:latin typeface="Arial"/>
            </a:endParaRPr>
          </a:p>
        </p:txBody>
      </p:sp>
      <p:sp>
        <p:nvSpPr>
          <p:cNvPr id="4" name="Rectangle 3">
            <a:extLst>
              <a:ext uri="{FF2B5EF4-FFF2-40B4-BE49-F238E27FC236}">
                <a16:creationId xmlns:a16="http://schemas.microsoft.com/office/drawing/2014/main" id="{FADAD935-45AB-4FE7-A2E7-CA85FD3E818A}"/>
              </a:ext>
            </a:extLst>
          </p:cNvPr>
          <p:cNvSpPr/>
          <p:nvPr/>
        </p:nvSpPr>
        <p:spPr>
          <a:xfrm>
            <a:off x="1271464" y="2378308"/>
            <a:ext cx="4282320" cy="161496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ctr">
            <a:spAutoFit/>
          </a:bodyPr>
          <a:lstStyle/>
          <a:p>
            <a:pPr>
              <a:lnSpc>
                <a:spcPct val="100000"/>
              </a:lnSpc>
            </a:pPr>
            <a:r>
              <a:rPr lang="tr-TR" sz="2000" b="0" strike="noStrike" spc="-1">
                <a:solidFill>
                  <a:srgbClr val="003300"/>
                </a:solidFill>
                <a:latin typeface="Calibri"/>
                <a:ea typeface="DejaVu Sans"/>
              </a:rPr>
              <a:t>İstanbul Tıp Fakültesi’nin yaptığı bir araştırmaya göre ;</a:t>
            </a:r>
            <a:endParaRPr lang="tr-TR" sz="2000" b="0" strike="noStrike" spc="-1">
              <a:latin typeface="Arial"/>
            </a:endParaRPr>
          </a:p>
          <a:p>
            <a:pPr>
              <a:lnSpc>
                <a:spcPct val="100000"/>
              </a:lnSpc>
            </a:pPr>
            <a:r>
              <a:rPr lang="tr-TR" sz="2000" b="0" strike="noStrike" spc="-1">
                <a:solidFill>
                  <a:srgbClr val="003300"/>
                </a:solidFill>
                <a:latin typeface="Calibri"/>
                <a:ea typeface="DejaVu Sans"/>
              </a:rPr>
              <a:t>Aktif bilgisayar kullanıcılarının </a:t>
            </a:r>
            <a:r>
              <a:rPr lang="tr-TR" sz="2000" b="1" strike="noStrike" spc="-1">
                <a:solidFill>
                  <a:srgbClr val="CA1502"/>
                </a:solidFill>
                <a:latin typeface="Calibri"/>
                <a:ea typeface="DejaVu Sans"/>
              </a:rPr>
              <a:t>%90 '</a:t>
            </a:r>
            <a:r>
              <a:rPr lang="tr-TR" sz="2000" b="1" strike="noStrike" spc="-1" err="1">
                <a:solidFill>
                  <a:srgbClr val="CA1502"/>
                </a:solidFill>
                <a:latin typeface="Calibri"/>
                <a:ea typeface="DejaVu Sans"/>
              </a:rPr>
              <a:t>ında</a:t>
            </a:r>
            <a:r>
              <a:rPr lang="tr-TR" sz="2000" b="0" strike="noStrike" spc="-1">
                <a:solidFill>
                  <a:srgbClr val="003300"/>
                </a:solidFill>
                <a:latin typeface="Calibri"/>
                <a:ea typeface="DejaVu Sans"/>
              </a:rPr>
              <a:t> kas iskelet hastalıkları (MSR)  görülmekte, </a:t>
            </a:r>
            <a:endParaRPr lang="tr-TR" sz="2000" b="0" strike="noStrike" spc="-1">
              <a:latin typeface="Arial"/>
            </a:endParaRPr>
          </a:p>
        </p:txBody>
      </p:sp>
      <p:sp>
        <p:nvSpPr>
          <p:cNvPr id="5" name="Text Box 4">
            <a:extLst>
              <a:ext uri="{FF2B5EF4-FFF2-40B4-BE49-F238E27FC236}">
                <a16:creationId xmlns:a16="http://schemas.microsoft.com/office/drawing/2014/main" id="{5B5C3DDD-9ACC-4D00-9940-5AC3E576F71D}"/>
              </a:ext>
            </a:extLst>
          </p:cNvPr>
          <p:cNvSpPr/>
          <p:nvPr/>
        </p:nvSpPr>
        <p:spPr>
          <a:xfrm>
            <a:off x="1271464" y="4293096"/>
            <a:ext cx="4463760" cy="101420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tr-TR" sz="2000" b="0" strike="noStrike" spc="-1">
                <a:solidFill>
                  <a:srgbClr val="003300"/>
                </a:solidFill>
                <a:latin typeface="Calibri"/>
                <a:ea typeface="DejaVu Sans"/>
              </a:rPr>
              <a:t>İngiltere’de en sık görülen meslek hastalığı olan kas iskelet hastalıklarından </a:t>
            </a:r>
            <a:r>
              <a:rPr lang="tr-TR" sz="2000" b="1" strike="noStrike" spc="-1">
                <a:solidFill>
                  <a:srgbClr val="CA1502"/>
                </a:solidFill>
                <a:latin typeface="Calibri"/>
                <a:ea typeface="DejaVu Sans"/>
              </a:rPr>
              <a:t>yılda 1.1 milyon kişi</a:t>
            </a:r>
            <a:r>
              <a:rPr lang="tr-TR" sz="2000" b="0" strike="noStrike" spc="-1">
                <a:solidFill>
                  <a:srgbClr val="003300"/>
                </a:solidFill>
                <a:latin typeface="Calibri"/>
                <a:ea typeface="DejaVu Sans"/>
              </a:rPr>
              <a:t> etkileniyor.</a:t>
            </a:r>
            <a:endParaRPr lang="tr-TR" sz="2000" b="0" strike="noStrike" spc="-1">
              <a:latin typeface="Arial"/>
            </a:endParaRPr>
          </a:p>
        </p:txBody>
      </p:sp>
      <p:pic>
        <p:nvPicPr>
          <p:cNvPr id="6" name="Picture 2" descr="3">
            <a:extLst>
              <a:ext uri="{FF2B5EF4-FFF2-40B4-BE49-F238E27FC236}">
                <a16:creationId xmlns:a16="http://schemas.microsoft.com/office/drawing/2014/main" id="{0635BA20-A305-4F2B-A0BA-EF65F284D39C}"/>
              </a:ext>
            </a:extLst>
          </p:cNvPr>
          <p:cNvPicPr/>
          <p:nvPr/>
        </p:nvPicPr>
        <p:blipFill>
          <a:blip r:embed="rId2"/>
          <a:srcRect l="4405" t="13800" r="64832"/>
          <a:stretch/>
        </p:blipFill>
        <p:spPr>
          <a:xfrm>
            <a:off x="5591944" y="1161360"/>
            <a:ext cx="2735640" cy="4535280"/>
          </a:xfrm>
          <a:prstGeom prst="rect">
            <a:avLst/>
          </a:prstGeom>
          <a:ln w="0">
            <a:noFill/>
          </a:ln>
        </p:spPr>
      </p:pic>
      <p:sp>
        <p:nvSpPr>
          <p:cNvPr id="7" name="Text Box 5">
            <a:extLst>
              <a:ext uri="{FF2B5EF4-FFF2-40B4-BE49-F238E27FC236}">
                <a16:creationId xmlns:a16="http://schemas.microsoft.com/office/drawing/2014/main" id="{2F6E1A3B-C007-4E2E-BBA3-7263F501657C}"/>
              </a:ext>
            </a:extLst>
          </p:cNvPr>
          <p:cNvSpPr/>
          <p:nvPr/>
        </p:nvSpPr>
        <p:spPr>
          <a:xfrm>
            <a:off x="8283304" y="1595880"/>
            <a:ext cx="996480" cy="3333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spcBef>
                <a:spcPts val="799"/>
              </a:spcBef>
            </a:pPr>
            <a:r>
              <a:rPr lang="tr-TR" sz="1600" b="0" strike="noStrike" spc="-1">
                <a:solidFill>
                  <a:srgbClr val="003300"/>
                </a:solidFill>
                <a:latin typeface="Calibri"/>
                <a:ea typeface="DejaVu Sans"/>
              </a:rPr>
              <a:t>Baş %14</a:t>
            </a:r>
            <a:endParaRPr lang="tr-TR" sz="1600" b="0" strike="noStrike" spc="-1">
              <a:latin typeface="Arial"/>
            </a:endParaRPr>
          </a:p>
        </p:txBody>
      </p:sp>
      <p:sp>
        <p:nvSpPr>
          <p:cNvPr id="8" name="Text Box 6">
            <a:extLst>
              <a:ext uri="{FF2B5EF4-FFF2-40B4-BE49-F238E27FC236}">
                <a16:creationId xmlns:a16="http://schemas.microsoft.com/office/drawing/2014/main" id="{460B73A4-01FE-40AC-A3A3-485C2EA491D5}"/>
              </a:ext>
            </a:extLst>
          </p:cNvPr>
          <p:cNvSpPr/>
          <p:nvPr/>
        </p:nvSpPr>
        <p:spPr>
          <a:xfrm>
            <a:off x="8283304" y="2108520"/>
            <a:ext cx="2276640" cy="3333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spcBef>
                <a:spcPts val="799"/>
              </a:spcBef>
            </a:pPr>
            <a:r>
              <a:rPr lang="tr-TR" sz="1600" b="0" strike="noStrike" spc="-1">
                <a:solidFill>
                  <a:srgbClr val="003300"/>
                </a:solidFill>
                <a:latin typeface="Calibri"/>
                <a:ea typeface="DejaVu Sans"/>
              </a:rPr>
              <a:t>Boyun ve Omuzlar %24</a:t>
            </a:r>
            <a:endParaRPr lang="tr-TR" sz="1600" b="0" strike="noStrike" spc="-1">
              <a:latin typeface="Arial"/>
            </a:endParaRPr>
          </a:p>
        </p:txBody>
      </p:sp>
      <p:sp>
        <p:nvSpPr>
          <p:cNvPr id="9" name="Text Box 7">
            <a:extLst>
              <a:ext uri="{FF2B5EF4-FFF2-40B4-BE49-F238E27FC236}">
                <a16:creationId xmlns:a16="http://schemas.microsoft.com/office/drawing/2014/main" id="{A7A760B5-69E3-41A6-B601-8DABF9A00D68}"/>
              </a:ext>
            </a:extLst>
          </p:cNvPr>
          <p:cNvSpPr/>
          <p:nvPr/>
        </p:nvSpPr>
        <p:spPr>
          <a:xfrm>
            <a:off x="8275744" y="2819160"/>
            <a:ext cx="1796040" cy="3333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spcBef>
                <a:spcPts val="799"/>
              </a:spcBef>
            </a:pPr>
            <a:r>
              <a:rPr lang="tr-TR" sz="1600" b="0" strike="noStrike" spc="-1">
                <a:solidFill>
                  <a:srgbClr val="003300"/>
                </a:solidFill>
                <a:latin typeface="Calibri"/>
                <a:ea typeface="DejaVu Sans"/>
              </a:rPr>
              <a:t>Arka  Gövde %57</a:t>
            </a:r>
            <a:endParaRPr lang="tr-TR" sz="1600" b="0" strike="noStrike" spc="-1">
              <a:latin typeface="Arial"/>
            </a:endParaRPr>
          </a:p>
        </p:txBody>
      </p:sp>
      <p:sp>
        <p:nvSpPr>
          <p:cNvPr id="10" name="Text Box 8">
            <a:extLst>
              <a:ext uri="{FF2B5EF4-FFF2-40B4-BE49-F238E27FC236}">
                <a16:creationId xmlns:a16="http://schemas.microsoft.com/office/drawing/2014/main" id="{C50D9DBE-9CD4-4331-9872-22A87ABB7A11}"/>
              </a:ext>
            </a:extLst>
          </p:cNvPr>
          <p:cNvSpPr/>
          <p:nvPr/>
        </p:nvSpPr>
        <p:spPr>
          <a:xfrm>
            <a:off x="8268904" y="3378240"/>
            <a:ext cx="1586880" cy="3333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spcBef>
                <a:spcPts val="799"/>
              </a:spcBef>
            </a:pPr>
            <a:r>
              <a:rPr lang="tr-TR" sz="1600" b="0" strike="noStrike" spc="-1">
                <a:solidFill>
                  <a:srgbClr val="003300"/>
                </a:solidFill>
                <a:latin typeface="Calibri"/>
                <a:ea typeface="DejaVu Sans"/>
              </a:rPr>
              <a:t>Kalçalar %16</a:t>
            </a:r>
            <a:endParaRPr lang="tr-TR" sz="1600" b="0" strike="noStrike" spc="-1">
              <a:latin typeface="Arial"/>
            </a:endParaRPr>
          </a:p>
        </p:txBody>
      </p:sp>
      <p:sp>
        <p:nvSpPr>
          <p:cNvPr id="11" name="Text Box 9">
            <a:extLst>
              <a:ext uri="{FF2B5EF4-FFF2-40B4-BE49-F238E27FC236}">
                <a16:creationId xmlns:a16="http://schemas.microsoft.com/office/drawing/2014/main" id="{599B453E-BE24-45E0-9A91-552CDA163E8D}"/>
              </a:ext>
            </a:extLst>
          </p:cNvPr>
          <p:cNvSpPr/>
          <p:nvPr/>
        </p:nvSpPr>
        <p:spPr>
          <a:xfrm>
            <a:off x="8268904" y="3789360"/>
            <a:ext cx="1586880" cy="3333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spcBef>
                <a:spcPts val="799"/>
              </a:spcBef>
            </a:pPr>
            <a:r>
              <a:rPr lang="tr-TR" sz="1600" b="0" strike="noStrike" spc="-1">
                <a:solidFill>
                  <a:srgbClr val="003300"/>
                </a:solidFill>
                <a:latin typeface="Calibri"/>
                <a:ea typeface="DejaVu Sans"/>
              </a:rPr>
              <a:t>Bacaklar %19</a:t>
            </a:r>
            <a:endParaRPr lang="tr-TR" sz="1600" b="0" strike="noStrike" spc="-1">
              <a:latin typeface="Arial"/>
            </a:endParaRPr>
          </a:p>
        </p:txBody>
      </p:sp>
      <p:sp>
        <p:nvSpPr>
          <p:cNvPr id="12" name="Text Box 10">
            <a:extLst>
              <a:ext uri="{FF2B5EF4-FFF2-40B4-BE49-F238E27FC236}">
                <a16:creationId xmlns:a16="http://schemas.microsoft.com/office/drawing/2014/main" id="{1A69355A-8F77-4C24-8935-2C94607860AD}"/>
              </a:ext>
            </a:extLst>
          </p:cNvPr>
          <p:cNvSpPr/>
          <p:nvPr/>
        </p:nvSpPr>
        <p:spPr>
          <a:xfrm>
            <a:off x="8256304" y="4718160"/>
            <a:ext cx="2067120" cy="3333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spcBef>
                <a:spcPts val="799"/>
              </a:spcBef>
            </a:pPr>
            <a:r>
              <a:rPr lang="tr-TR" sz="1600" b="0" strike="noStrike" spc="-1">
                <a:solidFill>
                  <a:srgbClr val="003300"/>
                </a:solidFill>
                <a:latin typeface="Calibri"/>
                <a:ea typeface="DejaVu Sans"/>
              </a:rPr>
              <a:t>Dizler ve Ayaklar %29</a:t>
            </a:r>
            <a:endParaRPr lang="tr-TR" sz="1600" b="0" strike="noStrike" spc="-1">
              <a:latin typeface="Arial"/>
            </a:endParaRPr>
          </a:p>
        </p:txBody>
      </p:sp>
    </p:spTree>
    <p:extLst>
      <p:ext uri="{BB962C8B-B14F-4D97-AF65-F5344CB8AC3E}">
        <p14:creationId xmlns:p14="http://schemas.microsoft.com/office/powerpoint/2010/main" val="17979985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7AE982A0-2649-437D-AEF2-AD836D9043D4}"/>
              </a:ext>
            </a:extLst>
          </p:cNvPr>
          <p:cNvSpPr>
            <a:spLocks noGrp="1"/>
          </p:cNvSpPr>
          <p:nvPr>
            <p:ph type="sldNum" sz="quarter" idx="12"/>
          </p:nvPr>
        </p:nvSpPr>
        <p:spPr/>
        <p:txBody>
          <a:bodyPr/>
          <a:lstStyle/>
          <a:p>
            <a:fld id="{31E71EC7-6E90-4CB0-9B72-7BC0AB784A81}" type="slidenum">
              <a:rPr lang="tr-TR" smtClean="0"/>
              <a:pPr/>
              <a:t>62</a:t>
            </a:fld>
            <a:endParaRPr lang="tr-TR"/>
          </a:p>
        </p:txBody>
      </p:sp>
      <p:pic>
        <p:nvPicPr>
          <p:cNvPr id="5" name="Picture 2">
            <a:extLst>
              <a:ext uri="{FF2B5EF4-FFF2-40B4-BE49-F238E27FC236}">
                <a16:creationId xmlns:a16="http://schemas.microsoft.com/office/drawing/2014/main" id="{481BE445-A76B-412E-9851-1F417A115602}"/>
              </a:ext>
            </a:extLst>
          </p:cNvPr>
          <p:cNvPicPr/>
          <p:nvPr/>
        </p:nvPicPr>
        <p:blipFill>
          <a:blip r:embed="rId2"/>
          <a:stretch/>
        </p:blipFill>
        <p:spPr>
          <a:xfrm>
            <a:off x="3431053" y="3579321"/>
            <a:ext cx="3714840" cy="1702800"/>
          </a:xfrm>
          <a:prstGeom prst="rect">
            <a:avLst/>
          </a:prstGeom>
          <a:ln w="9525">
            <a:noFill/>
          </a:ln>
        </p:spPr>
      </p:pic>
      <p:sp>
        <p:nvSpPr>
          <p:cNvPr id="6" name="Dikdörtgen 10">
            <a:extLst>
              <a:ext uri="{FF2B5EF4-FFF2-40B4-BE49-F238E27FC236}">
                <a16:creationId xmlns:a16="http://schemas.microsoft.com/office/drawing/2014/main" id="{5CD4B988-F1F9-4D98-A3A7-8AD3ADCBB7B2}"/>
              </a:ext>
            </a:extLst>
          </p:cNvPr>
          <p:cNvSpPr/>
          <p:nvPr/>
        </p:nvSpPr>
        <p:spPr>
          <a:xfrm>
            <a:off x="179640" y="838440"/>
            <a:ext cx="10812904" cy="244024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85840" indent="-285840">
              <a:lnSpc>
                <a:spcPct val="100000"/>
              </a:lnSpc>
              <a:spcBef>
                <a:spcPts val="799"/>
              </a:spcBef>
              <a:buClr>
                <a:srgbClr val="17375E"/>
              </a:buClr>
              <a:buFont typeface="Wingdings" charset="2"/>
              <a:buChar char=""/>
              <a:tabLst>
                <a:tab pos="911160" algn="l"/>
                <a:tab pos="1825560" algn="l"/>
                <a:tab pos="2739960" algn="l"/>
                <a:tab pos="3654360" algn="l"/>
                <a:tab pos="4568760" algn="l"/>
                <a:tab pos="5483160" algn="l"/>
                <a:tab pos="6397560" algn="l"/>
                <a:tab pos="7311960" algn="l"/>
                <a:tab pos="8226360" algn="l"/>
                <a:tab pos="9140760" algn="l"/>
                <a:tab pos="10055160" algn="l"/>
              </a:tabLst>
            </a:pPr>
            <a:r>
              <a:rPr lang="en-GB" sz="1800" b="0" strike="noStrike" spc="-1" dirty="0" err="1">
                <a:solidFill>
                  <a:srgbClr val="000000"/>
                </a:solidFill>
                <a:latin typeface="Calibri"/>
                <a:ea typeface="DejaVu Sans"/>
              </a:rPr>
              <a:t>Uzun</a:t>
            </a:r>
            <a:r>
              <a:rPr lang="en-GB" sz="1800" b="0" strike="noStrike" spc="-1" dirty="0">
                <a:solidFill>
                  <a:srgbClr val="000000"/>
                </a:solidFill>
                <a:latin typeface="Calibri"/>
                <a:ea typeface="DejaVu Sans"/>
              </a:rPr>
              <a:t> </a:t>
            </a:r>
            <a:r>
              <a:rPr lang="en-GB" sz="1800" b="0" strike="noStrike" spc="-1" dirty="0" err="1">
                <a:solidFill>
                  <a:srgbClr val="000000"/>
                </a:solidFill>
                <a:latin typeface="Calibri"/>
                <a:ea typeface="DejaVu Sans"/>
              </a:rPr>
              <a:t>süre</a:t>
            </a:r>
            <a:r>
              <a:rPr lang="en-GB" sz="1800" b="0" strike="noStrike" spc="-1" dirty="0">
                <a:solidFill>
                  <a:srgbClr val="000000"/>
                </a:solidFill>
                <a:latin typeface="Calibri"/>
                <a:ea typeface="DejaVu Sans"/>
              </a:rPr>
              <a:t> </a:t>
            </a:r>
            <a:r>
              <a:rPr lang="en-GB" sz="1800" b="0" strike="noStrike" spc="-1" dirty="0" err="1">
                <a:solidFill>
                  <a:srgbClr val="000000"/>
                </a:solidFill>
                <a:latin typeface="Calibri"/>
                <a:ea typeface="DejaVu Sans"/>
              </a:rPr>
              <a:t>ayakta</a:t>
            </a:r>
            <a:r>
              <a:rPr lang="en-GB" sz="1800" b="0" strike="noStrike" spc="-1" dirty="0">
                <a:solidFill>
                  <a:srgbClr val="000000"/>
                </a:solidFill>
                <a:latin typeface="Calibri"/>
                <a:ea typeface="DejaVu Sans"/>
              </a:rPr>
              <a:t> </a:t>
            </a:r>
            <a:r>
              <a:rPr lang="en-GB" sz="1800" b="0" strike="noStrike" spc="-1" dirty="0" err="1">
                <a:solidFill>
                  <a:srgbClr val="000000"/>
                </a:solidFill>
                <a:latin typeface="Calibri"/>
                <a:ea typeface="DejaVu Sans"/>
              </a:rPr>
              <a:t>kalmanız</a:t>
            </a:r>
            <a:r>
              <a:rPr lang="en-GB" sz="1800" b="0" strike="noStrike" spc="-1" dirty="0">
                <a:solidFill>
                  <a:srgbClr val="000000"/>
                </a:solidFill>
                <a:latin typeface="Calibri"/>
                <a:ea typeface="DejaVu Sans"/>
              </a:rPr>
              <a:t> </a:t>
            </a:r>
            <a:r>
              <a:rPr lang="en-GB" sz="1800" b="0" strike="noStrike" spc="-1" dirty="0" err="1">
                <a:solidFill>
                  <a:srgbClr val="000000"/>
                </a:solidFill>
                <a:latin typeface="Calibri"/>
                <a:ea typeface="DejaVu Sans"/>
              </a:rPr>
              <a:t>ya</a:t>
            </a:r>
            <a:r>
              <a:rPr lang="tr-TR" sz="1800" b="0" strike="noStrike" spc="-1" dirty="0">
                <a:solidFill>
                  <a:srgbClr val="000000"/>
                </a:solidFill>
                <a:latin typeface="Calibri"/>
                <a:ea typeface="DejaVu Sans"/>
              </a:rPr>
              <a:t> </a:t>
            </a:r>
            <a:r>
              <a:rPr lang="en-GB" sz="1800" b="0" strike="noStrike" spc="-1" dirty="0">
                <a:solidFill>
                  <a:srgbClr val="000000"/>
                </a:solidFill>
                <a:latin typeface="Calibri"/>
                <a:ea typeface="DejaVu Sans"/>
              </a:rPr>
              <a:t>da </a:t>
            </a:r>
            <a:r>
              <a:rPr lang="en-GB" sz="1800" b="0" strike="noStrike" spc="-1" dirty="0" err="1">
                <a:solidFill>
                  <a:srgbClr val="000000"/>
                </a:solidFill>
                <a:latin typeface="Calibri"/>
                <a:ea typeface="DejaVu Sans"/>
              </a:rPr>
              <a:t>oturmanız</a:t>
            </a:r>
            <a:r>
              <a:rPr lang="en-GB" sz="1800" b="0" strike="noStrike" spc="-1" dirty="0">
                <a:solidFill>
                  <a:srgbClr val="000000"/>
                </a:solidFill>
                <a:latin typeface="Calibri"/>
                <a:ea typeface="DejaVu Sans"/>
              </a:rPr>
              <a:t> </a:t>
            </a:r>
            <a:r>
              <a:rPr lang="en-GB" sz="1800" b="0" strike="noStrike" spc="-1" dirty="0" err="1">
                <a:solidFill>
                  <a:srgbClr val="000000"/>
                </a:solidFill>
                <a:latin typeface="Calibri"/>
                <a:ea typeface="DejaVu Sans"/>
              </a:rPr>
              <a:t>gerektiğinde</a:t>
            </a:r>
            <a:r>
              <a:rPr lang="en-GB" sz="1800" b="0" strike="noStrike" spc="-1" dirty="0">
                <a:solidFill>
                  <a:srgbClr val="000000"/>
                </a:solidFill>
                <a:latin typeface="Calibri"/>
                <a:ea typeface="DejaVu Sans"/>
              </a:rPr>
              <a:t>, </a:t>
            </a:r>
            <a:r>
              <a:rPr lang="en-GB" sz="1800" b="1" strike="noStrike" spc="-1" dirty="0" err="1">
                <a:solidFill>
                  <a:srgbClr val="000000"/>
                </a:solidFill>
                <a:latin typeface="Calibri"/>
                <a:ea typeface="DejaVu Sans"/>
              </a:rPr>
              <a:t>ayağınızın</a:t>
            </a:r>
            <a:r>
              <a:rPr lang="en-GB" sz="1800" b="1" strike="noStrike" spc="-1" dirty="0">
                <a:solidFill>
                  <a:srgbClr val="000000"/>
                </a:solidFill>
                <a:latin typeface="Calibri"/>
                <a:ea typeface="DejaVu Sans"/>
              </a:rPr>
              <a:t> </a:t>
            </a:r>
            <a:r>
              <a:rPr lang="en-GB" sz="1800" b="1" strike="noStrike" spc="-1" dirty="0" err="1">
                <a:solidFill>
                  <a:srgbClr val="000000"/>
                </a:solidFill>
                <a:latin typeface="Calibri"/>
                <a:ea typeface="DejaVu Sans"/>
              </a:rPr>
              <a:t>altına</a:t>
            </a:r>
            <a:r>
              <a:rPr lang="en-GB" sz="1800" b="1" strike="noStrike" spc="-1" dirty="0">
                <a:solidFill>
                  <a:srgbClr val="000000"/>
                </a:solidFill>
                <a:latin typeface="Calibri"/>
                <a:ea typeface="DejaVu Sans"/>
              </a:rPr>
              <a:t> </a:t>
            </a:r>
            <a:r>
              <a:rPr lang="en-GB" sz="1800" b="1" strike="noStrike" spc="-1" dirty="0" err="1">
                <a:solidFill>
                  <a:srgbClr val="000000"/>
                </a:solidFill>
                <a:latin typeface="Calibri"/>
                <a:ea typeface="DejaVu Sans"/>
              </a:rPr>
              <a:t>tabure</a:t>
            </a:r>
            <a:r>
              <a:rPr lang="en-GB" sz="1800" b="1" strike="noStrike" spc="-1" dirty="0">
                <a:solidFill>
                  <a:srgbClr val="000000"/>
                </a:solidFill>
                <a:latin typeface="Calibri"/>
                <a:ea typeface="DejaVu Sans"/>
              </a:rPr>
              <a:t> </a:t>
            </a:r>
            <a:r>
              <a:rPr lang="en-GB" sz="1800" b="1" strike="noStrike" spc="-1" dirty="0" err="1">
                <a:solidFill>
                  <a:srgbClr val="000000"/>
                </a:solidFill>
                <a:latin typeface="Calibri"/>
                <a:ea typeface="DejaVu Sans"/>
              </a:rPr>
              <a:t>yerleştirmeniz</a:t>
            </a:r>
            <a:r>
              <a:rPr lang="en-GB" sz="1800" b="1" strike="noStrike" spc="-1" dirty="0">
                <a:solidFill>
                  <a:srgbClr val="000000"/>
                </a:solidFill>
                <a:latin typeface="Calibri"/>
                <a:ea typeface="DejaVu Sans"/>
              </a:rPr>
              <a:t> </a:t>
            </a:r>
            <a:r>
              <a:rPr lang="en-GB" sz="1800" b="0" strike="noStrike" spc="-1" dirty="0" err="1">
                <a:solidFill>
                  <a:srgbClr val="000000"/>
                </a:solidFill>
                <a:latin typeface="Calibri"/>
                <a:ea typeface="DejaVu Sans"/>
              </a:rPr>
              <a:t>omurganızın</a:t>
            </a:r>
            <a:r>
              <a:rPr lang="en-GB" sz="1800" b="0" strike="noStrike" spc="-1" dirty="0">
                <a:solidFill>
                  <a:srgbClr val="000000"/>
                </a:solidFill>
                <a:latin typeface="Calibri"/>
                <a:ea typeface="DejaVu Sans"/>
              </a:rPr>
              <a:t> </a:t>
            </a:r>
            <a:r>
              <a:rPr lang="en-GB" sz="1800" b="0" strike="noStrike" spc="-1" dirty="0" err="1">
                <a:solidFill>
                  <a:srgbClr val="000000"/>
                </a:solidFill>
                <a:latin typeface="Calibri"/>
                <a:ea typeface="DejaVu Sans"/>
              </a:rPr>
              <a:t>zorlanmasını</a:t>
            </a:r>
            <a:r>
              <a:rPr lang="en-GB" sz="1800" b="0" strike="noStrike" spc="-1" dirty="0">
                <a:solidFill>
                  <a:srgbClr val="000000"/>
                </a:solidFill>
                <a:latin typeface="Calibri"/>
                <a:ea typeface="DejaVu Sans"/>
              </a:rPr>
              <a:t> </a:t>
            </a:r>
            <a:r>
              <a:rPr lang="en-GB" sz="1800" b="0" strike="noStrike" spc="-1" dirty="0" err="1">
                <a:solidFill>
                  <a:srgbClr val="000000"/>
                </a:solidFill>
                <a:latin typeface="Calibri"/>
                <a:ea typeface="DejaVu Sans"/>
              </a:rPr>
              <a:t>engelleyecektir</a:t>
            </a:r>
            <a:r>
              <a:rPr lang="en-GB" sz="1800" b="0" strike="noStrike" spc="-1" dirty="0">
                <a:solidFill>
                  <a:srgbClr val="000000"/>
                </a:solidFill>
                <a:latin typeface="Calibri"/>
                <a:ea typeface="DejaVu Sans"/>
              </a:rPr>
              <a:t>. </a:t>
            </a:r>
            <a:endParaRPr lang="tr-TR" sz="1800" b="0" strike="noStrike" spc="-1" dirty="0">
              <a:latin typeface="Arial"/>
            </a:endParaRPr>
          </a:p>
          <a:p>
            <a:pPr marL="285840" indent="-285840">
              <a:lnSpc>
                <a:spcPct val="100000"/>
              </a:lnSpc>
              <a:spcBef>
                <a:spcPts val="799"/>
              </a:spcBef>
              <a:buClr>
                <a:srgbClr val="17375E"/>
              </a:buClr>
              <a:buFont typeface="Wingdings" charset="2"/>
              <a:buChar char=""/>
              <a:tabLst>
                <a:tab pos="911160" algn="l"/>
                <a:tab pos="1825560" algn="l"/>
                <a:tab pos="2739960" algn="l"/>
                <a:tab pos="3654360" algn="l"/>
                <a:tab pos="4568760" algn="l"/>
                <a:tab pos="5483160" algn="l"/>
                <a:tab pos="6397560" algn="l"/>
                <a:tab pos="7311960" algn="l"/>
                <a:tab pos="8226360" algn="l"/>
                <a:tab pos="9140760" algn="l"/>
                <a:tab pos="10055160" algn="l"/>
              </a:tabLst>
            </a:pPr>
            <a:r>
              <a:rPr lang="tr-TR" sz="1800" b="0" strike="noStrike" spc="-1" dirty="0">
                <a:solidFill>
                  <a:srgbClr val="000000"/>
                </a:solidFill>
                <a:latin typeface="Calibri"/>
                <a:ea typeface="DejaVu Sans"/>
              </a:rPr>
              <a:t>Kaldırılan yük çok ağır ise, birinden yardım istemeli veya mekanik bir kaldırma veya taşıma aracı kullanılmalıdır.</a:t>
            </a:r>
            <a:endParaRPr lang="tr-TR" sz="1800" b="0" strike="noStrike" spc="-1" dirty="0">
              <a:latin typeface="Arial"/>
            </a:endParaRPr>
          </a:p>
          <a:p>
            <a:pPr marL="285840" indent="-285840">
              <a:lnSpc>
                <a:spcPct val="100000"/>
              </a:lnSpc>
              <a:spcBef>
                <a:spcPts val="799"/>
              </a:spcBef>
              <a:buClr>
                <a:srgbClr val="17375E"/>
              </a:buClr>
              <a:buFont typeface="Wingdings" charset="2"/>
              <a:buChar char=""/>
              <a:tabLst>
                <a:tab pos="911160" algn="l"/>
                <a:tab pos="1825560" algn="l"/>
                <a:tab pos="2739960" algn="l"/>
                <a:tab pos="3654360" algn="l"/>
                <a:tab pos="4568760" algn="l"/>
                <a:tab pos="5483160" algn="l"/>
                <a:tab pos="6397560" algn="l"/>
                <a:tab pos="7311960" algn="l"/>
                <a:tab pos="8226360" algn="l"/>
                <a:tab pos="9140760" algn="l"/>
                <a:tab pos="10055160" algn="l"/>
              </a:tabLst>
            </a:pPr>
            <a:r>
              <a:rPr lang="en-GB" sz="1800" b="0" strike="noStrike" spc="-1" dirty="0">
                <a:solidFill>
                  <a:srgbClr val="000000"/>
                </a:solidFill>
                <a:latin typeface="Calibri"/>
                <a:ea typeface="DejaVu Sans"/>
              </a:rPr>
              <a:t>Bel </a:t>
            </a:r>
            <a:r>
              <a:rPr lang="en-GB" sz="1800" b="0" strike="noStrike" spc="-1" dirty="0" err="1">
                <a:solidFill>
                  <a:srgbClr val="000000"/>
                </a:solidFill>
                <a:latin typeface="Calibri"/>
                <a:ea typeface="DejaVu Sans"/>
              </a:rPr>
              <a:t>ağrısı</a:t>
            </a:r>
            <a:r>
              <a:rPr lang="en-GB" sz="1800" b="0" strike="noStrike" spc="-1" dirty="0">
                <a:solidFill>
                  <a:srgbClr val="000000"/>
                </a:solidFill>
                <a:latin typeface="Calibri"/>
                <a:ea typeface="DejaVu Sans"/>
              </a:rPr>
              <a:t> </a:t>
            </a:r>
            <a:r>
              <a:rPr lang="en-GB" sz="1800" b="0" strike="noStrike" spc="-1" dirty="0" err="1">
                <a:solidFill>
                  <a:srgbClr val="000000"/>
                </a:solidFill>
                <a:latin typeface="Calibri"/>
                <a:ea typeface="DejaVu Sans"/>
              </a:rPr>
              <a:t>yaşıyorsanız</a:t>
            </a:r>
            <a:r>
              <a:rPr lang="en-GB" sz="1800" b="0" strike="noStrike" spc="-1" dirty="0">
                <a:solidFill>
                  <a:srgbClr val="000000"/>
                </a:solidFill>
                <a:latin typeface="Calibri"/>
                <a:ea typeface="DejaVu Sans"/>
              </a:rPr>
              <a:t>, </a:t>
            </a:r>
            <a:r>
              <a:rPr lang="en-GB" sz="1800" b="0" strike="noStrike" spc="-1" dirty="0" err="1">
                <a:solidFill>
                  <a:srgbClr val="000000"/>
                </a:solidFill>
                <a:latin typeface="Calibri"/>
                <a:ea typeface="DejaVu Sans"/>
              </a:rPr>
              <a:t>yastık</a:t>
            </a:r>
            <a:r>
              <a:rPr lang="en-GB" sz="1800" b="0" strike="noStrike" spc="-1" dirty="0">
                <a:solidFill>
                  <a:srgbClr val="000000"/>
                </a:solidFill>
                <a:latin typeface="Calibri"/>
                <a:ea typeface="DejaVu Sans"/>
              </a:rPr>
              <a:t> </a:t>
            </a:r>
            <a:r>
              <a:rPr lang="en-GB" sz="1800" b="0" strike="noStrike" spc="-1" dirty="0" err="1">
                <a:solidFill>
                  <a:srgbClr val="000000"/>
                </a:solidFill>
                <a:latin typeface="Calibri"/>
                <a:ea typeface="DejaVu Sans"/>
              </a:rPr>
              <a:t>kullanmadan</a:t>
            </a:r>
            <a:r>
              <a:rPr lang="en-GB" sz="1800" b="0" strike="noStrike" spc="-1" dirty="0">
                <a:solidFill>
                  <a:srgbClr val="000000"/>
                </a:solidFill>
                <a:latin typeface="Calibri"/>
                <a:ea typeface="DejaVu Sans"/>
              </a:rPr>
              <a:t> </a:t>
            </a:r>
            <a:r>
              <a:rPr lang="en-GB" sz="1800" b="0" strike="noStrike" spc="-1" dirty="0" err="1">
                <a:solidFill>
                  <a:srgbClr val="000000"/>
                </a:solidFill>
                <a:latin typeface="Calibri"/>
                <a:ea typeface="DejaVu Sans"/>
              </a:rPr>
              <a:t>sırt</a:t>
            </a:r>
            <a:r>
              <a:rPr lang="en-GB" sz="1800" b="0" strike="noStrike" spc="-1" dirty="0">
                <a:solidFill>
                  <a:srgbClr val="000000"/>
                </a:solidFill>
                <a:latin typeface="Calibri"/>
                <a:ea typeface="DejaVu Sans"/>
              </a:rPr>
              <a:t> </a:t>
            </a:r>
            <a:r>
              <a:rPr lang="en-GB" sz="1800" b="0" strike="noStrike" spc="-1" dirty="0" err="1">
                <a:solidFill>
                  <a:srgbClr val="000000"/>
                </a:solidFill>
                <a:latin typeface="Calibri"/>
                <a:ea typeface="DejaVu Sans"/>
              </a:rPr>
              <a:t>üstü</a:t>
            </a:r>
            <a:r>
              <a:rPr lang="en-GB" sz="1800" b="0" strike="noStrike" spc="-1" dirty="0">
                <a:solidFill>
                  <a:srgbClr val="000000"/>
                </a:solidFill>
                <a:latin typeface="Calibri"/>
                <a:ea typeface="DejaVu Sans"/>
              </a:rPr>
              <a:t> </a:t>
            </a:r>
            <a:r>
              <a:rPr lang="en-GB" sz="1800" b="0" strike="noStrike" spc="-1" dirty="0" err="1">
                <a:solidFill>
                  <a:srgbClr val="000000"/>
                </a:solidFill>
                <a:latin typeface="Calibri"/>
                <a:ea typeface="DejaVu Sans"/>
              </a:rPr>
              <a:t>pozisyonda</a:t>
            </a:r>
            <a:r>
              <a:rPr lang="en-GB" sz="1800" b="0" strike="noStrike" spc="-1" dirty="0">
                <a:solidFill>
                  <a:srgbClr val="000000"/>
                </a:solidFill>
                <a:latin typeface="Calibri"/>
                <a:ea typeface="DejaVu Sans"/>
              </a:rPr>
              <a:t> </a:t>
            </a:r>
            <a:r>
              <a:rPr lang="en-GB" sz="1800" b="0" strike="noStrike" spc="-1" dirty="0" err="1">
                <a:solidFill>
                  <a:srgbClr val="000000"/>
                </a:solidFill>
                <a:latin typeface="Calibri"/>
                <a:ea typeface="DejaVu Sans"/>
              </a:rPr>
              <a:t>ya</a:t>
            </a:r>
            <a:r>
              <a:rPr lang="en-GB" sz="1800" b="0" strike="noStrike" spc="-1" dirty="0">
                <a:solidFill>
                  <a:srgbClr val="000000"/>
                </a:solidFill>
                <a:latin typeface="Calibri"/>
                <a:ea typeface="DejaVu Sans"/>
              </a:rPr>
              <a:t> da </a:t>
            </a:r>
            <a:r>
              <a:rPr lang="en-GB" sz="1800" b="0" strike="noStrike" spc="-1" dirty="0" err="1">
                <a:solidFill>
                  <a:srgbClr val="000000"/>
                </a:solidFill>
                <a:latin typeface="Calibri"/>
                <a:ea typeface="DejaVu Sans"/>
              </a:rPr>
              <a:t>çok</a:t>
            </a:r>
            <a:r>
              <a:rPr lang="en-GB" sz="1800" b="0" strike="noStrike" spc="-1" dirty="0">
                <a:solidFill>
                  <a:srgbClr val="000000"/>
                </a:solidFill>
                <a:latin typeface="Calibri"/>
                <a:ea typeface="DejaVu Sans"/>
              </a:rPr>
              <a:t> </a:t>
            </a:r>
            <a:r>
              <a:rPr lang="en-GB" sz="1800" b="0" strike="noStrike" spc="-1" dirty="0" err="1">
                <a:solidFill>
                  <a:srgbClr val="000000"/>
                </a:solidFill>
                <a:latin typeface="Calibri"/>
                <a:ea typeface="DejaVu Sans"/>
              </a:rPr>
              <a:t>yüksek</a:t>
            </a:r>
            <a:r>
              <a:rPr lang="en-GB" sz="1800" b="0" strike="noStrike" spc="-1" dirty="0">
                <a:solidFill>
                  <a:srgbClr val="000000"/>
                </a:solidFill>
                <a:latin typeface="Calibri"/>
                <a:ea typeface="DejaVu Sans"/>
              </a:rPr>
              <a:t> </a:t>
            </a:r>
            <a:r>
              <a:rPr lang="en-GB" sz="1800" b="0" strike="noStrike" spc="-1" dirty="0" err="1">
                <a:solidFill>
                  <a:srgbClr val="000000"/>
                </a:solidFill>
                <a:latin typeface="Calibri"/>
                <a:ea typeface="DejaVu Sans"/>
              </a:rPr>
              <a:t>yastıkla</a:t>
            </a:r>
            <a:r>
              <a:rPr lang="en-GB" sz="1800" b="0" strike="noStrike" spc="-1" dirty="0">
                <a:solidFill>
                  <a:srgbClr val="000000"/>
                </a:solidFill>
                <a:latin typeface="Calibri"/>
                <a:ea typeface="DejaVu Sans"/>
              </a:rPr>
              <a:t> </a:t>
            </a:r>
            <a:r>
              <a:rPr lang="en-GB" sz="1800" b="1" u="sng" strike="noStrike" spc="-1" dirty="0" err="1">
                <a:solidFill>
                  <a:srgbClr val="000000"/>
                </a:solidFill>
                <a:latin typeface="Calibri"/>
                <a:ea typeface="DejaVu Sans"/>
              </a:rPr>
              <a:t>uyumamanız</a:t>
            </a:r>
            <a:r>
              <a:rPr lang="en-GB" sz="1800" b="1" u="sng" strike="noStrike" spc="-1" dirty="0">
                <a:solidFill>
                  <a:srgbClr val="000000"/>
                </a:solidFill>
                <a:latin typeface="Calibri"/>
                <a:ea typeface="DejaVu Sans"/>
              </a:rPr>
              <a:t>,</a:t>
            </a:r>
            <a:r>
              <a:rPr lang="en-GB" sz="1800" b="0" strike="noStrike" spc="-1" dirty="0">
                <a:solidFill>
                  <a:srgbClr val="000000"/>
                </a:solidFill>
                <a:latin typeface="Calibri"/>
                <a:ea typeface="DejaVu Sans"/>
              </a:rPr>
              <a:t> </a:t>
            </a:r>
            <a:endParaRPr lang="tr-TR" sz="1800" b="0" strike="noStrike" spc="-1" dirty="0">
              <a:latin typeface="Arial"/>
            </a:endParaRPr>
          </a:p>
          <a:p>
            <a:pPr marL="285840" indent="-285840">
              <a:lnSpc>
                <a:spcPct val="100000"/>
              </a:lnSpc>
              <a:spcBef>
                <a:spcPts val="799"/>
              </a:spcBef>
              <a:buClr>
                <a:srgbClr val="17375E"/>
              </a:buClr>
              <a:buFont typeface="Wingdings" charset="2"/>
              <a:buChar char=""/>
              <a:tabLst>
                <a:tab pos="911160" algn="l"/>
                <a:tab pos="1825560" algn="l"/>
                <a:tab pos="2739960" algn="l"/>
                <a:tab pos="3654360" algn="l"/>
                <a:tab pos="4568760" algn="l"/>
                <a:tab pos="5483160" algn="l"/>
                <a:tab pos="6397560" algn="l"/>
                <a:tab pos="7311960" algn="l"/>
                <a:tab pos="8226360" algn="l"/>
                <a:tab pos="9140760" algn="l"/>
                <a:tab pos="10055160" algn="l"/>
              </a:tabLst>
            </a:pPr>
            <a:r>
              <a:rPr lang="en-GB" sz="1800" b="0" strike="noStrike" spc="-1" dirty="0" err="1">
                <a:solidFill>
                  <a:srgbClr val="000000"/>
                </a:solidFill>
                <a:latin typeface="Calibri"/>
                <a:ea typeface="DejaVu Sans"/>
              </a:rPr>
              <a:t>Mutlaka</a:t>
            </a:r>
            <a:r>
              <a:rPr lang="en-GB" sz="1800" b="0" strike="noStrike" spc="-1" dirty="0">
                <a:solidFill>
                  <a:srgbClr val="000000"/>
                </a:solidFill>
                <a:latin typeface="Calibri"/>
                <a:ea typeface="DejaVu Sans"/>
              </a:rPr>
              <a:t> </a:t>
            </a:r>
            <a:r>
              <a:rPr lang="en-GB" sz="1800" b="0" strike="noStrike" spc="-1" dirty="0" err="1">
                <a:solidFill>
                  <a:srgbClr val="000000"/>
                </a:solidFill>
                <a:latin typeface="Calibri"/>
                <a:ea typeface="DejaVu Sans"/>
              </a:rPr>
              <a:t>dizlerinizin</a:t>
            </a:r>
            <a:r>
              <a:rPr lang="en-GB" sz="1800" b="0" strike="noStrike" spc="-1" dirty="0">
                <a:solidFill>
                  <a:srgbClr val="000000"/>
                </a:solidFill>
                <a:latin typeface="Calibri"/>
                <a:ea typeface="DejaVu Sans"/>
              </a:rPr>
              <a:t> </a:t>
            </a:r>
            <a:r>
              <a:rPr lang="en-GB" sz="1800" b="0" strike="noStrike" spc="-1" dirty="0" err="1">
                <a:solidFill>
                  <a:srgbClr val="000000"/>
                </a:solidFill>
                <a:latin typeface="Calibri"/>
                <a:ea typeface="DejaVu Sans"/>
              </a:rPr>
              <a:t>altına</a:t>
            </a:r>
            <a:r>
              <a:rPr lang="en-GB" sz="1800" b="0" strike="noStrike" spc="-1" dirty="0">
                <a:solidFill>
                  <a:srgbClr val="000000"/>
                </a:solidFill>
                <a:latin typeface="Calibri"/>
                <a:ea typeface="DejaVu Sans"/>
              </a:rPr>
              <a:t> </a:t>
            </a:r>
            <a:r>
              <a:rPr lang="en-GB" sz="1800" b="0" strike="noStrike" spc="-1" dirty="0" err="1">
                <a:solidFill>
                  <a:srgbClr val="000000"/>
                </a:solidFill>
                <a:latin typeface="Calibri"/>
                <a:ea typeface="DejaVu Sans"/>
              </a:rPr>
              <a:t>yeterli</a:t>
            </a:r>
            <a:r>
              <a:rPr lang="en-GB" sz="1800" b="0" strike="noStrike" spc="-1" dirty="0">
                <a:solidFill>
                  <a:srgbClr val="000000"/>
                </a:solidFill>
                <a:latin typeface="Calibri"/>
                <a:ea typeface="DejaVu Sans"/>
              </a:rPr>
              <a:t> </a:t>
            </a:r>
            <a:r>
              <a:rPr lang="en-GB" sz="1800" b="0" strike="noStrike" spc="-1" dirty="0" err="1">
                <a:solidFill>
                  <a:srgbClr val="000000"/>
                </a:solidFill>
                <a:latin typeface="Calibri"/>
                <a:ea typeface="DejaVu Sans"/>
              </a:rPr>
              <a:t>yükseklikte</a:t>
            </a:r>
            <a:r>
              <a:rPr lang="en-GB" sz="1800" b="0" strike="noStrike" spc="-1" dirty="0">
                <a:solidFill>
                  <a:srgbClr val="000000"/>
                </a:solidFill>
                <a:latin typeface="Calibri"/>
                <a:ea typeface="DejaVu Sans"/>
              </a:rPr>
              <a:t> </a:t>
            </a:r>
            <a:r>
              <a:rPr lang="en-GB" sz="1800" b="0" strike="noStrike" spc="-1" dirty="0" err="1">
                <a:solidFill>
                  <a:srgbClr val="000000"/>
                </a:solidFill>
                <a:latin typeface="Calibri"/>
                <a:ea typeface="DejaVu Sans"/>
              </a:rPr>
              <a:t>yastık</a:t>
            </a:r>
            <a:r>
              <a:rPr lang="en-GB" sz="1800" b="0" strike="noStrike" spc="-1" dirty="0">
                <a:solidFill>
                  <a:srgbClr val="000000"/>
                </a:solidFill>
                <a:latin typeface="Calibri"/>
                <a:ea typeface="DejaVu Sans"/>
              </a:rPr>
              <a:t> </a:t>
            </a:r>
            <a:r>
              <a:rPr lang="en-GB" sz="1800" b="0" strike="noStrike" spc="-1" dirty="0" err="1">
                <a:solidFill>
                  <a:srgbClr val="000000"/>
                </a:solidFill>
                <a:latin typeface="Calibri"/>
                <a:ea typeface="DejaVu Sans"/>
              </a:rPr>
              <a:t>koymanız</a:t>
            </a:r>
            <a:r>
              <a:rPr lang="en-GB" sz="1800" b="0" strike="noStrike" spc="-1" dirty="0">
                <a:solidFill>
                  <a:srgbClr val="000000"/>
                </a:solidFill>
                <a:latin typeface="Calibri"/>
                <a:ea typeface="DejaVu Sans"/>
              </a:rPr>
              <a:t> </a:t>
            </a:r>
            <a:r>
              <a:rPr lang="en-GB" sz="1800" b="0" strike="noStrike" spc="-1" dirty="0" err="1">
                <a:solidFill>
                  <a:srgbClr val="000000"/>
                </a:solidFill>
                <a:latin typeface="Calibri"/>
                <a:ea typeface="DejaVu Sans"/>
              </a:rPr>
              <a:t>tavsiye</a:t>
            </a:r>
            <a:r>
              <a:rPr lang="en-GB" sz="1800" b="0" strike="noStrike" spc="-1" dirty="0">
                <a:solidFill>
                  <a:srgbClr val="000000"/>
                </a:solidFill>
                <a:latin typeface="Calibri"/>
                <a:ea typeface="DejaVu Sans"/>
              </a:rPr>
              <a:t> </a:t>
            </a:r>
            <a:r>
              <a:rPr lang="en-GB" sz="1800" b="0" strike="noStrike" spc="-1" dirty="0" err="1">
                <a:solidFill>
                  <a:srgbClr val="000000"/>
                </a:solidFill>
                <a:latin typeface="Calibri"/>
                <a:ea typeface="DejaVu Sans"/>
              </a:rPr>
              <a:t>edilmektedir</a:t>
            </a:r>
            <a:r>
              <a:rPr lang="en-GB" sz="1800" b="0" strike="noStrike" spc="-1" dirty="0">
                <a:solidFill>
                  <a:srgbClr val="000000"/>
                </a:solidFill>
                <a:latin typeface="Calibri"/>
                <a:ea typeface="DejaVu Sans"/>
              </a:rPr>
              <a:t>. </a:t>
            </a:r>
            <a:endParaRPr lang="tr-TR" sz="1800" b="0" strike="noStrike" spc="-1" dirty="0">
              <a:latin typeface="Arial"/>
            </a:endParaRPr>
          </a:p>
          <a:p>
            <a:pPr marL="285840" indent="-285840">
              <a:lnSpc>
                <a:spcPct val="100000"/>
              </a:lnSpc>
              <a:spcBef>
                <a:spcPts val="799"/>
              </a:spcBef>
              <a:buClr>
                <a:srgbClr val="17375E"/>
              </a:buClr>
              <a:buFont typeface="Wingdings" charset="2"/>
              <a:buChar char=""/>
              <a:tabLst>
                <a:tab pos="911160" algn="l"/>
                <a:tab pos="1825560" algn="l"/>
                <a:tab pos="2739960" algn="l"/>
                <a:tab pos="3654360" algn="l"/>
                <a:tab pos="4568760" algn="l"/>
                <a:tab pos="5483160" algn="l"/>
                <a:tab pos="6397560" algn="l"/>
                <a:tab pos="7311960" algn="l"/>
                <a:tab pos="8226360" algn="l"/>
                <a:tab pos="9140760" algn="l"/>
                <a:tab pos="10055160" algn="l"/>
              </a:tabLst>
            </a:pPr>
            <a:r>
              <a:rPr lang="en-GB" sz="1800" b="0" strike="noStrike" spc="-1" dirty="0" err="1">
                <a:solidFill>
                  <a:srgbClr val="000000"/>
                </a:solidFill>
                <a:latin typeface="Calibri"/>
                <a:ea typeface="DejaVu Sans"/>
              </a:rPr>
              <a:t>Otururken</a:t>
            </a:r>
            <a:r>
              <a:rPr lang="en-GB" sz="1800" b="0" strike="noStrike" spc="-1" dirty="0">
                <a:solidFill>
                  <a:srgbClr val="000000"/>
                </a:solidFill>
                <a:latin typeface="Calibri"/>
                <a:ea typeface="DejaVu Sans"/>
              </a:rPr>
              <a:t> </a:t>
            </a:r>
            <a:r>
              <a:rPr lang="en-GB" sz="1800" b="0" strike="noStrike" spc="-1" dirty="0" err="1">
                <a:solidFill>
                  <a:srgbClr val="000000"/>
                </a:solidFill>
                <a:latin typeface="Calibri"/>
                <a:ea typeface="DejaVu Sans"/>
              </a:rPr>
              <a:t>kalçalardan</a:t>
            </a:r>
            <a:r>
              <a:rPr lang="en-GB" sz="1800" b="0" strike="noStrike" spc="-1" dirty="0">
                <a:solidFill>
                  <a:srgbClr val="000000"/>
                </a:solidFill>
                <a:latin typeface="Calibri"/>
                <a:ea typeface="DejaVu Sans"/>
              </a:rPr>
              <a:t> </a:t>
            </a:r>
            <a:r>
              <a:rPr lang="en-GB" sz="1800" b="0" strike="noStrike" spc="-1" dirty="0" err="1">
                <a:solidFill>
                  <a:srgbClr val="000000"/>
                </a:solidFill>
                <a:latin typeface="Calibri"/>
                <a:ea typeface="DejaVu Sans"/>
              </a:rPr>
              <a:t>hafifçe</a:t>
            </a:r>
            <a:r>
              <a:rPr lang="en-GB" sz="1800" b="0" strike="noStrike" spc="-1" dirty="0">
                <a:solidFill>
                  <a:srgbClr val="000000"/>
                </a:solidFill>
                <a:latin typeface="Calibri"/>
                <a:ea typeface="DejaVu Sans"/>
              </a:rPr>
              <a:t> </a:t>
            </a:r>
            <a:r>
              <a:rPr lang="en-GB" sz="1800" b="0" strike="noStrike" spc="-1" dirty="0" err="1">
                <a:solidFill>
                  <a:srgbClr val="000000"/>
                </a:solidFill>
                <a:latin typeface="Calibri"/>
                <a:ea typeface="DejaVu Sans"/>
              </a:rPr>
              <a:t>öne</a:t>
            </a:r>
            <a:r>
              <a:rPr lang="en-GB" sz="1800" b="0" strike="noStrike" spc="-1" dirty="0">
                <a:solidFill>
                  <a:srgbClr val="000000"/>
                </a:solidFill>
                <a:latin typeface="Calibri"/>
                <a:ea typeface="DejaVu Sans"/>
              </a:rPr>
              <a:t> </a:t>
            </a:r>
            <a:r>
              <a:rPr lang="en-GB" sz="1800" b="0" strike="noStrike" spc="-1" dirty="0" err="1">
                <a:solidFill>
                  <a:srgbClr val="000000"/>
                </a:solidFill>
                <a:latin typeface="Calibri"/>
                <a:ea typeface="DejaVu Sans"/>
              </a:rPr>
              <a:t>eğilmek</a:t>
            </a:r>
            <a:r>
              <a:rPr lang="en-GB" sz="1800" b="0" strike="noStrike" spc="-1" dirty="0">
                <a:solidFill>
                  <a:srgbClr val="000000"/>
                </a:solidFill>
                <a:latin typeface="Calibri"/>
                <a:ea typeface="DejaVu Sans"/>
              </a:rPr>
              <a:t>, </a:t>
            </a:r>
            <a:r>
              <a:rPr lang="en-GB" sz="1800" b="0" strike="noStrike" spc="-1" dirty="0" err="1">
                <a:solidFill>
                  <a:srgbClr val="000000"/>
                </a:solidFill>
                <a:latin typeface="Calibri"/>
                <a:ea typeface="DejaVu Sans"/>
              </a:rPr>
              <a:t>yandan</a:t>
            </a:r>
            <a:r>
              <a:rPr lang="en-GB" sz="1800" b="0" strike="noStrike" spc="-1" dirty="0">
                <a:solidFill>
                  <a:srgbClr val="000000"/>
                </a:solidFill>
                <a:latin typeface="Calibri"/>
                <a:ea typeface="DejaVu Sans"/>
              </a:rPr>
              <a:t> </a:t>
            </a:r>
            <a:r>
              <a:rPr lang="en-GB" sz="1800" b="0" strike="noStrike" spc="-1" dirty="0" err="1">
                <a:solidFill>
                  <a:srgbClr val="000000"/>
                </a:solidFill>
                <a:latin typeface="Calibri"/>
                <a:ea typeface="DejaVu Sans"/>
              </a:rPr>
              <a:t>bakıldığında</a:t>
            </a:r>
            <a:r>
              <a:rPr lang="en-GB" sz="1800" b="0" strike="noStrike" spc="-1" dirty="0">
                <a:solidFill>
                  <a:srgbClr val="000000"/>
                </a:solidFill>
                <a:latin typeface="Calibri"/>
                <a:ea typeface="DejaVu Sans"/>
              </a:rPr>
              <a:t> </a:t>
            </a:r>
            <a:r>
              <a:rPr lang="en-GB" sz="1800" b="0" strike="noStrike" spc="-1" dirty="0" err="1">
                <a:solidFill>
                  <a:srgbClr val="000000"/>
                </a:solidFill>
                <a:latin typeface="Calibri"/>
                <a:ea typeface="DejaVu Sans"/>
              </a:rPr>
              <a:t>boyun</a:t>
            </a:r>
            <a:r>
              <a:rPr lang="en-GB" sz="1800" b="0" strike="noStrike" spc="-1" dirty="0">
                <a:solidFill>
                  <a:srgbClr val="000000"/>
                </a:solidFill>
                <a:latin typeface="Calibri"/>
                <a:ea typeface="DejaVu Sans"/>
              </a:rPr>
              <a:t> </a:t>
            </a:r>
            <a:r>
              <a:rPr lang="en-GB" sz="1800" b="0" strike="noStrike" spc="-1" dirty="0" err="1">
                <a:solidFill>
                  <a:srgbClr val="000000"/>
                </a:solidFill>
                <a:latin typeface="Calibri"/>
                <a:ea typeface="DejaVu Sans"/>
              </a:rPr>
              <a:t>ve</a:t>
            </a:r>
            <a:r>
              <a:rPr lang="en-GB" sz="1800" b="0" strike="noStrike" spc="-1" dirty="0">
                <a:solidFill>
                  <a:srgbClr val="000000"/>
                </a:solidFill>
                <a:latin typeface="Calibri"/>
                <a:ea typeface="DejaVu Sans"/>
              </a:rPr>
              <a:t> </a:t>
            </a:r>
            <a:r>
              <a:rPr lang="en-GB" sz="1800" b="0" strike="noStrike" spc="-1" dirty="0" err="1">
                <a:solidFill>
                  <a:srgbClr val="000000"/>
                </a:solidFill>
                <a:latin typeface="Calibri"/>
                <a:ea typeface="DejaVu Sans"/>
              </a:rPr>
              <a:t>sırt</a:t>
            </a:r>
            <a:r>
              <a:rPr lang="en-GB" sz="1800" b="0" strike="noStrike" spc="-1" dirty="0">
                <a:solidFill>
                  <a:srgbClr val="000000"/>
                </a:solidFill>
                <a:latin typeface="Calibri"/>
                <a:ea typeface="DejaVu Sans"/>
              </a:rPr>
              <a:t> </a:t>
            </a:r>
            <a:r>
              <a:rPr lang="en-GB" sz="1800" b="0" strike="noStrike" spc="-1" dirty="0" err="1">
                <a:solidFill>
                  <a:srgbClr val="000000"/>
                </a:solidFill>
                <a:latin typeface="Calibri"/>
                <a:ea typeface="DejaVu Sans"/>
              </a:rPr>
              <a:t>bölgesinin</a:t>
            </a:r>
            <a:r>
              <a:rPr lang="en-GB" sz="1800" b="0" strike="noStrike" spc="-1" dirty="0">
                <a:solidFill>
                  <a:srgbClr val="000000"/>
                </a:solidFill>
                <a:latin typeface="Calibri"/>
                <a:ea typeface="DejaVu Sans"/>
              </a:rPr>
              <a:t> </a:t>
            </a:r>
            <a:r>
              <a:rPr lang="en-GB" sz="1800" b="0" strike="noStrike" spc="-1" dirty="0" err="1">
                <a:solidFill>
                  <a:srgbClr val="000000"/>
                </a:solidFill>
                <a:latin typeface="Calibri"/>
                <a:ea typeface="DejaVu Sans"/>
              </a:rPr>
              <a:t>aynı</a:t>
            </a:r>
            <a:r>
              <a:rPr lang="en-GB" sz="1800" b="0" strike="noStrike" spc="-1" dirty="0">
                <a:solidFill>
                  <a:srgbClr val="000000"/>
                </a:solidFill>
                <a:latin typeface="Calibri"/>
                <a:ea typeface="DejaVu Sans"/>
              </a:rPr>
              <a:t> </a:t>
            </a:r>
            <a:r>
              <a:rPr lang="en-GB" sz="1800" b="0" strike="noStrike" spc="-1" dirty="0" err="1">
                <a:solidFill>
                  <a:srgbClr val="000000"/>
                </a:solidFill>
                <a:latin typeface="Calibri"/>
                <a:ea typeface="DejaVu Sans"/>
              </a:rPr>
              <a:t>hizada</a:t>
            </a:r>
            <a:r>
              <a:rPr lang="en-GB" sz="1800" b="0" strike="noStrike" spc="-1" dirty="0">
                <a:solidFill>
                  <a:srgbClr val="000000"/>
                </a:solidFill>
                <a:latin typeface="Calibri"/>
                <a:ea typeface="DejaVu Sans"/>
              </a:rPr>
              <a:t> </a:t>
            </a:r>
            <a:r>
              <a:rPr lang="en-GB" sz="1800" b="0" strike="noStrike" spc="-1" dirty="0" err="1">
                <a:solidFill>
                  <a:srgbClr val="000000"/>
                </a:solidFill>
                <a:latin typeface="Calibri"/>
                <a:ea typeface="DejaVu Sans"/>
              </a:rPr>
              <a:t>olması</a:t>
            </a:r>
            <a:r>
              <a:rPr lang="en-GB" sz="1800" b="0" strike="noStrike" spc="-1" dirty="0">
                <a:solidFill>
                  <a:srgbClr val="000000"/>
                </a:solidFill>
                <a:latin typeface="Calibri"/>
                <a:ea typeface="DejaVu Sans"/>
              </a:rPr>
              <a:t> </a:t>
            </a:r>
            <a:r>
              <a:rPr lang="en-GB" sz="1800" b="0" strike="noStrike" spc="-1" dirty="0" err="1">
                <a:solidFill>
                  <a:srgbClr val="000000"/>
                </a:solidFill>
                <a:latin typeface="Calibri"/>
                <a:ea typeface="DejaVu Sans"/>
              </a:rPr>
              <a:t>önerilmektedir</a:t>
            </a:r>
            <a:r>
              <a:rPr lang="en-GB" sz="1800" b="0" strike="noStrike" spc="-1" dirty="0">
                <a:solidFill>
                  <a:srgbClr val="000000"/>
                </a:solidFill>
                <a:latin typeface="Calibri"/>
                <a:ea typeface="DejaVu Sans"/>
              </a:rPr>
              <a:t>.</a:t>
            </a:r>
            <a:endParaRPr lang="tr-TR" sz="1800" b="0" strike="noStrike" spc="-1" dirty="0">
              <a:latin typeface="Arial"/>
            </a:endParaRPr>
          </a:p>
        </p:txBody>
      </p:sp>
      <p:pic>
        <p:nvPicPr>
          <p:cNvPr id="7" name="Picture 2">
            <a:extLst>
              <a:ext uri="{FF2B5EF4-FFF2-40B4-BE49-F238E27FC236}">
                <a16:creationId xmlns:a16="http://schemas.microsoft.com/office/drawing/2014/main" id="{2B974C70-4E0F-4CA1-870B-8C9D55BAE887}"/>
              </a:ext>
            </a:extLst>
          </p:cNvPr>
          <p:cNvPicPr/>
          <p:nvPr/>
        </p:nvPicPr>
        <p:blipFill>
          <a:blip r:embed="rId3"/>
          <a:stretch/>
        </p:blipFill>
        <p:spPr>
          <a:xfrm>
            <a:off x="6096000" y="5282121"/>
            <a:ext cx="2126372" cy="1343148"/>
          </a:xfrm>
          <a:prstGeom prst="rect">
            <a:avLst/>
          </a:prstGeom>
          <a:ln w="9525">
            <a:noFill/>
          </a:ln>
        </p:spPr>
      </p:pic>
      <p:pic>
        <p:nvPicPr>
          <p:cNvPr id="9" name="Picture 1">
            <a:extLst>
              <a:ext uri="{FF2B5EF4-FFF2-40B4-BE49-F238E27FC236}">
                <a16:creationId xmlns:a16="http://schemas.microsoft.com/office/drawing/2014/main" id="{7E4696AB-51E4-44B5-A15E-1BCBDCB7CC65}"/>
              </a:ext>
            </a:extLst>
          </p:cNvPr>
          <p:cNvPicPr/>
          <p:nvPr/>
        </p:nvPicPr>
        <p:blipFill>
          <a:blip r:embed="rId4"/>
          <a:stretch/>
        </p:blipFill>
        <p:spPr>
          <a:xfrm>
            <a:off x="2524775" y="5239948"/>
            <a:ext cx="1812556" cy="1189276"/>
          </a:xfrm>
          <a:prstGeom prst="rect">
            <a:avLst/>
          </a:prstGeom>
          <a:ln w="9525">
            <a:noFill/>
          </a:ln>
        </p:spPr>
      </p:pic>
      <p:sp>
        <p:nvSpPr>
          <p:cNvPr id="10" name="Başlık 3">
            <a:extLst>
              <a:ext uri="{FF2B5EF4-FFF2-40B4-BE49-F238E27FC236}">
                <a16:creationId xmlns:a16="http://schemas.microsoft.com/office/drawing/2014/main" id="{01D73D13-BF18-4AEA-86AF-63D3E3596850}"/>
              </a:ext>
            </a:extLst>
          </p:cNvPr>
          <p:cNvSpPr/>
          <p:nvPr/>
        </p:nvSpPr>
        <p:spPr>
          <a:xfrm>
            <a:off x="581760" y="274680"/>
            <a:ext cx="4925520" cy="472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tr-TR" sz="1800" b="1" strike="noStrike" spc="-1" dirty="0">
                <a:solidFill>
                  <a:srgbClr val="002060"/>
                </a:solidFill>
                <a:latin typeface="Calibri"/>
                <a:ea typeface="DejaVu Sans"/>
              </a:rPr>
              <a:t>BEL AĞRILARINA KARŞI KORUYUCU ÖNLEMLER</a:t>
            </a:r>
            <a:endParaRPr lang="tr-TR" sz="1800" b="0" strike="noStrike" spc="-1" dirty="0">
              <a:solidFill>
                <a:srgbClr val="002060"/>
              </a:solidFill>
              <a:latin typeface="Arial"/>
            </a:endParaRPr>
          </a:p>
        </p:txBody>
      </p:sp>
    </p:spTree>
    <p:extLst>
      <p:ext uri="{BB962C8B-B14F-4D97-AF65-F5344CB8AC3E}">
        <p14:creationId xmlns:p14="http://schemas.microsoft.com/office/powerpoint/2010/main" val="25824754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42D0F494-D260-4FD6-90EF-E0B6CC4871D2}"/>
              </a:ext>
            </a:extLst>
          </p:cNvPr>
          <p:cNvSpPr>
            <a:spLocks noGrp="1"/>
          </p:cNvSpPr>
          <p:nvPr>
            <p:ph type="sldNum" sz="quarter" idx="12"/>
          </p:nvPr>
        </p:nvSpPr>
        <p:spPr/>
        <p:txBody>
          <a:bodyPr/>
          <a:lstStyle/>
          <a:p>
            <a:fld id="{31E71EC7-6E90-4CB0-9B72-7BC0AB784A81}" type="slidenum">
              <a:rPr lang="tr-TR" smtClean="0"/>
              <a:pPr/>
              <a:t>63</a:t>
            </a:fld>
            <a:endParaRPr lang="tr-TR"/>
          </a:p>
        </p:txBody>
      </p:sp>
      <p:pic>
        <p:nvPicPr>
          <p:cNvPr id="3" name="Resim 2">
            <a:extLst>
              <a:ext uri="{FF2B5EF4-FFF2-40B4-BE49-F238E27FC236}">
                <a16:creationId xmlns:a16="http://schemas.microsoft.com/office/drawing/2014/main" id="{45CFCFD1-A47C-4A2F-A6A0-0CDECD7AF9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448" y="3643035"/>
            <a:ext cx="1646403" cy="2116802"/>
          </a:xfrm>
          <a:prstGeom prst="rect">
            <a:avLst/>
          </a:prstGeom>
        </p:spPr>
      </p:pic>
      <p:pic>
        <p:nvPicPr>
          <p:cNvPr id="4" name="Resim 3">
            <a:extLst>
              <a:ext uri="{FF2B5EF4-FFF2-40B4-BE49-F238E27FC236}">
                <a16:creationId xmlns:a16="http://schemas.microsoft.com/office/drawing/2014/main" id="{F54C8CB3-0296-4EE5-91DA-0063A9971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1744" y="3004633"/>
            <a:ext cx="1554003" cy="2755204"/>
          </a:xfrm>
          <a:prstGeom prst="rect">
            <a:avLst/>
          </a:prstGeom>
        </p:spPr>
      </p:pic>
      <p:pic>
        <p:nvPicPr>
          <p:cNvPr id="5" name="Resim 4">
            <a:extLst>
              <a:ext uri="{FF2B5EF4-FFF2-40B4-BE49-F238E27FC236}">
                <a16:creationId xmlns:a16="http://schemas.microsoft.com/office/drawing/2014/main" id="{421A1DC5-127D-41F8-807F-241ED0A43C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0096" y="2451282"/>
            <a:ext cx="1453203" cy="3570006"/>
          </a:xfrm>
          <a:prstGeom prst="rect">
            <a:avLst/>
          </a:prstGeom>
        </p:spPr>
      </p:pic>
      <p:pic>
        <p:nvPicPr>
          <p:cNvPr id="6" name="Resim 5">
            <a:extLst>
              <a:ext uri="{FF2B5EF4-FFF2-40B4-BE49-F238E27FC236}">
                <a16:creationId xmlns:a16="http://schemas.microsoft.com/office/drawing/2014/main" id="{7E6B83C1-BE9A-40A8-96E5-D1F247055F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5390" y="2274883"/>
            <a:ext cx="1444803" cy="3746405"/>
          </a:xfrm>
          <a:prstGeom prst="rect">
            <a:avLst/>
          </a:prstGeom>
        </p:spPr>
      </p:pic>
      <p:grpSp>
        <p:nvGrpSpPr>
          <p:cNvPr id="13" name="Grup 12">
            <a:extLst>
              <a:ext uri="{FF2B5EF4-FFF2-40B4-BE49-F238E27FC236}">
                <a16:creationId xmlns:a16="http://schemas.microsoft.com/office/drawing/2014/main" id="{0822F30E-13A9-43FC-8144-495AD1784F1B}"/>
              </a:ext>
            </a:extLst>
          </p:cNvPr>
          <p:cNvGrpSpPr/>
          <p:nvPr/>
        </p:nvGrpSpPr>
        <p:grpSpPr>
          <a:xfrm>
            <a:off x="609174" y="306819"/>
            <a:ext cx="6481664" cy="830997"/>
            <a:chOff x="4117462" y="1197786"/>
            <a:chExt cx="6481664" cy="830997"/>
          </a:xfrm>
        </p:grpSpPr>
        <p:pic>
          <p:nvPicPr>
            <p:cNvPr id="14" name="Resim 13">
              <a:extLst>
                <a:ext uri="{FF2B5EF4-FFF2-40B4-BE49-F238E27FC236}">
                  <a16:creationId xmlns:a16="http://schemas.microsoft.com/office/drawing/2014/main" id="{0B1DFE05-3AC3-4BC7-B357-D083733B4D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17462" y="1330081"/>
              <a:ext cx="315305" cy="686511"/>
            </a:xfrm>
            <a:prstGeom prst="rect">
              <a:avLst/>
            </a:prstGeom>
          </p:spPr>
        </p:pic>
        <p:sp>
          <p:nvSpPr>
            <p:cNvPr id="15" name="Dikdörtgen 14">
              <a:extLst>
                <a:ext uri="{FF2B5EF4-FFF2-40B4-BE49-F238E27FC236}">
                  <a16:creationId xmlns:a16="http://schemas.microsoft.com/office/drawing/2014/main" id="{6E310865-F52A-4B0C-9073-A5A8960ED205}"/>
                </a:ext>
              </a:extLst>
            </p:cNvPr>
            <p:cNvSpPr/>
            <p:nvPr/>
          </p:nvSpPr>
          <p:spPr>
            <a:xfrm>
              <a:off x="4503126" y="1197786"/>
              <a:ext cx="6096000" cy="830997"/>
            </a:xfrm>
            <a:prstGeom prst="rect">
              <a:avLst/>
            </a:prstGeom>
          </p:spPr>
          <p:txBody>
            <a:bodyPr>
              <a:spAutoFit/>
            </a:bodyPr>
            <a:lstStyle/>
            <a:p>
              <a:r>
                <a:rPr lang="tr-TR" b="1" err="1">
                  <a:solidFill>
                    <a:srgbClr val="FF0000"/>
                  </a:solidFill>
                  <a:latin typeface="Calibri (Gövde)"/>
                </a:rPr>
                <a:t>Nötral</a:t>
              </a:r>
              <a:r>
                <a:rPr lang="tr-TR" b="1">
                  <a:solidFill>
                    <a:srgbClr val="FF0000"/>
                  </a:solidFill>
                  <a:latin typeface="Calibri (Gövde)"/>
                </a:rPr>
                <a:t> pozisyon (İyi)</a:t>
              </a:r>
              <a:endParaRPr lang="en-US" b="1">
                <a:solidFill>
                  <a:srgbClr val="FF0000"/>
                </a:solidFill>
                <a:latin typeface="Calibri (Gövde)"/>
              </a:endParaRPr>
            </a:p>
            <a:p>
              <a:pPr lvl="1"/>
              <a:r>
                <a:rPr lang="tr-TR" sz="1500">
                  <a:latin typeface="Calibri (Gövde)"/>
                </a:rPr>
                <a:t>Yer çekimi olmasaydı, vücudumuzun alacağı pozisyon </a:t>
              </a:r>
              <a:endParaRPr lang="en-US" sz="1500">
                <a:latin typeface="Calibri (Gövde)"/>
              </a:endParaRPr>
            </a:p>
            <a:p>
              <a:pPr lvl="1"/>
              <a:r>
                <a:rPr lang="tr-TR" sz="1500">
                  <a:latin typeface="Calibri (Gövde)"/>
                </a:rPr>
                <a:t>Tekrarlayıcı baskıların en az olacağı vücut pozisyonu </a:t>
              </a:r>
              <a:endParaRPr lang="en-US" sz="1500">
                <a:latin typeface="Calibri (Gövde)"/>
              </a:endParaRPr>
            </a:p>
          </p:txBody>
        </p:sp>
      </p:grpSp>
      <p:grpSp>
        <p:nvGrpSpPr>
          <p:cNvPr id="16" name="Grup 15">
            <a:extLst>
              <a:ext uri="{FF2B5EF4-FFF2-40B4-BE49-F238E27FC236}">
                <a16:creationId xmlns:a16="http://schemas.microsoft.com/office/drawing/2014/main" id="{92FB7CEC-47FE-473F-B9B4-2CF9144F973C}"/>
              </a:ext>
            </a:extLst>
          </p:cNvPr>
          <p:cNvGrpSpPr/>
          <p:nvPr/>
        </p:nvGrpSpPr>
        <p:grpSpPr>
          <a:xfrm>
            <a:off x="563008" y="1539601"/>
            <a:ext cx="6457471" cy="830997"/>
            <a:chOff x="3797482" y="2899307"/>
            <a:chExt cx="6457471" cy="830997"/>
          </a:xfrm>
        </p:grpSpPr>
        <p:sp>
          <p:nvSpPr>
            <p:cNvPr id="17" name="Dikdörtgen 16">
              <a:extLst>
                <a:ext uri="{FF2B5EF4-FFF2-40B4-BE49-F238E27FC236}">
                  <a16:creationId xmlns:a16="http://schemas.microsoft.com/office/drawing/2014/main" id="{5F06EF5B-8AC5-4CD8-B1CE-50038DD00EEB}"/>
                </a:ext>
              </a:extLst>
            </p:cNvPr>
            <p:cNvSpPr/>
            <p:nvPr/>
          </p:nvSpPr>
          <p:spPr>
            <a:xfrm>
              <a:off x="4158953" y="2899307"/>
              <a:ext cx="6096000" cy="830997"/>
            </a:xfrm>
            <a:prstGeom prst="rect">
              <a:avLst/>
            </a:prstGeom>
          </p:spPr>
          <p:txBody>
            <a:bodyPr>
              <a:spAutoFit/>
            </a:bodyPr>
            <a:lstStyle/>
            <a:p>
              <a:r>
                <a:rPr lang="tr-TR" b="1">
                  <a:solidFill>
                    <a:srgbClr val="FF0000"/>
                  </a:solidFill>
                  <a:latin typeface="Calibri (Gövde)"/>
                </a:rPr>
                <a:t>Statik pozisyon (Kötü) </a:t>
              </a:r>
              <a:endParaRPr lang="en-US" b="1">
                <a:solidFill>
                  <a:srgbClr val="FF0000"/>
                </a:solidFill>
                <a:latin typeface="Calibri (Gövde)"/>
              </a:endParaRPr>
            </a:p>
            <a:p>
              <a:pPr lvl="1"/>
              <a:r>
                <a:rPr lang="tr-TR" sz="1500">
                  <a:latin typeface="Calibri (Gövde)"/>
                </a:rPr>
                <a:t>Kan akımı zorlandığında adale güçsüzlüğü ortaya çıkartan pozisyon </a:t>
              </a:r>
              <a:endParaRPr lang="en-US" sz="1500">
                <a:latin typeface="Calibri (Gövde)"/>
              </a:endParaRPr>
            </a:p>
          </p:txBody>
        </p:sp>
        <p:pic>
          <p:nvPicPr>
            <p:cNvPr id="18" name="Resim 17">
              <a:extLst>
                <a:ext uri="{FF2B5EF4-FFF2-40B4-BE49-F238E27FC236}">
                  <a16:creationId xmlns:a16="http://schemas.microsoft.com/office/drawing/2014/main" id="{2E25AAE1-9170-4E4E-A6B8-5F7BFF04CC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97482" y="2972177"/>
              <a:ext cx="407635" cy="685255"/>
            </a:xfrm>
            <a:prstGeom prst="rect">
              <a:avLst/>
            </a:prstGeom>
          </p:spPr>
        </p:pic>
      </p:grpSp>
    </p:spTree>
    <p:extLst>
      <p:ext uri="{BB962C8B-B14F-4D97-AF65-F5344CB8AC3E}">
        <p14:creationId xmlns:p14="http://schemas.microsoft.com/office/powerpoint/2010/main" val="685164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D38F7C38-3890-4E22-AE8E-1641CB704884}"/>
              </a:ext>
            </a:extLst>
          </p:cNvPr>
          <p:cNvSpPr>
            <a:spLocks noGrp="1"/>
          </p:cNvSpPr>
          <p:nvPr>
            <p:ph idx="1"/>
          </p:nvPr>
        </p:nvSpPr>
        <p:spPr>
          <a:xfrm>
            <a:off x="838200" y="476672"/>
            <a:ext cx="10515600" cy="5700291"/>
          </a:xfrm>
        </p:spPr>
        <p:txBody>
          <a:bodyPr/>
          <a:lstStyle/>
          <a:p>
            <a:pPr marL="0" indent="0">
              <a:buNone/>
            </a:pPr>
            <a:r>
              <a:rPr lang="tr-TR" b="1"/>
              <a:t>Kaldırma Teknikleri</a:t>
            </a:r>
          </a:p>
        </p:txBody>
      </p:sp>
      <p:sp>
        <p:nvSpPr>
          <p:cNvPr id="4" name="Slayt Numarası Yer Tutucusu 3">
            <a:extLst>
              <a:ext uri="{FF2B5EF4-FFF2-40B4-BE49-F238E27FC236}">
                <a16:creationId xmlns:a16="http://schemas.microsoft.com/office/drawing/2014/main" id="{2931DCB1-7629-4EC0-AEDB-40E1DD33B0AE}"/>
              </a:ext>
            </a:extLst>
          </p:cNvPr>
          <p:cNvSpPr>
            <a:spLocks noGrp="1"/>
          </p:cNvSpPr>
          <p:nvPr>
            <p:ph type="sldNum" sz="quarter" idx="12"/>
          </p:nvPr>
        </p:nvSpPr>
        <p:spPr/>
        <p:txBody>
          <a:bodyPr/>
          <a:lstStyle/>
          <a:p>
            <a:fld id="{31E71EC7-6E90-4CB0-9B72-7BC0AB784A81}" type="slidenum">
              <a:rPr lang="tr-TR" smtClean="0"/>
              <a:pPr/>
              <a:t>64</a:t>
            </a:fld>
            <a:endParaRPr lang="tr-TR"/>
          </a:p>
        </p:txBody>
      </p:sp>
      <p:grpSp>
        <p:nvGrpSpPr>
          <p:cNvPr id="5" name="Group 3">
            <a:extLst>
              <a:ext uri="{FF2B5EF4-FFF2-40B4-BE49-F238E27FC236}">
                <a16:creationId xmlns:a16="http://schemas.microsoft.com/office/drawing/2014/main" id="{60F668C9-FDE7-43F3-AE0B-A0237F046075}"/>
              </a:ext>
            </a:extLst>
          </p:cNvPr>
          <p:cNvGrpSpPr>
            <a:grpSpLocks/>
          </p:cNvGrpSpPr>
          <p:nvPr/>
        </p:nvGrpSpPr>
        <p:grpSpPr bwMode="auto">
          <a:xfrm>
            <a:off x="1920875" y="1772816"/>
            <a:ext cx="8350250" cy="3962400"/>
            <a:chOff x="222" y="816"/>
            <a:chExt cx="5260" cy="2496"/>
          </a:xfrm>
        </p:grpSpPr>
        <p:sp>
          <p:nvSpPr>
            <p:cNvPr id="6" name="Rectangle 4">
              <a:extLst>
                <a:ext uri="{FF2B5EF4-FFF2-40B4-BE49-F238E27FC236}">
                  <a16:creationId xmlns:a16="http://schemas.microsoft.com/office/drawing/2014/main" id="{586DA41E-4CCA-4CE8-93C8-BBB2B5266C22}"/>
                </a:ext>
              </a:extLst>
            </p:cNvPr>
            <p:cNvSpPr>
              <a:spLocks noChangeArrowheads="1"/>
            </p:cNvSpPr>
            <p:nvPr/>
          </p:nvSpPr>
          <p:spPr bwMode="auto">
            <a:xfrm>
              <a:off x="222" y="816"/>
              <a:ext cx="194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r>
                <a:rPr lang="tr-TR" altLang="tr-TR" sz="2000" b="1"/>
                <a:t>Doğru Kaldırma</a:t>
              </a:r>
              <a:endParaRPr lang="de-DE" altLang="tr-TR" sz="2000" b="1"/>
            </a:p>
          </p:txBody>
        </p:sp>
        <p:sp>
          <p:nvSpPr>
            <p:cNvPr id="7" name="Rectangle 5">
              <a:extLst>
                <a:ext uri="{FF2B5EF4-FFF2-40B4-BE49-F238E27FC236}">
                  <a16:creationId xmlns:a16="http://schemas.microsoft.com/office/drawing/2014/main" id="{3D2F2923-0A98-4D25-8502-F2298DD1E4DA}"/>
                </a:ext>
              </a:extLst>
            </p:cNvPr>
            <p:cNvSpPr>
              <a:spLocks noChangeArrowheads="1"/>
            </p:cNvSpPr>
            <p:nvPr/>
          </p:nvSpPr>
          <p:spPr bwMode="auto">
            <a:xfrm>
              <a:off x="2880" y="816"/>
              <a:ext cx="195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r>
                <a:rPr lang="tr-TR" altLang="tr-TR" sz="2000" b="1">
                  <a:solidFill>
                    <a:srgbClr val="FF0000"/>
                  </a:solidFill>
                </a:rPr>
                <a:t>Yanlış Kaldırma</a:t>
              </a:r>
              <a:endParaRPr lang="de-DE" altLang="tr-TR" sz="2000" b="1">
                <a:solidFill>
                  <a:srgbClr val="FF0000"/>
                </a:solidFill>
              </a:endParaRPr>
            </a:p>
          </p:txBody>
        </p:sp>
        <p:pic>
          <p:nvPicPr>
            <p:cNvPr id="8" name="Picture 6">
              <a:extLst>
                <a:ext uri="{FF2B5EF4-FFF2-40B4-BE49-F238E27FC236}">
                  <a16:creationId xmlns:a16="http://schemas.microsoft.com/office/drawing/2014/main" id="{FD2552E3-DFA3-4B7A-BEA5-CF3AC0AD31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 y="1200"/>
              <a:ext cx="1077" cy="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a:extLst>
                <a:ext uri="{FF2B5EF4-FFF2-40B4-BE49-F238E27FC236}">
                  <a16:creationId xmlns:a16="http://schemas.microsoft.com/office/drawing/2014/main" id="{DE0FA314-94A2-4B17-A2BD-150661121C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4" y="1104"/>
              <a:ext cx="1349" cy="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a:extLst>
                <a:ext uri="{FF2B5EF4-FFF2-40B4-BE49-F238E27FC236}">
                  <a16:creationId xmlns:a16="http://schemas.microsoft.com/office/drawing/2014/main" id="{499824BC-18EC-4216-91F0-571D1F7F6B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5" y="1546"/>
              <a:ext cx="946" cy="1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a:extLst>
                <a:ext uri="{FF2B5EF4-FFF2-40B4-BE49-F238E27FC236}">
                  <a16:creationId xmlns:a16="http://schemas.microsoft.com/office/drawing/2014/main" id="{99AF5C4C-CAC8-4591-8E47-B867E22F2E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2" y="1536"/>
              <a:ext cx="1140" cy="1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684757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txBox="1">
            <a:spLocks/>
          </p:cNvSpPr>
          <p:nvPr/>
        </p:nvSpPr>
        <p:spPr>
          <a:xfrm>
            <a:off x="5544766" y="1916832"/>
            <a:ext cx="6495024" cy="3477199"/>
          </a:xfrm>
          <a:prstGeom prst="rect">
            <a:avLst/>
          </a:prstGeom>
        </p:spPr>
        <p:txBody>
          <a:bodyPr vert="horz" lIns="91440" tIns="45720" rIns="91440" bIns="45720" rtlCol="0" anchor="b">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400">
              <a:spcBef>
                <a:spcPct val="0"/>
              </a:spcBef>
              <a:spcAft>
                <a:spcPts val="600"/>
              </a:spcAft>
              <a:buNone/>
            </a:pPr>
            <a:r>
              <a:rPr lang="tr-TR" sz="7200" b="1" kern="1200" dirty="0">
                <a:solidFill>
                  <a:schemeClr val="bg1"/>
                </a:solidFill>
                <a:ea typeface="+mj-ea"/>
                <a:cs typeface="+mj-cs"/>
              </a:rPr>
              <a:t> SAĞLIK VE GÜVEN</a:t>
            </a:r>
            <a:r>
              <a:rPr lang="tr-TR" sz="7200" b="1" dirty="0">
                <a:solidFill>
                  <a:schemeClr val="bg1"/>
                </a:solidFill>
                <a:ea typeface="+mj-ea"/>
                <a:cs typeface="+mj-cs"/>
              </a:rPr>
              <a:t>LİK İŞARETLERİ</a:t>
            </a:r>
            <a:endParaRPr lang="en-US" sz="7200" b="1" kern="1200" dirty="0">
              <a:solidFill>
                <a:schemeClr val="bg1"/>
              </a:solidFill>
              <a:ea typeface="+mj-ea"/>
              <a:cs typeface="+mj-cs"/>
            </a:endParaRPr>
          </a:p>
        </p:txBody>
      </p:sp>
      <p:pic>
        <p:nvPicPr>
          <p:cNvPr id="11" name="Resim 10">
            <a:extLst>
              <a:ext uri="{FF2B5EF4-FFF2-40B4-BE49-F238E27FC236}">
                <a16:creationId xmlns:a16="http://schemas.microsoft.com/office/drawing/2014/main" id="{4DE93759-9955-4253-A7F8-5C11B8E508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9373" y="5301208"/>
            <a:ext cx="903745" cy="1445992"/>
          </a:xfrm>
          <a:prstGeom prst="rect">
            <a:avLst/>
          </a:prstGeom>
        </p:spPr>
      </p:pic>
      <p:pic>
        <p:nvPicPr>
          <p:cNvPr id="6" name="Resim 5">
            <a:extLst>
              <a:ext uri="{FF2B5EF4-FFF2-40B4-BE49-F238E27FC236}">
                <a16:creationId xmlns:a16="http://schemas.microsoft.com/office/drawing/2014/main" id="{5419A020-B880-4B81-BC9F-AAED846FE3FC}"/>
              </a:ext>
            </a:extLst>
          </p:cNvPr>
          <p:cNvPicPr>
            <a:picLocks noChangeAspect="1"/>
          </p:cNvPicPr>
          <p:nvPr/>
        </p:nvPicPr>
        <p:blipFill>
          <a:blip r:embed="rId3"/>
          <a:stretch>
            <a:fillRect/>
          </a:stretch>
        </p:blipFill>
        <p:spPr>
          <a:xfrm>
            <a:off x="327158" y="548680"/>
            <a:ext cx="4422741" cy="4332111"/>
          </a:xfrm>
          <a:prstGeom prst="rect">
            <a:avLst/>
          </a:prstGeom>
        </p:spPr>
      </p:pic>
    </p:spTree>
    <p:extLst>
      <p:ext uri="{BB962C8B-B14F-4D97-AF65-F5344CB8AC3E}">
        <p14:creationId xmlns:p14="http://schemas.microsoft.com/office/powerpoint/2010/main" val="4168131662"/>
      </p:ext>
    </p:extLst>
  </p:cSld>
  <p:clrMapOvr>
    <a:overrideClrMapping bg1="lt1" tx1="dk1" bg2="lt2" tx2="dk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457286F9-D491-4092-91D5-30F8DF99D93D}"/>
              </a:ext>
            </a:extLst>
          </p:cNvPr>
          <p:cNvSpPr>
            <a:spLocks noGrp="1"/>
          </p:cNvSpPr>
          <p:nvPr>
            <p:ph type="sldNum" sz="quarter" idx="12"/>
          </p:nvPr>
        </p:nvSpPr>
        <p:spPr/>
        <p:txBody>
          <a:bodyPr/>
          <a:lstStyle/>
          <a:p>
            <a:fld id="{31E71EC7-6E90-4CB0-9B72-7BC0AB784A81}" type="slidenum">
              <a:rPr lang="tr-TR" smtClean="0"/>
              <a:pPr/>
              <a:t>66</a:t>
            </a:fld>
            <a:endParaRPr lang="tr-TR"/>
          </a:p>
        </p:txBody>
      </p:sp>
      <p:pic>
        <p:nvPicPr>
          <p:cNvPr id="3" name="Resim 6">
            <a:extLst>
              <a:ext uri="{FF2B5EF4-FFF2-40B4-BE49-F238E27FC236}">
                <a16:creationId xmlns:a16="http://schemas.microsoft.com/office/drawing/2014/main" id="{2C9DDD02-A7AE-40B0-BF7D-D18A33D38001}"/>
              </a:ext>
            </a:extLst>
          </p:cNvPr>
          <p:cNvPicPr/>
          <p:nvPr/>
        </p:nvPicPr>
        <p:blipFill>
          <a:blip r:embed="rId2"/>
          <a:stretch/>
        </p:blipFill>
        <p:spPr>
          <a:xfrm>
            <a:off x="3071664" y="3481116"/>
            <a:ext cx="6624736" cy="2875234"/>
          </a:xfrm>
          <a:prstGeom prst="rect">
            <a:avLst/>
          </a:prstGeom>
          <a:ln w="0">
            <a:noFill/>
          </a:ln>
        </p:spPr>
      </p:pic>
      <p:sp>
        <p:nvSpPr>
          <p:cNvPr id="4" name="Content Placeholder 2">
            <a:extLst>
              <a:ext uri="{FF2B5EF4-FFF2-40B4-BE49-F238E27FC236}">
                <a16:creationId xmlns:a16="http://schemas.microsoft.com/office/drawing/2014/main" id="{CADF9F88-337B-42F1-9075-26B91C92F796}"/>
              </a:ext>
            </a:extLst>
          </p:cNvPr>
          <p:cNvSpPr txBox="1">
            <a:spLocks/>
          </p:cNvSpPr>
          <p:nvPr/>
        </p:nvSpPr>
        <p:spPr>
          <a:xfrm>
            <a:off x="1703512" y="136525"/>
            <a:ext cx="9865096" cy="324036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50000"/>
              </a:lnSpc>
              <a:buFont typeface="Arial" panose="020B0604020202020204" pitchFamily="34" charset="0"/>
              <a:buNone/>
            </a:pPr>
            <a:r>
              <a:rPr lang="tr-TR" sz="3600" b="1">
                <a:solidFill>
                  <a:srgbClr val="002060"/>
                </a:solidFill>
                <a:ea typeface="Cambria" panose="02040503050406030204" pitchFamily="18" charset="0"/>
              </a:rPr>
              <a:t>	</a:t>
            </a:r>
            <a:r>
              <a:rPr lang="tr-TR" sz="2400" b="1">
                <a:solidFill>
                  <a:srgbClr val="002060"/>
                </a:solidFill>
                <a:ea typeface="Cambria" panose="02040503050406030204" pitchFamily="18" charset="0"/>
              </a:rPr>
              <a:t>SAĞLIK VE GÜVENLİK İŞARETİ</a:t>
            </a:r>
          </a:p>
          <a:p>
            <a:pPr algn="ctr">
              <a:lnSpc>
                <a:spcPct val="150000"/>
              </a:lnSpc>
              <a:buFont typeface="Arial" panose="020B0604020202020204" pitchFamily="34" charset="0"/>
              <a:buNone/>
            </a:pPr>
            <a:r>
              <a:rPr lang="tr-TR" sz="2400">
                <a:ea typeface="Cambria" panose="02040503050406030204" pitchFamily="18" charset="0"/>
              </a:rPr>
              <a:t>Özel bir nesne, faaliyet veya durumu işaret eden levha, renk, sesli  veya ışıklı sinyal, sözlü iletişim ya da el-kol işareti yoluyla iş sağlığı ve güvenliği hakkında bilgi ya da talimat veren veya tehlikelere karşı uyaran işaretlerdir. </a:t>
            </a:r>
          </a:p>
          <a:p>
            <a:pPr marL="0" indent="0">
              <a:lnSpc>
                <a:spcPct val="150000"/>
              </a:lnSpc>
              <a:buClr>
                <a:srgbClr val="002060"/>
              </a:buClr>
              <a:buNone/>
            </a:pPr>
            <a:endParaRPr lang="tr-TR" sz="2200">
              <a:ea typeface="Cambria" panose="02040503050406030204" pitchFamily="18" charset="0"/>
            </a:endParaRPr>
          </a:p>
        </p:txBody>
      </p:sp>
    </p:spTree>
    <p:extLst>
      <p:ext uri="{BB962C8B-B14F-4D97-AF65-F5344CB8AC3E}">
        <p14:creationId xmlns:p14="http://schemas.microsoft.com/office/powerpoint/2010/main" val="126980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5ABD1BD9-07D2-41D4-B651-54469B49B7C7}"/>
              </a:ext>
            </a:extLst>
          </p:cNvPr>
          <p:cNvSpPr>
            <a:spLocks noGrp="1"/>
          </p:cNvSpPr>
          <p:nvPr>
            <p:ph type="sldNum" sz="quarter" idx="12"/>
          </p:nvPr>
        </p:nvSpPr>
        <p:spPr/>
        <p:txBody>
          <a:bodyPr/>
          <a:lstStyle/>
          <a:p>
            <a:fld id="{31E71EC7-6E90-4CB0-9B72-7BC0AB784A81}" type="slidenum">
              <a:rPr lang="tr-TR" smtClean="0"/>
              <a:pPr/>
              <a:t>67</a:t>
            </a:fld>
            <a:endParaRPr lang="tr-TR"/>
          </a:p>
        </p:txBody>
      </p:sp>
      <p:grpSp>
        <p:nvGrpSpPr>
          <p:cNvPr id="3" name="Grup 2">
            <a:extLst>
              <a:ext uri="{FF2B5EF4-FFF2-40B4-BE49-F238E27FC236}">
                <a16:creationId xmlns:a16="http://schemas.microsoft.com/office/drawing/2014/main" id="{CABAB747-0335-4A71-B007-24447E7CC20B}"/>
              </a:ext>
            </a:extLst>
          </p:cNvPr>
          <p:cNvGrpSpPr/>
          <p:nvPr/>
        </p:nvGrpSpPr>
        <p:grpSpPr>
          <a:xfrm>
            <a:off x="695400" y="332656"/>
            <a:ext cx="10658400" cy="6023693"/>
            <a:chOff x="1376074" y="829412"/>
            <a:chExt cx="9406226" cy="5022907"/>
          </a:xfrm>
        </p:grpSpPr>
        <p:sp>
          <p:nvSpPr>
            <p:cNvPr id="4" name="Dikdörtgen 3">
              <a:extLst>
                <a:ext uri="{FF2B5EF4-FFF2-40B4-BE49-F238E27FC236}">
                  <a16:creationId xmlns:a16="http://schemas.microsoft.com/office/drawing/2014/main" id="{755B6B08-D24B-4504-92F8-98057D411D78}"/>
                </a:ext>
              </a:extLst>
            </p:cNvPr>
            <p:cNvSpPr/>
            <p:nvPr/>
          </p:nvSpPr>
          <p:spPr>
            <a:xfrm>
              <a:off x="1495426" y="933450"/>
              <a:ext cx="9286874" cy="4918869"/>
            </a:xfrm>
            <a:prstGeom prst="rect">
              <a:avLst/>
            </a:prstGeom>
            <a:solidFill>
              <a:schemeClr val="tx2">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 Üçgen 4">
              <a:extLst>
                <a:ext uri="{FF2B5EF4-FFF2-40B4-BE49-F238E27FC236}">
                  <a16:creationId xmlns:a16="http://schemas.microsoft.com/office/drawing/2014/main" id="{14754695-B36A-4E7C-AA2B-7251F8E381E7}"/>
                </a:ext>
              </a:extLst>
            </p:cNvPr>
            <p:cNvSpPr/>
            <p:nvPr/>
          </p:nvSpPr>
          <p:spPr>
            <a:xfrm flipV="1">
              <a:off x="1376074" y="829412"/>
              <a:ext cx="1777429" cy="2013735"/>
            </a:xfrm>
            <a:prstGeom prst="rtTriangle">
              <a:avLst/>
            </a:prstGeom>
            <a:solidFill>
              <a:schemeClr val="accent4">
                <a:alpha val="49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tr-TR"/>
            </a:p>
          </p:txBody>
        </p:sp>
      </p:grpSp>
      <p:graphicFrame>
        <p:nvGraphicFramePr>
          <p:cNvPr id="6" name="Tablo 5">
            <a:extLst>
              <a:ext uri="{FF2B5EF4-FFF2-40B4-BE49-F238E27FC236}">
                <a16:creationId xmlns:a16="http://schemas.microsoft.com/office/drawing/2014/main" id="{C9F8CE06-2B34-4793-9191-837D6E0278ED}"/>
              </a:ext>
            </a:extLst>
          </p:cNvPr>
          <p:cNvGraphicFramePr>
            <a:graphicFrameLocks noGrp="1"/>
          </p:cNvGraphicFramePr>
          <p:nvPr>
            <p:extLst>
              <p:ext uri="{D42A27DB-BD31-4B8C-83A1-F6EECF244321}">
                <p14:modId xmlns:p14="http://schemas.microsoft.com/office/powerpoint/2010/main" val="3096294375"/>
              </p:ext>
            </p:extLst>
          </p:nvPr>
        </p:nvGraphicFramePr>
        <p:xfrm>
          <a:off x="996807" y="623249"/>
          <a:ext cx="10184137" cy="5578165"/>
        </p:xfrm>
        <a:graphic>
          <a:graphicData uri="http://schemas.openxmlformats.org/drawingml/2006/table">
            <a:tbl>
              <a:tblPr>
                <a:tableStyleId>{5C22544A-7EE6-4342-B048-85BDC9FD1C3A}</a:tableStyleId>
              </a:tblPr>
              <a:tblGrid>
                <a:gridCol w="1681688">
                  <a:extLst>
                    <a:ext uri="{9D8B030D-6E8A-4147-A177-3AD203B41FA5}">
                      <a16:colId xmlns:a16="http://schemas.microsoft.com/office/drawing/2014/main" val="431271822"/>
                    </a:ext>
                  </a:extLst>
                </a:gridCol>
                <a:gridCol w="2428620">
                  <a:extLst>
                    <a:ext uri="{9D8B030D-6E8A-4147-A177-3AD203B41FA5}">
                      <a16:colId xmlns:a16="http://schemas.microsoft.com/office/drawing/2014/main" val="461720985"/>
                    </a:ext>
                  </a:extLst>
                </a:gridCol>
                <a:gridCol w="6073829">
                  <a:extLst>
                    <a:ext uri="{9D8B030D-6E8A-4147-A177-3AD203B41FA5}">
                      <a16:colId xmlns:a16="http://schemas.microsoft.com/office/drawing/2014/main" val="3496690770"/>
                    </a:ext>
                  </a:extLst>
                </a:gridCol>
              </a:tblGrid>
              <a:tr h="448042">
                <a:tc>
                  <a:txBody>
                    <a:bodyPr/>
                    <a:lstStyle/>
                    <a:p>
                      <a:pPr algn="ctr">
                        <a:spcAft>
                          <a:spcPts val="0"/>
                        </a:spcAft>
                      </a:pPr>
                      <a:r>
                        <a:rPr lang="tr-TR" sz="1500">
                          <a:solidFill>
                            <a:schemeClr val="bg1"/>
                          </a:solidFill>
                          <a:effectLst/>
                        </a:rPr>
                        <a:t>Renk</a:t>
                      </a:r>
                      <a:endParaRPr lang="tr-TR" sz="15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69850" algn="ctr">
                        <a:spcAft>
                          <a:spcPts val="0"/>
                        </a:spcAft>
                      </a:pPr>
                      <a:r>
                        <a:rPr lang="tr-TR" sz="1500">
                          <a:solidFill>
                            <a:schemeClr val="bg1"/>
                          </a:solidFill>
                          <a:effectLst/>
                        </a:rPr>
                        <a:t>Anlamı veya Amacı</a:t>
                      </a:r>
                      <a:endParaRPr lang="tr-TR" sz="15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69850">
                        <a:spcAft>
                          <a:spcPts val="0"/>
                        </a:spcAft>
                      </a:pPr>
                      <a:r>
                        <a:rPr lang="tr-TR" sz="1500">
                          <a:solidFill>
                            <a:schemeClr val="bg1"/>
                          </a:solidFill>
                          <a:effectLst/>
                        </a:rPr>
                        <a:t>Talimat  ve Bilgi</a:t>
                      </a:r>
                      <a:endParaRPr lang="tr-TR" sz="15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862223587"/>
                  </a:ext>
                </a:extLst>
              </a:tr>
              <a:tr h="310263">
                <a:tc rowSpan="3">
                  <a:txBody>
                    <a:bodyPr/>
                    <a:lstStyle/>
                    <a:p>
                      <a:pPr algn="ctr">
                        <a:spcAft>
                          <a:spcPts val="0"/>
                        </a:spcAft>
                      </a:pPr>
                      <a:r>
                        <a:rPr lang="tr-TR" sz="1500" b="0">
                          <a:solidFill>
                            <a:schemeClr val="bg1"/>
                          </a:solidFill>
                          <a:effectLst/>
                        </a:rPr>
                        <a:t>Kırmızı</a:t>
                      </a:r>
                      <a:endParaRPr lang="tr-TR" sz="1500" b="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marL="69850">
                        <a:spcAft>
                          <a:spcPts val="0"/>
                        </a:spcAft>
                      </a:pPr>
                      <a:r>
                        <a:rPr lang="tr-TR" sz="1500">
                          <a:solidFill>
                            <a:schemeClr val="bg1"/>
                          </a:solidFill>
                          <a:effectLst/>
                        </a:rPr>
                        <a:t>Yasak işareti</a:t>
                      </a:r>
                      <a:endParaRPr lang="tr-TR" sz="15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marL="69850">
                        <a:spcAft>
                          <a:spcPts val="0"/>
                        </a:spcAft>
                      </a:pPr>
                      <a:r>
                        <a:rPr lang="tr-TR" sz="1500">
                          <a:solidFill>
                            <a:schemeClr val="bg1"/>
                          </a:solidFill>
                          <a:effectLst/>
                        </a:rPr>
                        <a:t>Tehlikeli hareket veya davranış</a:t>
                      </a:r>
                      <a:endParaRPr lang="tr-TR" sz="15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239381435"/>
                  </a:ext>
                </a:extLst>
              </a:tr>
              <a:tr h="620528">
                <a:tc vMerge="1">
                  <a:txBody>
                    <a:bodyPr/>
                    <a:lstStyle/>
                    <a:p>
                      <a:endParaRPr lang="tr-TR"/>
                    </a:p>
                  </a:txBody>
                  <a:tcPr/>
                </a:tc>
                <a:tc>
                  <a:txBody>
                    <a:bodyPr/>
                    <a:lstStyle/>
                    <a:p>
                      <a:pPr marL="69850">
                        <a:spcAft>
                          <a:spcPts val="0"/>
                        </a:spcAft>
                      </a:pPr>
                      <a:r>
                        <a:rPr lang="tr-TR" sz="1500" b="0">
                          <a:solidFill>
                            <a:schemeClr val="bg1"/>
                          </a:solidFill>
                          <a:effectLst/>
                        </a:rPr>
                        <a:t>Tehlike alarmı</a:t>
                      </a:r>
                      <a:endParaRPr lang="tr-TR" sz="1500" b="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marL="69850">
                        <a:spcAft>
                          <a:spcPts val="0"/>
                        </a:spcAft>
                      </a:pPr>
                      <a:r>
                        <a:rPr lang="tr-TR" sz="1500" b="0">
                          <a:solidFill>
                            <a:schemeClr val="bg1"/>
                          </a:solidFill>
                          <a:effectLst/>
                        </a:rPr>
                        <a:t>Dur, kapat, düzeneği acil durdur, tahliye et</a:t>
                      </a:r>
                      <a:endParaRPr lang="tr-TR" sz="1500" b="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2728098931"/>
                  </a:ext>
                </a:extLst>
              </a:tr>
              <a:tr h="620528">
                <a:tc vMerge="1">
                  <a:txBody>
                    <a:bodyPr/>
                    <a:lstStyle/>
                    <a:p>
                      <a:endParaRPr lang="tr-TR"/>
                    </a:p>
                  </a:txBody>
                  <a:tcPr/>
                </a:tc>
                <a:tc>
                  <a:txBody>
                    <a:bodyPr/>
                    <a:lstStyle/>
                    <a:p>
                      <a:pPr marL="69850">
                        <a:spcAft>
                          <a:spcPts val="0"/>
                        </a:spcAft>
                      </a:pPr>
                      <a:r>
                        <a:rPr lang="tr-TR" sz="1500" b="0">
                          <a:solidFill>
                            <a:schemeClr val="bg1"/>
                          </a:solidFill>
                          <a:effectLst/>
                        </a:rPr>
                        <a:t>Yangınla mücadele ekipmanı</a:t>
                      </a:r>
                      <a:endParaRPr lang="tr-TR" sz="1500" b="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marL="69850">
                        <a:spcAft>
                          <a:spcPts val="0"/>
                        </a:spcAft>
                      </a:pPr>
                      <a:r>
                        <a:rPr lang="tr-TR" sz="1500" b="0">
                          <a:solidFill>
                            <a:schemeClr val="bg1"/>
                          </a:solidFill>
                          <a:effectLst/>
                        </a:rPr>
                        <a:t>Ekipmanların yerinin gösterilmesi ve tanımlanması</a:t>
                      </a:r>
                      <a:endParaRPr lang="tr-TR" sz="1500" b="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854591326"/>
                  </a:ext>
                </a:extLst>
              </a:tr>
              <a:tr h="371670">
                <a:tc>
                  <a:txBody>
                    <a:bodyPr/>
                    <a:lstStyle/>
                    <a:p>
                      <a:pPr algn="ctr">
                        <a:spcAft>
                          <a:spcPts val="0"/>
                        </a:spcAft>
                      </a:pPr>
                      <a:r>
                        <a:rPr lang="tr-TR" sz="1500">
                          <a:effectLst/>
                        </a:rPr>
                        <a:t>Sarı </a:t>
                      </a:r>
                      <a:endParaRPr lang="tr-TR" sz="15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marL="69850">
                        <a:spcAft>
                          <a:spcPts val="0"/>
                        </a:spcAft>
                      </a:pPr>
                      <a:r>
                        <a:rPr lang="tr-TR" sz="1500">
                          <a:effectLst/>
                        </a:rPr>
                        <a:t>Uyarı işareti</a:t>
                      </a:r>
                      <a:endParaRPr lang="tr-TR" sz="15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marL="69850">
                        <a:spcAft>
                          <a:spcPts val="0"/>
                        </a:spcAft>
                      </a:pPr>
                      <a:r>
                        <a:rPr lang="tr-TR" sz="1500">
                          <a:effectLst/>
                        </a:rPr>
                        <a:t>Dikkatli ol, önlem al, kontrol et</a:t>
                      </a:r>
                      <a:endParaRPr lang="tr-TR" sz="15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441100772"/>
                  </a:ext>
                </a:extLst>
              </a:tr>
              <a:tr h="620528">
                <a:tc>
                  <a:txBody>
                    <a:bodyPr/>
                    <a:lstStyle/>
                    <a:p>
                      <a:pPr algn="ctr">
                        <a:spcAft>
                          <a:spcPts val="0"/>
                        </a:spcAft>
                      </a:pPr>
                      <a:r>
                        <a:rPr lang="tr-TR" sz="1500">
                          <a:solidFill>
                            <a:schemeClr val="bg1"/>
                          </a:solidFill>
                          <a:effectLst/>
                        </a:rPr>
                        <a:t>Mavi (1)</a:t>
                      </a:r>
                      <a:endParaRPr lang="tr-TR" sz="15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69850">
                        <a:spcAft>
                          <a:spcPts val="0"/>
                        </a:spcAft>
                      </a:pPr>
                      <a:r>
                        <a:rPr lang="tr-TR" sz="1500">
                          <a:solidFill>
                            <a:schemeClr val="bg1"/>
                          </a:solidFill>
                          <a:effectLst/>
                        </a:rPr>
                        <a:t>Zorunluluk işareti</a:t>
                      </a:r>
                      <a:endParaRPr lang="tr-TR" sz="15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69850">
                        <a:spcAft>
                          <a:spcPts val="0"/>
                        </a:spcAft>
                      </a:pPr>
                      <a:r>
                        <a:rPr lang="tr-TR" sz="1500">
                          <a:solidFill>
                            <a:schemeClr val="bg1"/>
                          </a:solidFill>
                          <a:effectLst/>
                        </a:rPr>
                        <a:t>Özel bir davranış ya da eylem</a:t>
                      </a:r>
                      <a:r>
                        <a:rPr lang="tr-TR" sz="1500" baseline="0">
                          <a:solidFill>
                            <a:schemeClr val="bg1"/>
                          </a:solidFill>
                          <a:effectLst/>
                        </a:rPr>
                        <a:t> , </a:t>
                      </a:r>
                      <a:r>
                        <a:rPr lang="tr-TR" sz="1500">
                          <a:solidFill>
                            <a:schemeClr val="bg1"/>
                          </a:solidFill>
                          <a:effectLst/>
                        </a:rPr>
                        <a:t>Kişisel koruyucu donanım kullan</a:t>
                      </a:r>
                      <a:endParaRPr lang="tr-TR" sz="15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739945944"/>
                  </a:ext>
                </a:extLst>
              </a:tr>
              <a:tr h="620528">
                <a:tc rowSpan="2">
                  <a:txBody>
                    <a:bodyPr/>
                    <a:lstStyle/>
                    <a:p>
                      <a:pPr algn="ctr">
                        <a:spcAft>
                          <a:spcPts val="0"/>
                        </a:spcAft>
                      </a:pPr>
                      <a:r>
                        <a:rPr lang="tr-TR" sz="1500">
                          <a:solidFill>
                            <a:schemeClr val="bg1"/>
                          </a:solidFill>
                          <a:effectLst/>
                        </a:rPr>
                        <a:t>Yeşil</a:t>
                      </a:r>
                      <a:endParaRPr lang="tr-TR" sz="15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69850">
                        <a:spcAft>
                          <a:spcPts val="0"/>
                        </a:spcAft>
                      </a:pPr>
                      <a:r>
                        <a:rPr lang="tr-TR" sz="1500">
                          <a:solidFill>
                            <a:schemeClr val="bg1"/>
                          </a:solidFill>
                          <a:effectLst/>
                        </a:rPr>
                        <a:t>Acil çıkış, ilk yardım işareti</a:t>
                      </a:r>
                      <a:endParaRPr lang="tr-TR" sz="15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69850">
                        <a:spcAft>
                          <a:spcPts val="0"/>
                        </a:spcAft>
                      </a:pPr>
                      <a:r>
                        <a:rPr lang="tr-TR" sz="1500">
                          <a:solidFill>
                            <a:schemeClr val="bg1"/>
                          </a:solidFill>
                          <a:effectLst/>
                        </a:rPr>
                        <a:t>Kapılar, çıkış yerleri ve yolları, ekipman, tesisler</a:t>
                      </a:r>
                      <a:endParaRPr lang="tr-TR" sz="15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418409886"/>
                  </a:ext>
                </a:extLst>
              </a:tr>
              <a:tr h="414761">
                <a:tc vMerge="1">
                  <a:txBody>
                    <a:bodyPr/>
                    <a:lstStyle/>
                    <a:p>
                      <a:endParaRPr lang="tr-TR"/>
                    </a:p>
                  </a:txBody>
                  <a:tcPr/>
                </a:tc>
                <a:tc>
                  <a:txBody>
                    <a:bodyPr/>
                    <a:lstStyle/>
                    <a:p>
                      <a:pPr marL="69850">
                        <a:spcAft>
                          <a:spcPts val="0"/>
                        </a:spcAft>
                      </a:pPr>
                      <a:r>
                        <a:rPr lang="tr-TR" sz="1500">
                          <a:solidFill>
                            <a:schemeClr val="bg1"/>
                          </a:solidFill>
                          <a:effectLst/>
                        </a:rPr>
                        <a:t>Tehlike yok</a:t>
                      </a:r>
                      <a:endParaRPr lang="tr-TR" sz="15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69850">
                        <a:spcAft>
                          <a:spcPts val="0"/>
                        </a:spcAft>
                      </a:pPr>
                      <a:r>
                        <a:rPr lang="tr-TR" sz="1500">
                          <a:solidFill>
                            <a:schemeClr val="bg1"/>
                          </a:solidFill>
                          <a:effectLst/>
                        </a:rPr>
                        <a:t>Normale dön</a:t>
                      </a:r>
                      <a:endParaRPr lang="tr-TR" sz="15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945161837"/>
                  </a:ext>
                </a:extLst>
              </a:tr>
              <a:tr h="1551317">
                <a:tc>
                  <a:txBody>
                    <a:bodyPr/>
                    <a:lstStyle/>
                    <a:p>
                      <a:pPr algn="ctr">
                        <a:spcAft>
                          <a:spcPts val="0"/>
                        </a:spcAft>
                      </a:pPr>
                      <a:r>
                        <a:rPr lang="tr-TR" sz="1500">
                          <a:solidFill>
                            <a:schemeClr val="bg1"/>
                          </a:solidFill>
                          <a:effectLst/>
                        </a:rPr>
                        <a:t>(1) Mavi: </a:t>
                      </a:r>
                    </a:p>
                    <a:p>
                      <a:pPr algn="ctr">
                        <a:spcAft>
                          <a:spcPts val="0"/>
                        </a:spcAft>
                      </a:pPr>
                      <a:r>
                        <a:rPr lang="tr-TR" sz="1500">
                          <a:solidFill>
                            <a:schemeClr val="bg1"/>
                          </a:solidFill>
                          <a:effectLst/>
                        </a:rPr>
                        <a:t> </a:t>
                      </a:r>
                    </a:p>
                    <a:p>
                      <a:pPr algn="ctr">
                        <a:spcAft>
                          <a:spcPts val="0"/>
                        </a:spcAft>
                      </a:pPr>
                      <a:r>
                        <a:rPr lang="tr-TR" sz="1500">
                          <a:solidFill>
                            <a:schemeClr val="bg1"/>
                          </a:solidFill>
                          <a:effectLst/>
                        </a:rPr>
                        <a:t>(2) Parlak turuncu: </a:t>
                      </a:r>
                      <a:endParaRPr lang="tr-TR" sz="15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69850">
                        <a:spcAft>
                          <a:spcPts val="0"/>
                        </a:spcAft>
                      </a:pPr>
                      <a:r>
                        <a:rPr lang="tr-TR" sz="1500">
                          <a:solidFill>
                            <a:schemeClr val="bg1"/>
                          </a:solidFill>
                          <a:effectLst/>
                        </a:rPr>
                        <a:t>Sadece dairevi bir şekil içinde kullanıldığında emniyet rengi olarak kabul edilir. </a:t>
                      </a:r>
                    </a:p>
                    <a:p>
                      <a:pPr marL="69850">
                        <a:spcAft>
                          <a:spcPts val="0"/>
                        </a:spcAft>
                      </a:pPr>
                      <a:endParaRPr lang="tr-TR" sz="1500">
                        <a:solidFill>
                          <a:schemeClr val="bg1"/>
                        </a:solidFill>
                        <a:effectLst/>
                      </a:endParaRPr>
                    </a:p>
                    <a:p>
                      <a:pPr marL="69850">
                        <a:spcAft>
                          <a:spcPts val="0"/>
                        </a:spcAft>
                      </a:pPr>
                      <a:r>
                        <a:rPr lang="tr-TR" sz="1500">
                          <a:solidFill>
                            <a:schemeClr val="bg1"/>
                          </a:solidFill>
                          <a:effectLst/>
                        </a:rPr>
                        <a:t>Emniyet işaretleri dışında sarı yerine kullanılabilir. Özellikle zayıf doğal görüş şartlarında floresan özellikli bu renk çok dikkat çekicidir.                                   </a:t>
                      </a:r>
                      <a:endParaRPr lang="tr-TR" sz="15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tr-TR"/>
                    </a:p>
                  </a:txBody>
                  <a:tcPr/>
                </a:tc>
                <a:extLst>
                  <a:ext uri="{0D108BD9-81ED-4DB2-BD59-A6C34878D82A}">
                    <a16:rowId xmlns:a16="http://schemas.microsoft.com/office/drawing/2014/main" val="1268725077"/>
                  </a:ext>
                </a:extLst>
              </a:tr>
            </a:tbl>
          </a:graphicData>
        </a:graphic>
      </p:graphicFrame>
    </p:spTree>
    <p:extLst>
      <p:ext uri="{BB962C8B-B14F-4D97-AF65-F5344CB8AC3E}">
        <p14:creationId xmlns:p14="http://schemas.microsoft.com/office/powerpoint/2010/main" val="150495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500"/>
                                        <p:tgtEl>
                                          <p:spTgt spid="6"/>
                                        </p:tgtEl>
                                      </p:cBhvr>
                                    </p:animEffect>
                                    <p:anim calcmode="lin" valueType="num">
                                      <p:cBhvr>
                                        <p:cTn id="13" dur="1500" fill="hold"/>
                                        <p:tgtEl>
                                          <p:spTgt spid="6"/>
                                        </p:tgtEl>
                                        <p:attrNameLst>
                                          <p:attrName>ppt_x</p:attrName>
                                        </p:attrNameLst>
                                      </p:cBhvr>
                                      <p:tavLst>
                                        <p:tav tm="0">
                                          <p:val>
                                            <p:strVal val="#ppt_x"/>
                                          </p:val>
                                        </p:tav>
                                        <p:tav tm="100000">
                                          <p:val>
                                            <p:strVal val="#ppt_x"/>
                                          </p:val>
                                        </p:tav>
                                      </p:tavLst>
                                    </p:anim>
                                    <p:anim calcmode="lin" valueType="num">
                                      <p:cBhvr>
                                        <p:cTn id="14" dur="1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FA3A6CD-FCAE-4984-87F4-9A8064E63723}"/>
              </a:ext>
            </a:extLst>
          </p:cNvPr>
          <p:cNvSpPr>
            <a:spLocks noGrp="1"/>
          </p:cNvSpPr>
          <p:nvPr>
            <p:ph type="sldNum" sz="quarter" idx="12"/>
          </p:nvPr>
        </p:nvSpPr>
        <p:spPr/>
        <p:txBody>
          <a:bodyPr/>
          <a:lstStyle/>
          <a:p>
            <a:fld id="{31E71EC7-6E90-4CB0-9B72-7BC0AB784A81}" type="slidenum">
              <a:rPr lang="tr-TR" smtClean="0"/>
              <a:pPr/>
              <a:t>68</a:t>
            </a:fld>
            <a:endParaRPr lang="tr-TR"/>
          </a:p>
        </p:txBody>
      </p:sp>
      <p:sp>
        <p:nvSpPr>
          <p:cNvPr id="3" name="Başlık 3">
            <a:extLst>
              <a:ext uri="{FF2B5EF4-FFF2-40B4-BE49-F238E27FC236}">
                <a16:creationId xmlns:a16="http://schemas.microsoft.com/office/drawing/2014/main" id="{1D7E67A3-5DBE-4E7E-BA3C-80A6F16AAFEA}"/>
              </a:ext>
            </a:extLst>
          </p:cNvPr>
          <p:cNvSpPr/>
          <p:nvPr/>
        </p:nvSpPr>
        <p:spPr>
          <a:xfrm>
            <a:off x="4781156" y="226388"/>
            <a:ext cx="2792678" cy="101968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fontScale="77500" lnSpcReduction="20000"/>
          </a:bodyPr>
          <a:lstStyle/>
          <a:p>
            <a:pPr algn="ctr">
              <a:lnSpc>
                <a:spcPct val="100000"/>
              </a:lnSpc>
            </a:pPr>
            <a:r>
              <a:rPr lang="tr-TR" sz="2400" b="1" strike="noStrike" spc="-1" dirty="0">
                <a:solidFill>
                  <a:srgbClr val="000000"/>
                </a:solidFill>
                <a:latin typeface="Calibri"/>
                <a:ea typeface="DejaVu Sans"/>
              </a:rPr>
              <a:t>SAĞLIK VE GÜVENLİK İŞARETLERİ</a:t>
            </a:r>
          </a:p>
          <a:p>
            <a:pPr algn="ctr">
              <a:lnSpc>
                <a:spcPct val="100000"/>
              </a:lnSpc>
            </a:pPr>
            <a:endParaRPr lang="tr-TR" sz="2400" b="1" strike="noStrike" spc="-1" dirty="0">
              <a:solidFill>
                <a:srgbClr val="000000"/>
              </a:solidFill>
              <a:latin typeface="Calibri"/>
              <a:ea typeface="DejaVu Sans"/>
            </a:endParaRPr>
          </a:p>
          <a:p>
            <a:pPr algn="ctr">
              <a:lnSpc>
                <a:spcPct val="100000"/>
              </a:lnSpc>
            </a:pPr>
            <a:r>
              <a:rPr lang="tr-TR" sz="2400" b="1" spc="-1" dirty="0">
                <a:solidFill>
                  <a:srgbClr val="FF0000"/>
                </a:solidFill>
                <a:latin typeface="Calibri"/>
                <a:ea typeface="DejaVu Sans"/>
              </a:rPr>
              <a:t>Yasaklayıcı İşaretler</a:t>
            </a:r>
            <a:endParaRPr lang="tr-TR" sz="2400" b="1" strike="noStrike" spc="-1" dirty="0">
              <a:solidFill>
                <a:srgbClr val="FF0000"/>
              </a:solidFill>
              <a:latin typeface="Calibri"/>
              <a:ea typeface="DejaVu Sans"/>
            </a:endParaRPr>
          </a:p>
          <a:p>
            <a:pPr algn="ctr">
              <a:lnSpc>
                <a:spcPct val="100000"/>
              </a:lnSpc>
            </a:pPr>
            <a:endParaRPr lang="tr-TR" sz="2400" b="0" strike="noStrike" spc="-1" dirty="0">
              <a:latin typeface="Arial"/>
            </a:endParaRPr>
          </a:p>
        </p:txBody>
      </p:sp>
      <p:grpSp>
        <p:nvGrpSpPr>
          <p:cNvPr id="4" name="Grup 3">
            <a:extLst>
              <a:ext uri="{FF2B5EF4-FFF2-40B4-BE49-F238E27FC236}">
                <a16:creationId xmlns:a16="http://schemas.microsoft.com/office/drawing/2014/main" id="{559AB954-568E-4732-99EA-579B7AD67577}"/>
              </a:ext>
            </a:extLst>
          </p:cNvPr>
          <p:cNvGrpSpPr/>
          <p:nvPr/>
        </p:nvGrpSpPr>
        <p:grpSpPr>
          <a:xfrm>
            <a:off x="3687085" y="-7610"/>
            <a:ext cx="5146254" cy="6783033"/>
            <a:chOff x="-109115" y="-558964"/>
            <a:chExt cx="5146254" cy="6783033"/>
          </a:xfrm>
        </p:grpSpPr>
        <p:pic>
          <p:nvPicPr>
            <p:cNvPr id="5" name="Resim 4">
              <a:extLst>
                <a:ext uri="{FF2B5EF4-FFF2-40B4-BE49-F238E27FC236}">
                  <a16:creationId xmlns:a16="http://schemas.microsoft.com/office/drawing/2014/main" id="{E1EAE4AE-21E6-4D31-BB14-404A55832C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15" y="-558964"/>
              <a:ext cx="5146254" cy="6783033"/>
            </a:xfrm>
            <a:prstGeom prst="rect">
              <a:avLst/>
            </a:prstGeom>
            <a:effectLst>
              <a:outerShdw blurRad="50800" dist="431800" sx="96000" sy="96000" algn="ctr" rotWithShape="0">
                <a:srgbClr val="000000">
                  <a:alpha val="8000"/>
                </a:srgbClr>
              </a:outerShdw>
            </a:effectLst>
          </p:spPr>
        </p:pic>
        <p:grpSp>
          <p:nvGrpSpPr>
            <p:cNvPr id="6" name="Grup 5">
              <a:extLst>
                <a:ext uri="{FF2B5EF4-FFF2-40B4-BE49-F238E27FC236}">
                  <a16:creationId xmlns:a16="http://schemas.microsoft.com/office/drawing/2014/main" id="{6ACFF1CA-AB8E-4D34-A9DD-E284D1E56D30}"/>
                </a:ext>
              </a:extLst>
            </p:cNvPr>
            <p:cNvGrpSpPr/>
            <p:nvPr/>
          </p:nvGrpSpPr>
          <p:grpSpPr>
            <a:xfrm>
              <a:off x="360806" y="5437079"/>
              <a:ext cx="4311776" cy="544310"/>
              <a:chOff x="-4496996" y="4817221"/>
              <a:chExt cx="7987259" cy="1056234"/>
            </a:xfrm>
          </p:grpSpPr>
          <p:pic>
            <p:nvPicPr>
              <p:cNvPr id="7" name="Resim 1">
                <a:extLst>
                  <a:ext uri="{FF2B5EF4-FFF2-40B4-BE49-F238E27FC236}">
                    <a16:creationId xmlns:a16="http://schemas.microsoft.com/office/drawing/2014/main" id="{569BE916-13C0-4BEB-BF14-274DF003DFB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6996" y="4817221"/>
                <a:ext cx="955840" cy="95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sim 1">
                <a:extLst>
                  <a:ext uri="{FF2B5EF4-FFF2-40B4-BE49-F238E27FC236}">
                    <a16:creationId xmlns:a16="http://schemas.microsoft.com/office/drawing/2014/main" id="{ABAAC8EF-B634-4FD9-8928-969D0F8D468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0802" y="4817221"/>
                <a:ext cx="971551"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Resim 1">
                <a:extLst>
                  <a:ext uri="{FF2B5EF4-FFF2-40B4-BE49-F238E27FC236}">
                    <a16:creationId xmlns:a16="http://schemas.microsoft.com/office/drawing/2014/main" id="{6DB2B611-6B03-47BE-B6E0-0DFBDAF79BD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68900" y="4832929"/>
                <a:ext cx="971551" cy="97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sim 1">
                <a:extLst>
                  <a:ext uri="{FF2B5EF4-FFF2-40B4-BE49-F238E27FC236}">
                    <a16:creationId xmlns:a16="http://schemas.microsoft.com/office/drawing/2014/main" id="{DF0C104F-9617-44D3-A666-0A4349259F0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8712" y="4901904"/>
                <a:ext cx="971551" cy="97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Resim 1">
                <a:extLst>
                  <a:ext uri="{FF2B5EF4-FFF2-40B4-BE49-F238E27FC236}">
                    <a16:creationId xmlns:a16="http://schemas.microsoft.com/office/drawing/2014/main" id="{F43C42D5-55FE-411A-9A4E-430DCBC6B40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46810" y="4901904"/>
                <a:ext cx="971551" cy="97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Resim 1">
                <a:extLst>
                  <a:ext uri="{FF2B5EF4-FFF2-40B4-BE49-F238E27FC236}">
                    <a16:creationId xmlns:a16="http://schemas.microsoft.com/office/drawing/2014/main" id="{3F385E11-520E-4A9E-ADAE-FEE7866A954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4906" y="4901904"/>
                <a:ext cx="971551" cy="97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Resim 1">
                <a:extLst>
                  <a:ext uri="{FF2B5EF4-FFF2-40B4-BE49-F238E27FC236}">
                    <a16:creationId xmlns:a16="http://schemas.microsoft.com/office/drawing/2014/main" id="{0F035A76-044B-461D-A025-86F9FE688C5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6996" y="4901904"/>
                <a:ext cx="971551" cy="97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4" name="Resim 1">
            <a:extLst>
              <a:ext uri="{FF2B5EF4-FFF2-40B4-BE49-F238E27FC236}">
                <a16:creationId xmlns:a16="http://schemas.microsoft.com/office/drawing/2014/main" id="{01AEA7C9-324D-4D32-A9AA-890629E981C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26572" y="2790580"/>
            <a:ext cx="2747262" cy="274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up 14">
            <a:extLst>
              <a:ext uri="{FF2B5EF4-FFF2-40B4-BE49-F238E27FC236}">
                <a16:creationId xmlns:a16="http://schemas.microsoft.com/office/drawing/2014/main" id="{ACFA0B81-D2A4-431A-B819-D1B189CD0F3E}"/>
              </a:ext>
            </a:extLst>
          </p:cNvPr>
          <p:cNvGrpSpPr/>
          <p:nvPr/>
        </p:nvGrpSpPr>
        <p:grpSpPr>
          <a:xfrm>
            <a:off x="7434621" y="2853656"/>
            <a:ext cx="2857874" cy="875836"/>
            <a:chOff x="3771353" y="2226659"/>
            <a:chExt cx="2857874" cy="875836"/>
          </a:xfrm>
        </p:grpSpPr>
        <p:sp>
          <p:nvSpPr>
            <p:cNvPr id="16" name="Dikdörtgen 15">
              <a:extLst>
                <a:ext uri="{FF2B5EF4-FFF2-40B4-BE49-F238E27FC236}">
                  <a16:creationId xmlns:a16="http://schemas.microsoft.com/office/drawing/2014/main" id="{109F885E-8901-4B14-97A9-69BEF8BECD22}"/>
                </a:ext>
              </a:extLst>
            </p:cNvPr>
            <p:cNvSpPr/>
            <p:nvPr/>
          </p:nvSpPr>
          <p:spPr>
            <a:xfrm>
              <a:off x="3881965" y="2226659"/>
              <a:ext cx="2747262" cy="369332"/>
            </a:xfrm>
            <a:prstGeom prst="rect">
              <a:avLst/>
            </a:prstGeom>
            <a:ln>
              <a:noFill/>
              <a:headEnd type="oval" w="med" len="med"/>
              <a:tailEnd type="oval" w="med" len="med"/>
            </a:ln>
          </p:spPr>
          <p:txBody>
            <a:bodyPr wrap="square">
              <a:spAutoFit/>
            </a:bodyPr>
            <a:lstStyle/>
            <a:p>
              <a:pPr indent="666750" algn="just">
                <a:spcAft>
                  <a:spcPts val="0"/>
                </a:spcAft>
              </a:pPr>
              <a:r>
                <a:rPr lang="tr-TR">
                  <a:latin typeface="Calibri (Gövde)"/>
                  <a:ea typeface="Times New Roman" panose="02020603050405020304" pitchFamily="18" charset="0"/>
                </a:rPr>
                <a:t>Daire biçiminde,</a:t>
              </a:r>
            </a:p>
          </p:txBody>
        </p:sp>
        <p:cxnSp>
          <p:nvCxnSpPr>
            <p:cNvPr id="17" name="Düz Bağlayıcı 16">
              <a:extLst>
                <a:ext uri="{FF2B5EF4-FFF2-40B4-BE49-F238E27FC236}">
                  <a16:creationId xmlns:a16="http://schemas.microsoft.com/office/drawing/2014/main" id="{6482D8CE-8BFB-4D1D-BD2E-73AC2BDD9F95}"/>
                </a:ext>
              </a:extLst>
            </p:cNvPr>
            <p:cNvCxnSpPr/>
            <p:nvPr/>
          </p:nvCxnSpPr>
          <p:spPr>
            <a:xfrm flipH="1">
              <a:off x="3771353" y="2411325"/>
              <a:ext cx="850190" cy="691170"/>
            </a:xfrm>
            <a:prstGeom prst="line">
              <a:avLst/>
            </a:prstGeom>
            <a:ln>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18" name="Grup 17">
            <a:extLst>
              <a:ext uri="{FF2B5EF4-FFF2-40B4-BE49-F238E27FC236}">
                <a16:creationId xmlns:a16="http://schemas.microsoft.com/office/drawing/2014/main" id="{1C7B940E-4EB7-4B26-BA00-0FF4D35CDA46}"/>
              </a:ext>
            </a:extLst>
          </p:cNvPr>
          <p:cNvGrpSpPr/>
          <p:nvPr/>
        </p:nvGrpSpPr>
        <p:grpSpPr>
          <a:xfrm>
            <a:off x="7173431" y="3851082"/>
            <a:ext cx="3325894" cy="646331"/>
            <a:chOff x="3369282" y="3102495"/>
            <a:chExt cx="3325894" cy="646331"/>
          </a:xfrm>
        </p:grpSpPr>
        <p:sp>
          <p:nvSpPr>
            <p:cNvPr id="19" name="Dikdörtgen 18">
              <a:extLst>
                <a:ext uri="{FF2B5EF4-FFF2-40B4-BE49-F238E27FC236}">
                  <a16:creationId xmlns:a16="http://schemas.microsoft.com/office/drawing/2014/main" id="{2C934918-D120-4D6B-AA8A-A19385A56995}"/>
                </a:ext>
              </a:extLst>
            </p:cNvPr>
            <p:cNvSpPr/>
            <p:nvPr/>
          </p:nvSpPr>
          <p:spPr>
            <a:xfrm>
              <a:off x="4581746" y="3102495"/>
              <a:ext cx="2113430" cy="646331"/>
            </a:xfrm>
            <a:prstGeom prst="rect">
              <a:avLst/>
            </a:prstGeom>
            <a:ln>
              <a:noFill/>
              <a:headEnd type="oval" w="med" len="med"/>
              <a:tailEnd type="oval" w="med" len="med"/>
            </a:ln>
          </p:spPr>
          <p:txBody>
            <a:bodyPr wrap="square">
              <a:spAutoFit/>
            </a:bodyPr>
            <a:lstStyle/>
            <a:p>
              <a:r>
                <a:rPr lang="tr-TR">
                  <a:latin typeface="Calibri (Gövde)"/>
                  <a:ea typeface="Times New Roman" panose="02020603050405020304" pitchFamily="18" charset="0"/>
                </a:rPr>
                <a:t>Beyaz zemin üzerine siyah </a:t>
              </a:r>
              <a:r>
                <a:rPr lang="tr-TR" err="1">
                  <a:latin typeface="Calibri (Gövde)"/>
                  <a:ea typeface="Times New Roman" panose="02020603050405020304" pitchFamily="18" charset="0"/>
                </a:rPr>
                <a:t>piktogram</a:t>
              </a:r>
              <a:endParaRPr lang="tr-TR">
                <a:latin typeface="Calibri (Gövde)"/>
              </a:endParaRPr>
            </a:p>
          </p:txBody>
        </p:sp>
        <p:cxnSp>
          <p:nvCxnSpPr>
            <p:cNvPr id="20" name="Düz Bağlayıcı 19">
              <a:extLst>
                <a:ext uri="{FF2B5EF4-FFF2-40B4-BE49-F238E27FC236}">
                  <a16:creationId xmlns:a16="http://schemas.microsoft.com/office/drawing/2014/main" id="{8E43742F-C822-49FE-8CF1-F1D6E2D2E1C3}"/>
                </a:ext>
              </a:extLst>
            </p:cNvPr>
            <p:cNvCxnSpPr>
              <a:cxnSpLocks/>
              <a:stCxn id="19" idx="1"/>
            </p:cNvCxnSpPr>
            <p:nvPr/>
          </p:nvCxnSpPr>
          <p:spPr>
            <a:xfrm flipH="1">
              <a:off x="3369282" y="3425661"/>
              <a:ext cx="1212464" cy="221684"/>
            </a:xfrm>
            <a:prstGeom prst="line">
              <a:avLst/>
            </a:prstGeom>
            <a:ln>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233879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39276122-74E0-475B-BEF5-D227B510819A}"/>
              </a:ext>
            </a:extLst>
          </p:cNvPr>
          <p:cNvSpPr>
            <a:spLocks noGrp="1"/>
          </p:cNvSpPr>
          <p:nvPr>
            <p:ph type="sldNum" sz="quarter" idx="12"/>
          </p:nvPr>
        </p:nvSpPr>
        <p:spPr/>
        <p:txBody>
          <a:bodyPr/>
          <a:lstStyle/>
          <a:p>
            <a:fld id="{31E71EC7-6E90-4CB0-9B72-7BC0AB784A81}" type="slidenum">
              <a:rPr lang="tr-TR" smtClean="0"/>
              <a:pPr/>
              <a:t>69</a:t>
            </a:fld>
            <a:endParaRPr lang="tr-TR"/>
          </a:p>
        </p:txBody>
      </p:sp>
      <p:pic>
        <p:nvPicPr>
          <p:cNvPr id="3" name="Resim 2">
            <a:extLst>
              <a:ext uri="{FF2B5EF4-FFF2-40B4-BE49-F238E27FC236}">
                <a16:creationId xmlns:a16="http://schemas.microsoft.com/office/drawing/2014/main" id="{5CC10CE9-08BA-4978-8579-0EA5163975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7728" y="0"/>
            <a:ext cx="5146254" cy="6783033"/>
          </a:xfrm>
          <a:prstGeom prst="rect">
            <a:avLst/>
          </a:prstGeom>
          <a:effectLst>
            <a:outerShdw blurRad="50800" dist="431800" sx="96000" sy="96000" algn="ctr" rotWithShape="0">
              <a:srgbClr val="000000">
                <a:alpha val="8000"/>
              </a:srgbClr>
            </a:outerShdw>
          </a:effectLst>
        </p:spPr>
      </p:pic>
      <p:pic>
        <p:nvPicPr>
          <p:cNvPr id="4" name="Resim 1">
            <a:extLst>
              <a:ext uri="{FF2B5EF4-FFF2-40B4-BE49-F238E27FC236}">
                <a16:creationId xmlns:a16="http://schemas.microsoft.com/office/drawing/2014/main" id="{FF796D80-FD87-4F3E-8511-73206866C2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0288" y="2458806"/>
            <a:ext cx="3381133" cy="2922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up 4">
            <a:extLst>
              <a:ext uri="{FF2B5EF4-FFF2-40B4-BE49-F238E27FC236}">
                <a16:creationId xmlns:a16="http://schemas.microsoft.com/office/drawing/2014/main" id="{A351BD7E-C24A-4377-B1D1-9F627177A963}"/>
              </a:ext>
            </a:extLst>
          </p:cNvPr>
          <p:cNvGrpSpPr/>
          <p:nvPr/>
        </p:nvGrpSpPr>
        <p:grpSpPr>
          <a:xfrm>
            <a:off x="6604670" y="2895996"/>
            <a:ext cx="2942897" cy="495520"/>
            <a:chOff x="4004441" y="2226659"/>
            <a:chExt cx="2942897" cy="495520"/>
          </a:xfrm>
        </p:grpSpPr>
        <p:sp>
          <p:nvSpPr>
            <p:cNvPr id="6" name="Dikdörtgen 5">
              <a:extLst>
                <a:ext uri="{FF2B5EF4-FFF2-40B4-BE49-F238E27FC236}">
                  <a16:creationId xmlns:a16="http://schemas.microsoft.com/office/drawing/2014/main" id="{49163AA5-C0F9-4A9A-B842-1217A40FCF07}"/>
                </a:ext>
              </a:extLst>
            </p:cNvPr>
            <p:cNvSpPr/>
            <p:nvPr/>
          </p:nvSpPr>
          <p:spPr>
            <a:xfrm>
              <a:off x="4004441" y="2226659"/>
              <a:ext cx="2942897" cy="369332"/>
            </a:xfrm>
            <a:prstGeom prst="rect">
              <a:avLst/>
            </a:prstGeom>
            <a:ln>
              <a:noFill/>
              <a:headEnd type="oval" w="med" len="med"/>
              <a:tailEnd type="oval" w="med" len="med"/>
            </a:ln>
          </p:spPr>
          <p:txBody>
            <a:bodyPr wrap="square">
              <a:spAutoFit/>
            </a:bodyPr>
            <a:lstStyle/>
            <a:p>
              <a:pPr indent="666750" algn="just">
                <a:spcAft>
                  <a:spcPts val="0"/>
                </a:spcAft>
              </a:pPr>
              <a:r>
                <a:rPr lang="tr-TR">
                  <a:latin typeface="Calibri (Gövde)"/>
                  <a:ea typeface="Times New Roman" panose="02020603050405020304" pitchFamily="18" charset="0"/>
                </a:rPr>
                <a:t>Üçgen şeklinde</a:t>
              </a:r>
            </a:p>
          </p:txBody>
        </p:sp>
        <p:cxnSp>
          <p:nvCxnSpPr>
            <p:cNvPr id="7" name="Düz Bağlayıcı 6">
              <a:extLst>
                <a:ext uri="{FF2B5EF4-FFF2-40B4-BE49-F238E27FC236}">
                  <a16:creationId xmlns:a16="http://schemas.microsoft.com/office/drawing/2014/main" id="{858E3450-CF82-4A57-8CEA-804E77976AE9}"/>
                </a:ext>
              </a:extLst>
            </p:cNvPr>
            <p:cNvCxnSpPr/>
            <p:nvPr/>
          </p:nvCxnSpPr>
          <p:spPr>
            <a:xfrm flipH="1">
              <a:off x="4162097" y="2411325"/>
              <a:ext cx="459446" cy="310854"/>
            </a:xfrm>
            <a:prstGeom prst="line">
              <a:avLst/>
            </a:prstGeom>
            <a:ln>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8" name="Grup 7">
            <a:extLst>
              <a:ext uri="{FF2B5EF4-FFF2-40B4-BE49-F238E27FC236}">
                <a16:creationId xmlns:a16="http://schemas.microsoft.com/office/drawing/2014/main" id="{F45C94CB-1E1F-4ED6-BC66-14D7903A898D}"/>
              </a:ext>
            </a:extLst>
          </p:cNvPr>
          <p:cNvGrpSpPr/>
          <p:nvPr/>
        </p:nvGrpSpPr>
        <p:grpSpPr>
          <a:xfrm>
            <a:off x="6992053" y="4529036"/>
            <a:ext cx="3260517" cy="646331"/>
            <a:chOff x="4200229" y="3102495"/>
            <a:chExt cx="2627294" cy="684423"/>
          </a:xfrm>
        </p:grpSpPr>
        <p:sp>
          <p:nvSpPr>
            <p:cNvPr id="9" name="Dikdörtgen 8">
              <a:extLst>
                <a:ext uri="{FF2B5EF4-FFF2-40B4-BE49-F238E27FC236}">
                  <a16:creationId xmlns:a16="http://schemas.microsoft.com/office/drawing/2014/main" id="{9AAA549F-4AE7-400D-8FE9-D9F64212D018}"/>
                </a:ext>
              </a:extLst>
            </p:cNvPr>
            <p:cNvSpPr/>
            <p:nvPr/>
          </p:nvSpPr>
          <p:spPr>
            <a:xfrm>
              <a:off x="5002924" y="3102495"/>
              <a:ext cx="1824599" cy="684423"/>
            </a:xfrm>
            <a:prstGeom prst="rect">
              <a:avLst/>
            </a:prstGeom>
            <a:ln>
              <a:noFill/>
              <a:headEnd type="oval" w="med" len="med"/>
              <a:tailEnd type="oval" w="med" len="med"/>
            </a:ln>
          </p:spPr>
          <p:txBody>
            <a:bodyPr wrap="square">
              <a:spAutoFit/>
            </a:bodyPr>
            <a:lstStyle/>
            <a:p>
              <a:r>
                <a:rPr lang="tr-TR">
                  <a:latin typeface="Calibri (Gövde)"/>
                  <a:ea typeface="Times New Roman" panose="02020603050405020304" pitchFamily="18" charset="0"/>
                </a:rPr>
                <a:t>Sarı zemin üzerine siyah </a:t>
              </a:r>
              <a:r>
                <a:rPr lang="tr-TR" err="1">
                  <a:latin typeface="Calibri (Gövde)"/>
                  <a:ea typeface="Times New Roman" panose="02020603050405020304" pitchFamily="18" charset="0"/>
                </a:rPr>
                <a:t>piktogram</a:t>
              </a:r>
              <a:endParaRPr lang="tr-TR">
                <a:latin typeface="Calibri (Gövde)"/>
              </a:endParaRPr>
            </a:p>
          </p:txBody>
        </p:sp>
        <p:cxnSp>
          <p:nvCxnSpPr>
            <p:cNvPr id="10" name="Düz Bağlayıcı 9">
              <a:extLst>
                <a:ext uri="{FF2B5EF4-FFF2-40B4-BE49-F238E27FC236}">
                  <a16:creationId xmlns:a16="http://schemas.microsoft.com/office/drawing/2014/main" id="{0EF223ED-C617-4959-9019-0AFA4CBEC7B7}"/>
                </a:ext>
              </a:extLst>
            </p:cNvPr>
            <p:cNvCxnSpPr>
              <a:cxnSpLocks/>
              <a:stCxn id="9" idx="1"/>
            </p:cNvCxnSpPr>
            <p:nvPr/>
          </p:nvCxnSpPr>
          <p:spPr>
            <a:xfrm flipH="1" flipV="1">
              <a:off x="4200229" y="3133128"/>
              <a:ext cx="802695" cy="311579"/>
            </a:xfrm>
            <a:prstGeom prst="line">
              <a:avLst/>
            </a:prstGeom>
            <a:ln>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11" name="Grup 10">
            <a:extLst>
              <a:ext uri="{FF2B5EF4-FFF2-40B4-BE49-F238E27FC236}">
                <a16:creationId xmlns:a16="http://schemas.microsoft.com/office/drawing/2014/main" id="{D1F4AD36-6C8C-4E7E-BC72-25640E02C4BC}"/>
              </a:ext>
            </a:extLst>
          </p:cNvPr>
          <p:cNvGrpSpPr/>
          <p:nvPr/>
        </p:nvGrpSpPr>
        <p:grpSpPr>
          <a:xfrm>
            <a:off x="4156960" y="6174451"/>
            <a:ext cx="4255623" cy="447784"/>
            <a:chOff x="2269250" y="4707880"/>
            <a:chExt cx="7883248" cy="977067"/>
          </a:xfrm>
        </p:grpSpPr>
        <p:pic>
          <p:nvPicPr>
            <p:cNvPr id="12" name="Resim 1">
              <a:extLst>
                <a:ext uri="{FF2B5EF4-FFF2-40B4-BE49-F238E27FC236}">
                  <a16:creationId xmlns:a16="http://schemas.microsoft.com/office/drawing/2014/main" id="{4CA21724-9139-4C44-BCB4-1CB89EDE30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9250" y="4713397"/>
              <a:ext cx="11144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Resim 1">
              <a:extLst>
                <a:ext uri="{FF2B5EF4-FFF2-40B4-BE49-F238E27FC236}">
                  <a16:creationId xmlns:a16="http://schemas.microsoft.com/office/drawing/2014/main" id="{C2DBDCC8-67BD-47C8-B4C9-35A433DB341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38073" y="4707880"/>
              <a:ext cx="11144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Resim 1">
              <a:extLst>
                <a:ext uri="{FF2B5EF4-FFF2-40B4-BE49-F238E27FC236}">
                  <a16:creationId xmlns:a16="http://schemas.microsoft.com/office/drawing/2014/main" id="{F494528A-FF41-4ABE-A5B0-0CAD9DC0F88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03121" y="4713397"/>
              <a:ext cx="11144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Resim 1">
              <a:extLst>
                <a:ext uri="{FF2B5EF4-FFF2-40B4-BE49-F238E27FC236}">
                  <a16:creationId xmlns:a16="http://schemas.microsoft.com/office/drawing/2014/main" id="{E72F3840-AEFD-40AA-AC99-F293B5AD48D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68169" y="4713397"/>
              <a:ext cx="11144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Resim 1">
              <a:extLst>
                <a:ext uri="{FF2B5EF4-FFF2-40B4-BE49-F238E27FC236}">
                  <a16:creationId xmlns:a16="http://schemas.microsoft.com/office/drawing/2014/main" id="{C8EE1803-CC68-49CE-8D7B-9BC970CB6F3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33217" y="4713397"/>
              <a:ext cx="11144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Resim 1">
              <a:extLst>
                <a:ext uri="{FF2B5EF4-FFF2-40B4-BE49-F238E27FC236}">
                  <a16:creationId xmlns:a16="http://schemas.microsoft.com/office/drawing/2014/main" id="{66140EC5-5B72-427B-A873-6DD15C52DDB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03519" y="4713397"/>
              <a:ext cx="11144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Resim 1">
              <a:extLst>
                <a:ext uri="{FF2B5EF4-FFF2-40B4-BE49-F238E27FC236}">
                  <a16:creationId xmlns:a16="http://schemas.microsoft.com/office/drawing/2014/main" id="{F16AB43E-9F76-4E71-88F4-AF07BD15171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89094" y="4713397"/>
              <a:ext cx="11144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Başlık 3">
            <a:extLst>
              <a:ext uri="{FF2B5EF4-FFF2-40B4-BE49-F238E27FC236}">
                <a16:creationId xmlns:a16="http://schemas.microsoft.com/office/drawing/2014/main" id="{B0FEDC59-DF1B-44DA-AE16-4B20314688C4}"/>
              </a:ext>
            </a:extLst>
          </p:cNvPr>
          <p:cNvSpPr/>
          <p:nvPr/>
        </p:nvSpPr>
        <p:spPr>
          <a:xfrm>
            <a:off x="4758561" y="342654"/>
            <a:ext cx="3020306" cy="10443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fontScale="92500" lnSpcReduction="20000"/>
          </a:bodyPr>
          <a:lstStyle/>
          <a:p>
            <a:pPr algn="ctr">
              <a:lnSpc>
                <a:spcPct val="100000"/>
              </a:lnSpc>
            </a:pPr>
            <a:r>
              <a:rPr lang="tr-TR" sz="2000" b="1" strike="noStrike" spc="-1" dirty="0">
                <a:solidFill>
                  <a:srgbClr val="000000"/>
                </a:solidFill>
                <a:latin typeface="Calibri"/>
                <a:ea typeface="DejaVu Sans"/>
              </a:rPr>
              <a:t>SAĞLIK VE GÜVENLİK İŞARETLERİ</a:t>
            </a:r>
          </a:p>
          <a:p>
            <a:pPr algn="ctr">
              <a:lnSpc>
                <a:spcPct val="100000"/>
              </a:lnSpc>
            </a:pPr>
            <a:endParaRPr lang="tr-TR" sz="2000" b="1" strike="noStrike" spc="-1" dirty="0">
              <a:solidFill>
                <a:srgbClr val="000000"/>
              </a:solidFill>
              <a:latin typeface="Calibri"/>
              <a:ea typeface="DejaVu Sans"/>
            </a:endParaRPr>
          </a:p>
          <a:p>
            <a:pPr algn="ctr">
              <a:lnSpc>
                <a:spcPct val="100000"/>
              </a:lnSpc>
            </a:pPr>
            <a:r>
              <a:rPr lang="tr-TR" sz="2000" b="1" strike="noStrike" spc="-1" dirty="0">
                <a:solidFill>
                  <a:srgbClr val="FFC000"/>
                </a:solidFill>
                <a:latin typeface="Calibri (Gövde)"/>
              </a:rPr>
              <a:t>Uyarı İşaretleri</a:t>
            </a:r>
          </a:p>
        </p:txBody>
      </p:sp>
    </p:spTree>
    <p:extLst>
      <p:ext uri="{BB962C8B-B14F-4D97-AF65-F5344CB8AC3E}">
        <p14:creationId xmlns:p14="http://schemas.microsoft.com/office/powerpoint/2010/main" val="1141399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4B4D6719-0AF3-452C-952D-D7DB40968188}"/>
              </a:ext>
            </a:extLst>
          </p:cNvPr>
          <p:cNvSpPr>
            <a:spLocks noGrp="1"/>
          </p:cNvSpPr>
          <p:nvPr>
            <p:ph type="sldNum" sz="quarter" idx="12"/>
          </p:nvPr>
        </p:nvSpPr>
        <p:spPr/>
        <p:txBody>
          <a:bodyPr/>
          <a:lstStyle/>
          <a:p>
            <a:fld id="{31E71EC7-6E90-4CB0-9B72-7BC0AB784A81}" type="slidenum">
              <a:rPr lang="tr-TR" smtClean="0"/>
              <a:pPr/>
              <a:t>7</a:t>
            </a:fld>
            <a:endParaRPr lang="tr-TR"/>
          </a:p>
        </p:txBody>
      </p:sp>
      <p:sp>
        <p:nvSpPr>
          <p:cNvPr id="21" name="TextBox 3">
            <a:extLst>
              <a:ext uri="{FF2B5EF4-FFF2-40B4-BE49-F238E27FC236}">
                <a16:creationId xmlns:a16="http://schemas.microsoft.com/office/drawing/2014/main" id="{781B063F-37CE-4A88-8A5F-BC4E60E12C48}"/>
              </a:ext>
            </a:extLst>
          </p:cNvPr>
          <p:cNvSpPr txBox="1"/>
          <p:nvPr/>
        </p:nvSpPr>
        <p:spPr>
          <a:xfrm>
            <a:off x="7943743" y="4893747"/>
            <a:ext cx="3449677" cy="1295868"/>
          </a:xfrm>
          <a:prstGeom prst="rect">
            <a:avLst/>
          </a:prstGeom>
          <a:noFill/>
        </p:spPr>
        <p:txBody>
          <a:bodyPr wrap="square" rtlCol="0">
            <a:spAutoFit/>
          </a:bodyPr>
          <a:lstStyle/>
          <a:p>
            <a:pPr algn="ctr">
              <a:lnSpc>
                <a:spcPct val="150000"/>
              </a:lnSpc>
              <a:buFont typeface="Arial" panose="020B0604020202020204" pitchFamily="34" charset="0"/>
              <a:buNone/>
            </a:pPr>
            <a:r>
              <a:rPr lang="tr-TR">
                <a:solidFill>
                  <a:srgbClr val="000000"/>
                </a:solidFill>
                <a:ea typeface="Cambria" panose="02040503050406030204" pitchFamily="18" charset="0"/>
              </a:rPr>
              <a:t>Tehlikeden kaynaklanacak kayıp, yaralanma ya da başka zararlı sonuç meydana gelme ihtimalidir.</a:t>
            </a:r>
          </a:p>
        </p:txBody>
      </p:sp>
      <p:sp>
        <p:nvSpPr>
          <p:cNvPr id="24" name="TextBox 6">
            <a:extLst>
              <a:ext uri="{FF2B5EF4-FFF2-40B4-BE49-F238E27FC236}">
                <a16:creationId xmlns:a16="http://schemas.microsoft.com/office/drawing/2014/main" id="{E68DFD75-E7B7-4C57-9038-2469AC70F249}"/>
              </a:ext>
            </a:extLst>
          </p:cNvPr>
          <p:cNvSpPr txBox="1"/>
          <p:nvPr/>
        </p:nvSpPr>
        <p:spPr>
          <a:xfrm>
            <a:off x="119336" y="2343228"/>
            <a:ext cx="3409239" cy="1702967"/>
          </a:xfrm>
          <a:prstGeom prst="rect">
            <a:avLst/>
          </a:prstGeom>
          <a:noFill/>
        </p:spPr>
        <p:txBody>
          <a:bodyPr wrap="square" rtlCol="0">
            <a:spAutoFit/>
          </a:bodyPr>
          <a:lstStyle/>
          <a:p>
            <a:pPr algn="ctr">
              <a:lnSpc>
                <a:spcPct val="150000"/>
              </a:lnSpc>
              <a:buFont typeface="Arial" panose="020B0604020202020204" pitchFamily="34" charset="0"/>
              <a:buNone/>
            </a:pPr>
            <a:r>
              <a:rPr lang="tr-TR">
                <a:solidFill>
                  <a:srgbClr val="000000"/>
                </a:solidFill>
                <a:ea typeface="Cambria" panose="02040503050406030204" pitchFamily="18" charset="0"/>
              </a:rPr>
              <a:t>İşyerinde var olan ya da dışarıdan gelebilecek, çalışanı veya işyerini etkileyecek zarar veya hasar verme potansiyelidir.</a:t>
            </a:r>
          </a:p>
        </p:txBody>
      </p:sp>
      <p:grpSp>
        <p:nvGrpSpPr>
          <p:cNvPr id="26" name="Grup 25">
            <a:extLst>
              <a:ext uri="{FF2B5EF4-FFF2-40B4-BE49-F238E27FC236}">
                <a16:creationId xmlns:a16="http://schemas.microsoft.com/office/drawing/2014/main" id="{23912E67-D564-4BFE-A400-F26F270AAD0D}"/>
              </a:ext>
            </a:extLst>
          </p:cNvPr>
          <p:cNvGrpSpPr/>
          <p:nvPr/>
        </p:nvGrpSpPr>
        <p:grpSpPr>
          <a:xfrm>
            <a:off x="4165034" y="4139512"/>
            <a:ext cx="3731476" cy="2241816"/>
            <a:chOff x="4492507" y="3764178"/>
            <a:chExt cx="3731476" cy="2241816"/>
          </a:xfrm>
        </p:grpSpPr>
        <p:sp>
          <p:nvSpPr>
            <p:cNvPr id="27" name="Flowchart: Process 9">
              <a:extLst>
                <a:ext uri="{FF2B5EF4-FFF2-40B4-BE49-F238E27FC236}">
                  <a16:creationId xmlns:a16="http://schemas.microsoft.com/office/drawing/2014/main" id="{DBE5D105-8B9B-4136-BB63-5A8B3D43F53C}"/>
                </a:ext>
              </a:extLst>
            </p:cNvPr>
            <p:cNvSpPr/>
            <p:nvPr/>
          </p:nvSpPr>
          <p:spPr>
            <a:xfrm rot="1935207">
              <a:off x="5957684" y="3764178"/>
              <a:ext cx="264563" cy="788459"/>
            </a:xfrm>
            <a:prstGeom prst="flowChartProcess">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8" name="Freeform: Shape 22">
              <a:extLst>
                <a:ext uri="{FF2B5EF4-FFF2-40B4-BE49-F238E27FC236}">
                  <a16:creationId xmlns:a16="http://schemas.microsoft.com/office/drawing/2014/main" id="{CF4DA205-CE02-42A5-B7E9-BCC762B41931}"/>
                </a:ext>
              </a:extLst>
            </p:cNvPr>
            <p:cNvSpPr/>
            <p:nvPr/>
          </p:nvSpPr>
          <p:spPr>
            <a:xfrm rot="1800000">
              <a:off x="4492507" y="4287922"/>
              <a:ext cx="2134907" cy="1285545"/>
            </a:xfrm>
            <a:custGeom>
              <a:avLst/>
              <a:gdLst>
                <a:gd name="connsiteX0" fmla="*/ 547095 w 2134907"/>
                <a:gd name="connsiteY0" fmla="*/ 135358 h 1285545"/>
                <a:gd name="connsiteX1" fmla="*/ 1048029 w 2134907"/>
                <a:gd name="connsiteY1" fmla="*/ 187 h 1285545"/>
                <a:gd name="connsiteX2" fmla="*/ 2134907 w 2134907"/>
                <a:gd name="connsiteY2" fmla="*/ 1028249 h 1285545"/>
                <a:gd name="connsiteX3" fmla="*/ 1985073 w 2134907"/>
                <a:gd name="connsiteY3" fmla="*/ 1057537 h 1285545"/>
                <a:gd name="connsiteX4" fmla="*/ 1983298 w 2134907"/>
                <a:gd name="connsiteY4" fmla="*/ 1057923 h 1285545"/>
                <a:gd name="connsiteX5" fmla="*/ 1052482 w 2134907"/>
                <a:gd name="connsiteY5" fmla="*/ 1285545 h 1285545"/>
                <a:gd name="connsiteX6" fmla="*/ 1794830 w 2134907"/>
                <a:gd name="connsiteY6" fmla="*/ 856951 h 1285545"/>
                <a:gd name="connsiteX7" fmla="*/ 1771101 w 2134907"/>
                <a:gd name="connsiteY7" fmla="*/ 786433 h 1285545"/>
                <a:gd name="connsiteX8" fmla="*/ 1053521 w 2134907"/>
                <a:gd name="connsiteY8" fmla="*/ 296499 h 1285545"/>
                <a:gd name="connsiteX9" fmla="*/ 296362 w 2134907"/>
                <a:gd name="connsiteY9" fmla="*/ 1067823 h 1285545"/>
                <a:gd name="connsiteX10" fmla="*/ 0 w 2134907"/>
                <a:gd name="connsiteY10" fmla="*/ 1067823 h 1285545"/>
                <a:gd name="connsiteX11" fmla="*/ 547095 w 2134907"/>
                <a:gd name="connsiteY11" fmla="*/ 135358 h 128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34907" h="1285545">
                  <a:moveTo>
                    <a:pt x="547095" y="135358"/>
                  </a:moveTo>
                  <a:cubicBezTo>
                    <a:pt x="695636" y="52245"/>
                    <a:pt x="866177" y="3558"/>
                    <a:pt x="1048029" y="187"/>
                  </a:cubicBezTo>
                  <a:cubicBezTo>
                    <a:pt x="1629956" y="-10601"/>
                    <a:pt x="2113336" y="446622"/>
                    <a:pt x="2134907" y="1028249"/>
                  </a:cubicBezTo>
                  <a:cubicBezTo>
                    <a:pt x="2077556" y="1038339"/>
                    <a:pt x="2030775" y="1047793"/>
                    <a:pt x="1985073" y="1057537"/>
                  </a:cubicBezTo>
                  <a:lnTo>
                    <a:pt x="1983298" y="1057923"/>
                  </a:lnTo>
                  <a:lnTo>
                    <a:pt x="1052482" y="1285545"/>
                  </a:lnTo>
                  <a:lnTo>
                    <a:pt x="1794830" y="856951"/>
                  </a:lnTo>
                  <a:lnTo>
                    <a:pt x="1771101" y="786433"/>
                  </a:lnTo>
                  <a:cubicBezTo>
                    <a:pt x="1645767" y="502748"/>
                    <a:pt x="1368835" y="290653"/>
                    <a:pt x="1053521" y="296499"/>
                  </a:cubicBezTo>
                  <a:cubicBezTo>
                    <a:pt x="633103" y="304292"/>
                    <a:pt x="296362" y="647332"/>
                    <a:pt x="296362" y="1067823"/>
                  </a:cubicBezTo>
                  <a:lnTo>
                    <a:pt x="0" y="1067823"/>
                  </a:lnTo>
                  <a:cubicBezTo>
                    <a:pt x="0" y="667680"/>
                    <a:pt x="220306" y="318207"/>
                    <a:pt x="547095" y="135358"/>
                  </a:cubicBezTo>
                  <a:close/>
                </a:path>
              </a:pathLst>
            </a:custGeom>
            <a:gradFill>
              <a:gsLst>
                <a:gs pos="0">
                  <a:schemeClr val="accent2"/>
                </a:gs>
                <a:gs pos="100000">
                  <a:schemeClr val="accent2">
                    <a:lumMod val="75000"/>
                  </a:schemeClr>
                </a:gs>
              </a:gsLst>
              <a:lin ang="21594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0"/>
            </a:p>
          </p:txBody>
        </p:sp>
        <p:sp>
          <p:nvSpPr>
            <p:cNvPr id="29" name="Donut 50">
              <a:extLst>
                <a:ext uri="{FF2B5EF4-FFF2-40B4-BE49-F238E27FC236}">
                  <a16:creationId xmlns:a16="http://schemas.microsoft.com/office/drawing/2014/main" id="{8945B4E7-205C-4C9F-9C53-1F7D628C0232}"/>
                </a:ext>
              </a:extLst>
            </p:cNvPr>
            <p:cNvSpPr/>
            <p:nvPr/>
          </p:nvSpPr>
          <p:spPr>
            <a:xfrm>
              <a:off x="4654541" y="4619569"/>
              <a:ext cx="1386424" cy="1386425"/>
            </a:xfrm>
            <a:prstGeom prst="donut">
              <a:avLst/>
            </a:prstGeom>
            <a:solidFill>
              <a:schemeClr val="accent2"/>
            </a:solidFill>
            <a:ln>
              <a:noFill/>
            </a:ln>
            <a:effectLst>
              <a:outerShdw blurRad="1270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30" name="Right Arrow 51">
              <a:extLst>
                <a:ext uri="{FF2B5EF4-FFF2-40B4-BE49-F238E27FC236}">
                  <a16:creationId xmlns:a16="http://schemas.microsoft.com/office/drawing/2014/main" id="{5960DAAC-DF74-4184-AFE6-772583CD68A5}"/>
                </a:ext>
              </a:extLst>
            </p:cNvPr>
            <p:cNvSpPr/>
            <p:nvPr/>
          </p:nvSpPr>
          <p:spPr>
            <a:xfrm>
              <a:off x="5225608" y="4823733"/>
              <a:ext cx="2998375" cy="881777"/>
            </a:xfrm>
            <a:prstGeom prst="rightArrow">
              <a:avLst>
                <a:gd name="adj1" fmla="val 50000"/>
                <a:gd name="adj2" fmla="val 58337"/>
              </a:avLst>
            </a:prstGeom>
            <a:solidFill>
              <a:schemeClr val="accent2"/>
            </a:solidFill>
            <a:ln>
              <a:noFill/>
            </a:ln>
            <a:effectLst>
              <a:outerShdw blurRad="1270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1" name="TextBox 12">
              <a:extLst>
                <a:ext uri="{FF2B5EF4-FFF2-40B4-BE49-F238E27FC236}">
                  <a16:creationId xmlns:a16="http://schemas.microsoft.com/office/drawing/2014/main" id="{66810E81-361D-440A-8E0F-C012DF0B371E}"/>
                </a:ext>
              </a:extLst>
            </p:cNvPr>
            <p:cNvSpPr txBox="1"/>
            <p:nvPr/>
          </p:nvSpPr>
          <p:spPr>
            <a:xfrm>
              <a:off x="6326008" y="5079955"/>
              <a:ext cx="1386424" cy="369332"/>
            </a:xfrm>
            <a:prstGeom prst="rect">
              <a:avLst/>
            </a:prstGeom>
            <a:noFill/>
          </p:spPr>
          <p:txBody>
            <a:bodyPr wrap="square" rtlCol="0" anchor="ctr">
              <a:spAutoFit/>
            </a:bodyPr>
            <a:lstStyle/>
            <a:p>
              <a:pPr algn="ctr"/>
              <a:r>
                <a:rPr lang="tr-TR" altLang="ko-KR" b="1">
                  <a:solidFill>
                    <a:schemeClr val="bg1"/>
                  </a:solidFill>
                  <a:cs typeface="Arial" pitchFamily="34" charset="0"/>
                </a:rPr>
                <a:t>RİSK</a:t>
              </a:r>
              <a:endParaRPr lang="ko-KR" altLang="en-US" b="1">
                <a:solidFill>
                  <a:schemeClr val="bg1"/>
                </a:solidFill>
                <a:cs typeface="Arial" pitchFamily="34" charset="0"/>
              </a:endParaRPr>
            </a:p>
          </p:txBody>
        </p:sp>
      </p:grpSp>
      <p:grpSp>
        <p:nvGrpSpPr>
          <p:cNvPr id="32" name="Grup 31">
            <a:extLst>
              <a:ext uri="{FF2B5EF4-FFF2-40B4-BE49-F238E27FC236}">
                <a16:creationId xmlns:a16="http://schemas.microsoft.com/office/drawing/2014/main" id="{FF021BCE-863B-4888-8837-7ED346C3A68E}"/>
              </a:ext>
            </a:extLst>
          </p:cNvPr>
          <p:cNvGrpSpPr/>
          <p:nvPr/>
        </p:nvGrpSpPr>
        <p:grpSpPr>
          <a:xfrm>
            <a:off x="3640543" y="2641494"/>
            <a:ext cx="3800660" cy="1775008"/>
            <a:chOff x="3968016" y="2266160"/>
            <a:chExt cx="3800660" cy="1775008"/>
          </a:xfrm>
        </p:grpSpPr>
        <p:sp>
          <p:nvSpPr>
            <p:cNvPr id="33" name="Freeform: Shape 24">
              <a:extLst>
                <a:ext uri="{FF2B5EF4-FFF2-40B4-BE49-F238E27FC236}">
                  <a16:creationId xmlns:a16="http://schemas.microsoft.com/office/drawing/2014/main" id="{9DCDE94D-7503-4CE1-A6CA-DE4A8C419CAA}"/>
                </a:ext>
              </a:extLst>
            </p:cNvPr>
            <p:cNvSpPr/>
            <p:nvPr/>
          </p:nvSpPr>
          <p:spPr>
            <a:xfrm>
              <a:off x="5775903" y="2473900"/>
              <a:ext cx="1992773" cy="1567268"/>
            </a:xfrm>
            <a:custGeom>
              <a:avLst/>
              <a:gdLst>
                <a:gd name="connsiteX0" fmla="*/ 124102 w 1992773"/>
                <a:gd name="connsiteY0" fmla="*/ 0 h 1567268"/>
                <a:gd name="connsiteX1" fmla="*/ 255090 w 1992773"/>
                <a:gd name="connsiteY1" fmla="*/ 43239 h 1567268"/>
                <a:gd name="connsiteX2" fmla="*/ 297280 w 1992773"/>
                <a:gd name="connsiteY2" fmla="*/ 57993 h 1567268"/>
                <a:gd name="connsiteX3" fmla="*/ 1190160 w 1992773"/>
                <a:gd name="connsiteY3" fmla="*/ 318388 h 1567268"/>
                <a:gd name="connsiteX4" fmla="*/ 321082 w 1992773"/>
                <a:gd name="connsiteY4" fmla="*/ 318388 h 1567268"/>
                <a:gd name="connsiteX5" fmla="*/ 307603 w 1992773"/>
                <a:gd name="connsiteY5" fmla="*/ 388658 h 1567268"/>
                <a:gd name="connsiteX6" fmla="*/ 694734 w 1992773"/>
                <a:gd name="connsiteY6" fmla="*/ 1174407 h 1567268"/>
                <a:gd name="connsiteX7" fmla="*/ 1736116 w 1992773"/>
                <a:gd name="connsiteY7" fmla="*/ 885000 h 1567268"/>
                <a:gd name="connsiteX8" fmla="*/ 1992773 w 1992773"/>
                <a:gd name="connsiteY8" fmla="*/ 1033181 h 1567268"/>
                <a:gd name="connsiteX9" fmla="*/ 551335 w 1992773"/>
                <a:gd name="connsiteY9" fmla="*/ 1433766 h 1567268"/>
                <a:gd name="connsiteX10" fmla="*/ 124102 w 1992773"/>
                <a:gd name="connsiteY10" fmla="*/ 0 h 15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2773" h="1567268">
                  <a:moveTo>
                    <a:pt x="124102" y="0"/>
                  </a:moveTo>
                  <a:cubicBezTo>
                    <a:pt x="183552" y="18360"/>
                    <a:pt x="218532" y="30405"/>
                    <a:pt x="255090" y="43239"/>
                  </a:cubicBezTo>
                  <a:lnTo>
                    <a:pt x="297280" y="57993"/>
                  </a:lnTo>
                  <a:lnTo>
                    <a:pt x="1190160" y="318388"/>
                  </a:lnTo>
                  <a:lnTo>
                    <a:pt x="321082" y="318388"/>
                  </a:lnTo>
                  <a:lnTo>
                    <a:pt x="307603" y="388658"/>
                  </a:lnTo>
                  <a:cubicBezTo>
                    <a:pt x="277855" y="697891"/>
                    <a:pt x="418742" y="1021812"/>
                    <a:pt x="694734" y="1174407"/>
                  </a:cubicBezTo>
                  <a:cubicBezTo>
                    <a:pt x="1062724" y="1377867"/>
                    <a:pt x="1525871" y="1249155"/>
                    <a:pt x="1736116" y="885000"/>
                  </a:cubicBezTo>
                  <a:lnTo>
                    <a:pt x="1992773" y="1033181"/>
                  </a:lnTo>
                  <a:cubicBezTo>
                    <a:pt x="1701760" y="1537230"/>
                    <a:pt x="1060692" y="1715388"/>
                    <a:pt x="551335" y="1433766"/>
                  </a:cubicBezTo>
                  <a:cubicBezTo>
                    <a:pt x="41978" y="1152145"/>
                    <a:pt x="-148031" y="514489"/>
                    <a:pt x="124102" y="0"/>
                  </a:cubicBezTo>
                  <a:close/>
                </a:path>
              </a:pathLst>
            </a:custGeom>
            <a:gradFill flip="none" rotWithShape="1">
              <a:gsLst>
                <a:gs pos="0">
                  <a:schemeClr val="accent1"/>
                </a:gs>
                <a:gs pos="50000">
                  <a:schemeClr val="accent1"/>
                </a:gs>
                <a:gs pos="100000">
                  <a:schemeClr val="accent1">
                    <a:lumMod val="75000"/>
                  </a:scheme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0"/>
            </a:p>
          </p:txBody>
        </p:sp>
        <p:sp>
          <p:nvSpPr>
            <p:cNvPr id="34" name="Donut 46">
              <a:extLst>
                <a:ext uri="{FF2B5EF4-FFF2-40B4-BE49-F238E27FC236}">
                  <a16:creationId xmlns:a16="http://schemas.microsoft.com/office/drawing/2014/main" id="{B472D42B-E61A-44B0-BEC1-65D9D9A4F28A}"/>
                </a:ext>
              </a:extLst>
            </p:cNvPr>
            <p:cNvSpPr/>
            <p:nvPr/>
          </p:nvSpPr>
          <p:spPr>
            <a:xfrm rot="10800000">
              <a:off x="6150706" y="2266160"/>
              <a:ext cx="1386424" cy="1386425"/>
            </a:xfrm>
            <a:prstGeom prst="donut">
              <a:avLst/>
            </a:prstGeom>
            <a:solidFill>
              <a:schemeClr val="accent1"/>
            </a:solidFill>
            <a:ln>
              <a:noFill/>
            </a:ln>
            <a:effectLst>
              <a:outerShdw blurRad="1270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35" name="Right Arrow 47">
              <a:extLst>
                <a:ext uri="{FF2B5EF4-FFF2-40B4-BE49-F238E27FC236}">
                  <a16:creationId xmlns:a16="http://schemas.microsoft.com/office/drawing/2014/main" id="{8C329065-F466-4A2D-A843-0AA751C601E3}"/>
                </a:ext>
              </a:extLst>
            </p:cNvPr>
            <p:cNvSpPr/>
            <p:nvPr/>
          </p:nvSpPr>
          <p:spPr>
            <a:xfrm rot="10800000">
              <a:off x="3968016" y="2566644"/>
              <a:ext cx="2998042" cy="881777"/>
            </a:xfrm>
            <a:prstGeom prst="rightArrow">
              <a:avLst>
                <a:gd name="adj1" fmla="val 50000"/>
                <a:gd name="adj2" fmla="val 58337"/>
              </a:avLst>
            </a:prstGeom>
            <a:solidFill>
              <a:schemeClr val="accent1"/>
            </a:solidFill>
            <a:ln>
              <a:noFill/>
            </a:ln>
            <a:effectLst>
              <a:outerShdw blurRad="1270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6" name="TextBox 13">
              <a:extLst>
                <a:ext uri="{FF2B5EF4-FFF2-40B4-BE49-F238E27FC236}">
                  <a16:creationId xmlns:a16="http://schemas.microsoft.com/office/drawing/2014/main" id="{D4E60A4B-3FDB-4E68-B743-A3CA234CC307}"/>
                </a:ext>
              </a:extLst>
            </p:cNvPr>
            <p:cNvSpPr txBox="1"/>
            <p:nvPr/>
          </p:nvSpPr>
          <p:spPr>
            <a:xfrm>
              <a:off x="4256048" y="2819378"/>
              <a:ext cx="1574861" cy="369332"/>
            </a:xfrm>
            <a:prstGeom prst="rect">
              <a:avLst/>
            </a:prstGeom>
            <a:noFill/>
            <a:effectLst>
              <a:outerShdw blurRad="63500" sx="102000" sy="102000" algn="ctr" rotWithShape="0">
                <a:prstClr val="black">
                  <a:alpha val="40000"/>
                </a:prstClr>
              </a:outerShdw>
            </a:effectLst>
          </p:spPr>
          <p:txBody>
            <a:bodyPr wrap="square" rtlCol="0" anchor="ctr">
              <a:spAutoFit/>
            </a:bodyPr>
            <a:lstStyle/>
            <a:p>
              <a:pPr algn="ctr"/>
              <a:r>
                <a:rPr lang="tr-TR" altLang="ko-KR" b="1">
                  <a:solidFill>
                    <a:schemeClr val="bg1"/>
                  </a:solidFill>
                  <a:cs typeface="Arial" pitchFamily="34" charset="0"/>
                </a:rPr>
                <a:t>TEHLİKE</a:t>
              </a:r>
              <a:endParaRPr lang="ko-KR" altLang="en-US" b="1">
                <a:solidFill>
                  <a:schemeClr val="bg1"/>
                </a:solidFill>
                <a:cs typeface="Arial" pitchFamily="34" charset="0"/>
              </a:endParaRPr>
            </a:p>
          </p:txBody>
        </p:sp>
      </p:grpSp>
      <p:grpSp>
        <p:nvGrpSpPr>
          <p:cNvPr id="16" name="Grup 15">
            <a:extLst>
              <a:ext uri="{FF2B5EF4-FFF2-40B4-BE49-F238E27FC236}">
                <a16:creationId xmlns:a16="http://schemas.microsoft.com/office/drawing/2014/main" id="{2B9CC5B2-96D7-495F-A2CC-A4955BD97AC4}"/>
              </a:ext>
            </a:extLst>
          </p:cNvPr>
          <p:cNvGrpSpPr/>
          <p:nvPr/>
        </p:nvGrpSpPr>
        <p:grpSpPr>
          <a:xfrm>
            <a:off x="4445809" y="703253"/>
            <a:ext cx="3731476" cy="2256769"/>
            <a:chOff x="4492507" y="4287922"/>
            <a:chExt cx="3731476" cy="2256769"/>
          </a:xfrm>
        </p:grpSpPr>
        <p:sp>
          <p:nvSpPr>
            <p:cNvPr id="17" name="Flowchart: Process 9">
              <a:extLst>
                <a:ext uri="{FF2B5EF4-FFF2-40B4-BE49-F238E27FC236}">
                  <a16:creationId xmlns:a16="http://schemas.microsoft.com/office/drawing/2014/main" id="{7018A2D8-EDBF-4A21-B0A4-F26397956683}"/>
                </a:ext>
              </a:extLst>
            </p:cNvPr>
            <p:cNvSpPr/>
            <p:nvPr/>
          </p:nvSpPr>
          <p:spPr>
            <a:xfrm rot="8439965">
              <a:off x="5876287" y="5756232"/>
              <a:ext cx="264563" cy="788459"/>
            </a:xfrm>
            <a:prstGeom prst="flowChartProcess">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8" name="Freeform: Shape 22">
              <a:extLst>
                <a:ext uri="{FF2B5EF4-FFF2-40B4-BE49-F238E27FC236}">
                  <a16:creationId xmlns:a16="http://schemas.microsoft.com/office/drawing/2014/main" id="{F2E6F1AD-2E86-434A-A667-06ACB008A27A}"/>
                </a:ext>
              </a:extLst>
            </p:cNvPr>
            <p:cNvSpPr/>
            <p:nvPr/>
          </p:nvSpPr>
          <p:spPr>
            <a:xfrm rot="1800000">
              <a:off x="4492507" y="4287922"/>
              <a:ext cx="2134907" cy="1285545"/>
            </a:xfrm>
            <a:custGeom>
              <a:avLst/>
              <a:gdLst>
                <a:gd name="connsiteX0" fmla="*/ 547095 w 2134907"/>
                <a:gd name="connsiteY0" fmla="*/ 135358 h 1285545"/>
                <a:gd name="connsiteX1" fmla="*/ 1048029 w 2134907"/>
                <a:gd name="connsiteY1" fmla="*/ 187 h 1285545"/>
                <a:gd name="connsiteX2" fmla="*/ 2134907 w 2134907"/>
                <a:gd name="connsiteY2" fmla="*/ 1028249 h 1285545"/>
                <a:gd name="connsiteX3" fmla="*/ 1985073 w 2134907"/>
                <a:gd name="connsiteY3" fmla="*/ 1057537 h 1285545"/>
                <a:gd name="connsiteX4" fmla="*/ 1983298 w 2134907"/>
                <a:gd name="connsiteY4" fmla="*/ 1057923 h 1285545"/>
                <a:gd name="connsiteX5" fmla="*/ 1052482 w 2134907"/>
                <a:gd name="connsiteY5" fmla="*/ 1285545 h 1285545"/>
                <a:gd name="connsiteX6" fmla="*/ 1794830 w 2134907"/>
                <a:gd name="connsiteY6" fmla="*/ 856951 h 1285545"/>
                <a:gd name="connsiteX7" fmla="*/ 1771101 w 2134907"/>
                <a:gd name="connsiteY7" fmla="*/ 786433 h 1285545"/>
                <a:gd name="connsiteX8" fmla="*/ 1053521 w 2134907"/>
                <a:gd name="connsiteY8" fmla="*/ 296499 h 1285545"/>
                <a:gd name="connsiteX9" fmla="*/ 296362 w 2134907"/>
                <a:gd name="connsiteY9" fmla="*/ 1067823 h 1285545"/>
                <a:gd name="connsiteX10" fmla="*/ 0 w 2134907"/>
                <a:gd name="connsiteY10" fmla="*/ 1067823 h 1285545"/>
                <a:gd name="connsiteX11" fmla="*/ 547095 w 2134907"/>
                <a:gd name="connsiteY11" fmla="*/ 135358 h 128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34907" h="1285545">
                  <a:moveTo>
                    <a:pt x="547095" y="135358"/>
                  </a:moveTo>
                  <a:cubicBezTo>
                    <a:pt x="695636" y="52245"/>
                    <a:pt x="866177" y="3558"/>
                    <a:pt x="1048029" y="187"/>
                  </a:cubicBezTo>
                  <a:cubicBezTo>
                    <a:pt x="1629956" y="-10601"/>
                    <a:pt x="2113336" y="446622"/>
                    <a:pt x="2134907" y="1028249"/>
                  </a:cubicBezTo>
                  <a:cubicBezTo>
                    <a:pt x="2077556" y="1038339"/>
                    <a:pt x="2030775" y="1047793"/>
                    <a:pt x="1985073" y="1057537"/>
                  </a:cubicBezTo>
                  <a:lnTo>
                    <a:pt x="1983298" y="1057923"/>
                  </a:lnTo>
                  <a:lnTo>
                    <a:pt x="1052482" y="1285545"/>
                  </a:lnTo>
                  <a:lnTo>
                    <a:pt x="1794830" y="856951"/>
                  </a:lnTo>
                  <a:lnTo>
                    <a:pt x="1771101" y="786433"/>
                  </a:lnTo>
                  <a:cubicBezTo>
                    <a:pt x="1645767" y="502748"/>
                    <a:pt x="1368835" y="290653"/>
                    <a:pt x="1053521" y="296499"/>
                  </a:cubicBezTo>
                  <a:cubicBezTo>
                    <a:pt x="633103" y="304292"/>
                    <a:pt x="296362" y="647332"/>
                    <a:pt x="296362" y="1067823"/>
                  </a:cubicBezTo>
                  <a:lnTo>
                    <a:pt x="0" y="1067823"/>
                  </a:lnTo>
                  <a:cubicBezTo>
                    <a:pt x="0" y="667680"/>
                    <a:pt x="220306" y="318207"/>
                    <a:pt x="547095" y="135358"/>
                  </a:cubicBezTo>
                  <a:close/>
                </a:path>
              </a:pathLst>
            </a:custGeom>
            <a:gradFill>
              <a:gsLst>
                <a:gs pos="0">
                  <a:schemeClr val="accent2"/>
                </a:gs>
                <a:gs pos="100000">
                  <a:schemeClr val="accent2">
                    <a:lumMod val="75000"/>
                  </a:schemeClr>
                </a:gs>
              </a:gsLst>
              <a:lin ang="21594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0"/>
            </a:p>
          </p:txBody>
        </p:sp>
        <p:sp>
          <p:nvSpPr>
            <p:cNvPr id="19" name="Donut 50">
              <a:extLst>
                <a:ext uri="{FF2B5EF4-FFF2-40B4-BE49-F238E27FC236}">
                  <a16:creationId xmlns:a16="http://schemas.microsoft.com/office/drawing/2014/main" id="{FBE6D552-BB85-459A-94FB-C1C9665B1DC5}"/>
                </a:ext>
              </a:extLst>
            </p:cNvPr>
            <p:cNvSpPr/>
            <p:nvPr/>
          </p:nvSpPr>
          <p:spPr>
            <a:xfrm>
              <a:off x="4654541" y="4619569"/>
              <a:ext cx="1386424" cy="1386425"/>
            </a:xfrm>
            <a:prstGeom prst="donut">
              <a:avLst/>
            </a:prstGeom>
            <a:solidFill>
              <a:schemeClr val="accent2"/>
            </a:solidFill>
            <a:ln>
              <a:noFill/>
            </a:ln>
            <a:effectLst>
              <a:outerShdw blurRad="1270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20" name="Right Arrow 51">
              <a:extLst>
                <a:ext uri="{FF2B5EF4-FFF2-40B4-BE49-F238E27FC236}">
                  <a16:creationId xmlns:a16="http://schemas.microsoft.com/office/drawing/2014/main" id="{DF8DBED3-3162-44A8-9326-32AE5B5F8033}"/>
                </a:ext>
              </a:extLst>
            </p:cNvPr>
            <p:cNvSpPr/>
            <p:nvPr/>
          </p:nvSpPr>
          <p:spPr>
            <a:xfrm>
              <a:off x="5225608" y="4823733"/>
              <a:ext cx="2998375" cy="881777"/>
            </a:xfrm>
            <a:prstGeom prst="rightArrow">
              <a:avLst>
                <a:gd name="adj1" fmla="val 50000"/>
                <a:gd name="adj2" fmla="val 58337"/>
              </a:avLst>
            </a:prstGeom>
            <a:solidFill>
              <a:schemeClr val="accent2"/>
            </a:solidFill>
            <a:ln>
              <a:noFill/>
            </a:ln>
            <a:effectLst>
              <a:outerShdw blurRad="1270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2" name="TextBox 12">
              <a:extLst>
                <a:ext uri="{FF2B5EF4-FFF2-40B4-BE49-F238E27FC236}">
                  <a16:creationId xmlns:a16="http://schemas.microsoft.com/office/drawing/2014/main" id="{E7DCC613-CF10-4ECB-BFD7-013F7324A39F}"/>
                </a:ext>
              </a:extLst>
            </p:cNvPr>
            <p:cNvSpPr txBox="1"/>
            <p:nvPr/>
          </p:nvSpPr>
          <p:spPr>
            <a:xfrm>
              <a:off x="6326008" y="5079955"/>
              <a:ext cx="1386424" cy="369332"/>
            </a:xfrm>
            <a:prstGeom prst="rect">
              <a:avLst/>
            </a:prstGeom>
            <a:noFill/>
          </p:spPr>
          <p:txBody>
            <a:bodyPr wrap="square" rtlCol="0" anchor="ctr">
              <a:spAutoFit/>
            </a:bodyPr>
            <a:lstStyle/>
            <a:p>
              <a:pPr algn="ctr"/>
              <a:r>
                <a:rPr lang="tr-TR" altLang="ko-KR" b="1">
                  <a:solidFill>
                    <a:schemeClr val="bg1"/>
                  </a:solidFill>
                  <a:cs typeface="Arial" pitchFamily="34" charset="0"/>
                </a:rPr>
                <a:t>ÖNLEME</a:t>
              </a:r>
              <a:endParaRPr lang="ko-KR" altLang="en-US" b="1">
                <a:solidFill>
                  <a:schemeClr val="bg1"/>
                </a:solidFill>
                <a:cs typeface="Arial" pitchFamily="34" charset="0"/>
              </a:endParaRPr>
            </a:p>
          </p:txBody>
        </p:sp>
      </p:grpSp>
      <p:sp>
        <p:nvSpPr>
          <p:cNvPr id="23" name="TextBox 3">
            <a:extLst>
              <a:ext uri="{FF2B5EF4-FFF2-40B4-BE49-F238E27FC236}">
                <a16:creationId xmlns:a16="http://schemas.microsoft.com/office/drawing/2014/main" id="{83922B4E-C925-4AAE-AAA8-43121A3FA737}"/>
              </a:ext>
            </a:extLst>
          </p:cNvPr>
          <p:cNvSpPr txBox="1"/>
          <p:nvPr/>
        </p:nvSpPr>
        <p:spPr>
          <a:xfrm>
            <a:off x="8075369" y="660748"/>
            <a:ext cx="3449677" cy="2533963"/>
          </a:xfrm>
          <a:prstGeom prst="rect">
            <a:avLst/>
          </a:prstGeom>
          <a:noFill/>
        </p:spPr>
        <p:txBody>
          <a:bodyPr wrap="square" rtlCol="0">
            <a:spAutoFit/>
          </a:bodyPr>
          <a:lstStyle/>
          <a:p>
            <a:pPr algn="ctr">
              <a:lnSpc>
                <a:spcPct val="150000"/>
              </a:lnSpc>
              <a:buFont typeface="Arial" panose="020B0604020202020204" pitchFamily="34" charset="0"/>
              <a:buNone/>
            </a:pPr>
            <a:r>
              <a:rPr lang="tr-TR">
                <a:solidFill>
                  <a:srgbClr val="000000"/>
                </a:solidFill>
                <a:ea typeface="Cambria" panose="02040503050406030204" pitchFamily="18" charset="0"/>
              </a:rPr>
              <a:t>İşyerinde yürütülen işlerin bütün safhalarında iş sağlığı ve güvenliği ile ilgili riskleri ortadan kaldırmak veya azaltmak için planlanan ve alınan tedbirlerin tümünü, ifade eder.</a:t>
            </a:r>
          </a:p>
        </p:txBody>
      </p:sp>
    </p:spTree>
    <p:extLst>
      <p:ext uri="{BB962C8B-B14F-4D97-AF65-F5344CB8AC3E}">
        <p14:creationId xmlns:p14="http://schemas.microsoft.com/office/powerpoint/2010/main" val="38359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23"/>
                                        </p:tgtEl>
                                      </p:cBhvr>
                                    </p:animEffect>
                                    <p:animScale>
                                      <p:cBhvr>
                                        <p:cTn id="10" dur="250" autoRev="1" fill="hold"/>
                                        <p:tgtEl>
                                          <p:spTgt spid="23"/>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24"/>
                                        </p:tgtEl>
                                      </p:cBhvr>
                                    </p:animEffect>
                                    <p:animScale>
                                      <p:cBhvr>
                                        <p:cTn id="15" dur="250" autoRev="1" fill="hold"/>
                                        <p:tgtEl>
                                          <p:spTgt spid="24"/>
                                        </p:tgtEl>
                                      </p:cBhvr>
                                      <p:by x="105000" y="105000"/>
                                    </p:animScale>
                                  </p:childTnLst>
                                </p:cTn>
                              </p:par>
                              <p:par>
                                <p:cTn id="16" presetID="26" presetClass="emph" presetSubtype="0" fill="hold" nodeType="withEffect">
                                  <p:stCondLst>
                                    <p:cond delay="0"/>
                                  </p:stCondLst>
                                  <p:childTnLst>
                                    <p:animEffect transition="out" filter="fade">
                                      <p:cBhvr>
                                        <p:cTn id="17" dur="500" tmFilter="0, 0; .2, .5; .8, .5; 1, 0"/>
                                        <p:tgtEl>
                                          <p:spTgt spid="32"/>
                                        </p:tgtEl>
                                      </p:cBhvr>
                                    </p:animEffect>
                                    <p:animScale>
                                      <p:cBhvr>
                                        <p:cTn id="18" dur="250" autoRev="1" fill="hold"/>
                                        <p:tgtEl>
                                          <p:spTgt spid="32"/>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26"/>
                                        </p:tgtEl>
                                      </p:cBhvr>
                                    </p:animEffect>
                                    <p:animScale>
                                      <p:cBhvr>
                                        <p:cTn id="23" dur="250" autoRev="1" fill="hold"/>
                                        <p:tgtEl>
                                          <p:spTgt spid="26"/>
                                        </p:tgtEl>
                                      </p:cBhvr>
                                      <p:by x="105000" y="105000"/>
                                    </p:animScale>
                                  </p:childTnLst>
                                </p:cTn>
                              </p:par>
                              <p:par>
                                <p:cTn id="24" presetID="26" presetClass="emph" presetSubtype="0" fill="hold" grpId="0" nodeType="withEffect">
                                  <p:stCondLst>
                                    <p:cond delay="0"/>
                                  </p:stCondLst>
                                  <p:childTnLst>
                                    <p:animEffect transition="out" filter="fade">
                                      <p:cBhvr>
                                        <p:cTn id="25" dur="500" tmFilter="0, 0; .2, .5; .8, .5; 1, 0"/>
                                        <p:tgtEl>
                                          <p:spTgt spid="21"/>
                                        </p:tgtEl>
                                      </p:cBhvr>
                                    </p:animEffect>
                                    <p:animScale>
                                      <p:cBhvr>
                                        <p:cTn id="26"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P spid="23" grpId="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9DF7CB4B-AE95-4155-876E-3D813EC199D2}"/>
              </a:ext>
            </a:extLst>
          </p:cNvPr>
          <p:cNvSpPr>
            <a:spLocks noGrp="1"/>
          </p:cNvSpPr>
          <p:nvPr>
            <p:ph type="sldNum" sz="quarter" idx="12"/>
          </p:nvPr>
        </p:nvSpPr>
        <p:spPr/>
        <p:txBody>
          <a:bodyPr/>
          <a:lstStyle/>
          <a:p>
            <a:fld id="{31E71EC7-6E90-4CB0-9B72-7BC0AB784A81}" type="slidenum">
              <a:rPr lang="tr-TR" smtClean="0"/>
              <a:pPr/>
              <a:t>70</a:t>
            </a:fld>
            <a:endParaRPr lang="tr-TR"/>
          </a:p>
        </p:txBody>
      </p:sp>
      <p:pic>
        <p:nvPicPr>
          <p:cNvPr id="3" name="Resim 2">
            <a:extLst>
              <a:ext uri="{FF2B5EF4-FFF2-40B4-BE49-F238E27FC236}">
                <a16:creationId xmlns:a16="http://schemas.microsoft.com/office/drawing/2014/main" id="{70E04171-149D-4A66-B119-A23964EF22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2873" y="0"/>
            <a:ext cx="5146254" cy="6783033"/>
          </a:xfrm>
          <a:prstGeom prst="rect">
            <a:avLst/>
          </a:prstGeom>
          <a:effectLst>
            <a:outerShdw blurRad="50800" dist="431800" sx="96000" sy="96000" algn="ctr" rotWithShape="0">
              <a:srgbClr val="000000">
                <a:alpha val="8000"/>
              </a:srgbClr>
            </a:outerShdw>
          </a:effectLst>
        </p:spPr>
      </p:pic>
      <p:pic>
        <p:nvPicPr>
          <p:cNvPr id="4" name="Resim 1">
            <a:extLst>
              <a:ext uri="{FF2B5EF4-FFF2-40B4-BE49-F238E27FC236}">
                <a16:creationId xmlns:a16="http://schemas.microsoft.com/office/drawing/2014/main" id="{3D9441A8-F1D2-4E47-A4BC-91E392626C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6178" y="2886320"/>
            <a:ext cx="2746493" cy="2746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up 4">
            <a:extLst>
              <a:ext uri="{FF2B5EF4-FFF2-40B4-BE49-F238E27FC236}">
                <a16:creationId xmlns:a16="http://schemas.microsoft.com/office/drawing/2014/main" id="{95133DA9-CDC1-478C-BDA9-F29DFEBEAA10}"/>
              </a:ext>
            </a:extLst>
          </p:cNvPr>
          <p:cNvGrpSpPr/>
          <p:nvPr/>
        </p:nvGrpSpPr>
        <p:grpSpPr>
          <a:xfrm>
            <a:off x="7233654" y="3006490"/>
            <a:ext cx="3035419" cy="647937"/>
            <a:chOff x="4719053" y="1725127"/>
            <a:chExt cx="3035419" cy="647937"/>
          </a:xfrm>
        </p:grpSpPr>
        <p:sp>
          <p:nvSpPr>
            <p:cNvPr id="6" name="Dikdörtgen 5">
              <a:extLst>
                <a:ext uri="{FF2B5EF4-FFF2-40B4-BE49-F238E27FC236}">
                  <a16:creationId xmlns:a16="http://schemas.microsoft.com/office/drawing/2014/main" id="{A1629CF5-9610-4E27-BA7A-615E5C5C9E7B}"/>
                </a:ext>
              </a:extLst>
            </p:cNvPr>
            <p:cNvSpPr/>
            <p:nvPr/>
          </p:nvSpPr>
          <p:spPr>
            <a:xfrm>
              <a:off x="5365485" y="1725127"/>
              <a:ext cx="2388987" cy="369332"/>
            </a:xfrm>
            <a:prstGeom prst="rect">
              <a:avLst/>
            </a:prstGeom>
          </p:spPr>
          <p:txBody>
            <a:bodyPr wrap="none">
              <a:spAutoFit/>
            </a:bodyPr>
            <a:lstStyle/>
            <a:p>
              <a:pPr indent="666750" algn="just">
                <a:spcAft>
                  <a:spcPts val="0"/>
                </a:spcAft>
              </a:pPr>
              <a:r>
                <a:rPr lang="tr-TR">
                  <a:latin typeface="Calibri (Gövde)"/>
                  <a:ea typeface="Times New Roman" panose="02020603050405020304" pitchFamily="18" charset="0"/>
                </a:rPr>
                <a:t>Daire biçiminde,</a:t>
              </a:r>
            </a:p>
          </p:txBody>
        </p:sp>
        <p:cxnSp>
          <p:nvCxnSpPr>
            <p:cNvPr id="7" name="Düz Bağlayıcı 6">
              <a:extLst>
                <a:ext uri="{FF2B5EF4-FFF2-40B4-BE49-F238E27FC236}">
                  <a16:creationId xmlns:a16="http://schemas.microsoft.com/office/drawing/2014/main" id="{FA4C19C4-EDAA-4FED-B043-1CCE22E5B1BC}"/>
                </a:ext>
              </a:extLst>
            </p:cNvPr>
            <p:cNvCxnSpPr/>
            <p:nvPr/>
          </p:nvCxnSpPr>
          <p:spPr>
            <a:xfrm flipH="1">
              <a:off x="4719053" y="1917803"/>
              <a:ext cx="1292864" cy="455261"/>
            </a:xfrm>
            <a:prstGeom prst="line">
              <a:avLst/>
            </a:prstGeom>
            <a:ln>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8" name="Grup 7">
            <a:extLst>
              <a:ext uri="{FF2B5EF4-FFF2-40B4-BE49-F238E27FC236}">
                <a16:creationId xmlns:a16="http://schemas.microsoft.com/office/drawing/2014/main" id="{DA28AB5F-A8C4-4BFE-9BFA-7D7464DE5A42}"/>
              </a:ext>
            </a:extLst>
          </p:cNvPr>
          <p:cNvGrpSpPr/>
          <p:nvPr/>
        </p:nvGrpSpPr>
        <p:grpSpPr>
          <a:xfrm>
            <a:off x="6682481" y="4017833"/>
            <a:ext cx="3170027" cy="1372750"/>
            <a:chOff x="4167880" y="2736470"/>
            <a:chExt cx="3170027" cy="1372750"/>
          </a:xfrm>
        </p:grpSpPr>
        <p:sp>
          <p:nvSpPr>
            <p:cNvPr id="9" name="Dikdörtgen 8">
              <a:extLst>
                <a:ext uri="{FF2B5EF4-FFF2-40B4-BE49-F238E27FC236}">
                  <a16:creationId xmlns:a16="http://schemas.microsoft.com/office/drawing/2014/main" id="{1C3D7563-C744-4930-B8D5-29AB45211429}"/>
                </a:ext>
              </a:extLst>
            </p:cNvPr>
            <p:cNvSpPr/>
            <p:nvPr/>
          </p:nvSpPr>
          <p:spPr>
            <a:xfrm>
              <a:off x="5612524" y="3185890"/>
              <a:ext cx="1725383" cy="923330"/>
            </a:xfrm>
            <a:prstGeom prst="rect">
              <a:avLst/>
            </a:prstGeom>
          </p:spPr>
          <p:txBody>
            <a:bodyPr wrap="square">
              <a:spAutoFit/>
            </a:bodyPr>
            <a:lstStyle/>
            <a:p>
              <a:r>
                <a:rPr lang="tr-TR">
                  <a:latin typeface="Calibri (Gövde)"/>
                  <a:ea typeface="Times New Roman" panose="02020603050405020304" pitchFamily="18" charset="0"/>
                </a:rPr>
                <a:t>Mavi zemin üzerine beyaz </a:t>
              </a:r>
              <a:r>
                <a:rPr lang="tr-TR" err="1">
                  <a:latin typeface="Calibri (Gövde)"/>
                  <a:ea typeface="Times New Roman" panose="02020603050405020304" pitchFamily="18" charset="0"/>
                </a:rPr>
                <a:t>piktogram</a:t>
              </a:r>
              <a:r>
                <a:rPr lang="tr-TR">
                  <a:latin typeface="Calibri (Gövde)"/>
                  <a:ea typeface="Times New Roman" panose="02020603050405020304" pitchFamily="18" charset="0"/>
                </a:rPr>
                <a:t> </a:t>
              </a:r>
              <a:endParaRPr lang="tr-TR">
                <a:latin typeface="Calibri (Gövde)"/>
              </a:endParaRPr>
            </a:p>
          </p:txBody>
        </p:sp>
        <p:cxnSp>
          <p:nvCxnSpPr>
            <p:cNvPr id="10" name="Düz Bağlayıcı 9">
              <a:extLst>
                <a:ext uri="{FF2B5EF4-FFF2-40B4-BE49-F238E27FC236}">
                  <a16:creationId xmlns:a16="http://schemas.microsoft.com/office/drawing/2014/main" id="{B4A79F82-8B21-4000-B021-B69956C1BB6D}"/>
                </a:ext>
              </a:extLst>
            </p:cNvPr>
            <p:cNvCxnSpPr/>
            <p:nvPr/>
          </p:nvCxnSpPr>
          <p:spPr>
            <a:xfrm flipH="1" flipV="1">
              <a:off x="4167880" y="2736470"/>
              <a:ext cx="1444644" cy="616330"/>
            </a:xfrm>
            <a:prstGeom prst="line">
              <a:avLst/>
            </a:prstGeom>
            <a:ln>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11" name="Grup 10">
            <a:extLst>
              <a:ext uri="{FF2B5EF4-FFF2-40B4-BE49-F238E27FC236}">
                <a16:creationId xmlns:a16="http://schemas.microsoft.com/office/drawing/2014/main" id="{7C7D9110-0416-446D-AC70-FE223F8F6B3B}"/>
              </a:ext>
            </a:extLst>
          </p:cNvPr>
          <p:cNvGrpSpPr/>
          <p:nvPr/>
        </p:nvGrpSpPr>
        <p:grpSpPr>
          <a:xfrm>
            <a:off x="3915964" y="6058851"/>
            <a:ext cx="4486920" cy="547186"/>
            <a:chOff x="2223157" y="4641728"/>
            <a:chExt cx="7897157" cy="1064550"/>
          </a:xfrm>
        </p:grpSpPr>
        <p:pic>
          <p:nvPicPr>
            <p:cNvPr id="12" name="Resim 1">
              <a:extLst>
                <a:ext uri="{FF2B5EF4-FFF2-40B4-BE49-F238E27FC236}">
                  <a16:creationId xmlns:a16="http://schemas.microsoft.com/office/drawing/2014/main" id="{F08BD561-ABF2-4A43-AE89-93CEB5DD06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3157" y="4734728"/>
              <a:ext cx="9715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Resim 1">
              <a:extLst>
                <a:ext uri="{FF2B5EF4-FFF2-40B4-BE49-F238E27FC236}">
                  <a16:creationId xmlns:a16="http://schemas.microsoft.com/office/drawing/2014/main" id="{03C99D20-9418-486D-BDB1-7A5AD428A3E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7726" y="4714856"/>
              <a:ext cx="9715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Resim 1">
              <a:extLst>
                <a:ext uri="{FF2B5EF4-FFF2-40B4-BE49-F238E27FC236}">
                  <a16:creationId xmlns:a16="http://schemas.microsoft.com/office/drawing/2014/main" id="{8F311C5B-BAF3-4867-8953-06D09BE073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32295" y="4714856"/>
              <a:ext cx="9715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Resim 1">
              <a:extLst>
                <a:ext uri="{FF2B5EF4-FFF2-40B4-BE49-F238E27FC236}">
                  <a16:creationId xmlns:a16="http://schemas.microsoft.com/office/drawing/2014/main" id="{D8E2D49B-F3D3-4967-8829-CA3EC35AF7A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86864" y="4714856"/>
              <a:ext cx="9715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Resim 1">
              <a:extLst>
                <a:ext uri="{FF2B5EF4-FFF2-40B4-BE49-F238E27FC236}">
                  <a16:creationId xmlns:a16="http://schemas.microsoft.com/office/drawing/2014/main" id="{7082EE99-1B17-4809-A49D-9C091AECE93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39626" y="4675557"/>
              <a:ext cx="9715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Resim 1">
              <a:extLst>
                <a:ext uri="{FF2B5EF4-FFF2-40B4-BE49-F238E27FC236}">
                  <a16:creationId xmlns:a16="http://schemas.microsoft.com/office/drawing/2014/main" id="{0F67ED2B-F4CD-422E-8E86-A586F3F776D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94195" y="4675557"/>
              <a:ext cx="9715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Resim 1">
              <a:extLst>
                <a:ext uri="{FF2B5EF4-FFF2-40B4-BE49-F238E27FC236}">
                  <a16:creationId xmlns:a16="http://schemas.microsoft.com/office/drawing/2014/main" id="{D6716D88-6413-415C-B06E-DDF4DCF5DB4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48764" y="4641728"/>
              <a:ext cx="9715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Başlık 3">
            <a:extLst>
              <a:ext uri="{FF2B5EF4-FFF2-40B4-BE49-F238E27FC236}">
                <a16:creationId xmlns:a16="http://schemas.microsoft.com/office/drawing/2014/main" id="{56A08CF0-D204-41A9-9FF2-919940BB8343}"/>
              </a:ext>
            </a:extLst>
          </p:cNvPr>
          <p:cNvSpPr/>
          <p:nvPr/>
        </p:nvSpPr>
        <p:spPr>
          <a:xfrm>
            <a:off x="4585847" y="169683"/>
            <a:ext cx="3020306" cy="129195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lnSpcReduction="10000"/>
          </a:bodyPr>
          <a:lstStyle/>
          <a:p>
            <a:pPr algn="ctr">
              <a:lnSpc>
                <a:spcPct val="100000"/>
              </a:lnSpc>
            </a:pPr>
            <a:r>
              <a:rPr lang="tr-TR" sz="2000" b="1" strike="noStrike" spc="-1" dirty="0">
                <a:solidFill>
                  <a:srgbClr val="000000"/>
                </a:solidFill>
                <a:latin typeface="Calibri"/>
                <a:ea typeface="DejaVu Sans"/>
              </a:rPr>
              <a:t>SAĞLIK VE GÜVENLİK İŞARETLERİ</a:t>
            </a:r>
          </a:p>
          <a:p>
            <a:pPr algn="ctr">
              <a:lnSpc>
                <a:spcPct val="100000"/>
              </a:lnSpc>
            </a:pPr>
            <a:endParaRPr lang="tr-TR" sz="2000" b="1" strike="noStrike" spc="-1" dirty="0">
              <a:solidFill>
                <a:srgbClr val="000000"/>
              </a:solidFill>
              <a:latin typeface="Calibri"/>
              <a:ea typeface="DejaVu Sans"/>
            </a:endParaRPr>
          </a:p>
          <a:p>
            <a:pPr algn="ctr">
              <a:lnSpc>
                <a:spcPct val="100000"/>
              </a:lnSpc>
            </a:pPr>
            <a:r>
              <a:rPr lang="tr-TR" sz="2000" b="1" strike="noStrike" spc="-1" dirty="0">
                <a:solidFill>
                  <a:srgbClr val="002060"/>
                </a:solidFill>
                <a:latin typeface="Calibri (Gövde)"/>
              </a:rPr>
              <a:t>Zorunluluk İşaretleri</a:t>
            </a:r>
          </a:p>
        </p:txBody>
      </p:sp>
    </p:spTree>
    <p:extLst>
      <p:ext uri="{BB962C8B-B14F-4D97-AF65-F5344CB8AC3E}">
        <p14:creationId xmlns:p14="http://schemas.microsoft.com/office/powerpoint/2010/main" val="7974933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13B4CE72-4B92-4467-B889-00D43C2E4AF0}"/>
              </a:ext>
            </a:extLst>
          </p:cNvPr>
          <p:cNvSpPr>
            <a:spLocks noGrp="1"/>
          </p:cNvSpPr>
          <p:nvPr>
            <p:ph type="sldNum" sz="quarter" idx="12"/>
          </p:nvPr>
        </p:nvSpPr>
        <p:spPr/>
        <p:txBody>
          <a:bodyPr/>
          <a:lstStyle/>
          <a:p>
            <a:fld id="{31E71EC7-6E90-4CB0-9B72-7BC0AB784A81}" type="slidenum">
              <a:rPr lang="tr-TR" smtClean="0"/>
              <a:pPr/>
              <a:t>71</a:t>
            </a:fld>
            <a:endParaRPr lang="tr-TR"/>
          </a:p>
        </p:txBody>
      </p:sp>
      <p:pic>
        <p:nvPicPr>
          <p:cNvPr id="3" name="Resim 2">
            <a:extLst>
              <a:ext uri="{FF2B5EF4-FFF2-40B4-BE49-F238E27FC236}">
                <a16:creationId xmlns:a16="http://schemas.microsoft.com/office/drawing/2014/main" id="{F16F256A-6CF8-49D7-96F0-25CA94A2DA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7688" y="0"/>
            <a:ext cx="5146254" cy="6783033"/>
          </a:xfrm>
          <a:prstGeom prst="rect">
            <a:avLst/>
          </a:prstGeom>
          <a:effectLst>
            <a:outerShdw blurRad="50800" dist="431800" sx="96000" sy="96000" algn="ctr" rotWithShape="0">
              <a:srgbClr val="000000">
                <a:alpha val="8000"/>
              </a:srgbClr>
            </a:outerShdw>
          </a:effectLst>
        </p:spPr>
      </p:pic>
      <p:pic>
        <p:nvPicPr>
          <p:cNvPr id="4" name="Resim 1">
            <a:extLst>
              <a:ext uri="{FF2B5EF4-FFF2-40B4-BE49-F238E27FC236}">
                <a16:creationId xmlns:a16="http://schemas.microsoft.com/office/drawing/2014/main" id="{865903B8-AEEB-40BD-B369-5119B620E8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6160" y="3205043"/>
            <a:ext cx="1863290" cy="1863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up 4">
            <a:extLst>
              <a:ext uri="{FF2B5EF4-FFF2-40B4-BE49-F238E27FC236}">
                <a16:creationId xmlns:a16="http://schemas.microsoft.com/office/drawing/2014/main" id="{AE451644-103D-4C01-BAAC-F84926236866}"/>
              </a:ext>
            </a:extLst>
          </p:cNvPr>
          <p:cNvGrpSpPr/>
          <p:nvPr/>
        </p:nvGrpSpPr>
        <p:grpSpPr>
          <a:xfrm>
            <a:off x="6566548" y="3332266"/>
            <a:ext cx="2945126" cy="923330"/>
            <a:chOff x="3847517" y="2042110"/>
            <a:chExt cx="2945126" cy="923330"/>
          </a:xfrm>
        </p:grpSpPr>
        <p:sp>
          <p:nvSpPr>
            <p:cNvPr id="6" name="Dikdörtgen 5">
              <a:extLst>
                <a:ext uri="{FF2B5EF4-FFF2-40B4-BE49-F238E27FC236}">
                  <a16:creationId xmlns:a16="http://schemas.microsoft.com/office/drawing/2014/main" id="{5312915E-C3EA-4083-AB64-55875F9A6658}"/>
                </a:ext>
              </a:extLst>
            </p:cNvPr>
            <p:cNvSpPr/>
            <p:nvPr/>
          </p:nvSpPr>
          <p:spPr>
            <a:xfrm>
              <a:off x="4929352" y="2042110"/>
              <a:ext cx="1863291" cy="923330"/>
            </a:xfrm>
            <a:prstGeom prst="rect">
              <a:avLst/>
            </a:prstGeom>
          </p:spPr>
          <p:txBody>
            <a:bodyPr wrap="square">
              <a:spAutoFit/>
            </a:bodyPr>
            <a:lstStyle/>
            <a:p>
              <a:r>
                <a:rPr lang="tr-TR">
                  <a:latin typeface="Calibri (Gövde)"/>
                  <a:ea typeface="Times New Roman" panose="02020603050405020304" pitchFamily="18" charset="0"/>
                </a:rPr>
                <a:t>Yeşil zemin üzerine beyaz </a:t>
              </a:r>
              <a:r>
                <a:rPr lang="tr-TR" err="1">
                  <a:latin typeface="Calibri (Gövde)"/>
                  <a:ea typeface="Times New Roman" panose="02020603050405020304" pitchFamily="18" charset="0"/>
                </a:rPr>
                <a:t>piktogram</a:t>
              </a:r>
              <a:r>
                <a:rPr lang="tr-TR">
                  <a:latin typeface="Calibri (Gövde)"/>
                  <a:ea typeface="Times New Roman" panose="02020603050405020304" pitchFamily="18" charset="0"/>
                </a:rPr>
                <a:t> </a:t>
              </a:r>
              <a:endParaRPr lang="tr-TR">
                <a:latin typeface="Calibri (Gövde)"/>
              </a:endParaRPr>
            </a:p>
          </p:txBody>
        </p:sp>
        <p:cxnSp>
          <p:nvCxnSpPr>
            <p:cNvPr id="7" name="Düz Bağlayıcı 6">
              <a:extLst>
                <a:ext uri="{FF2B5EF4-FFF2-40B4-BE49-F238E27FC236}">
                  <a16:creationId xmlns:a16="http://schemas.microsoft.com/office/drawing/2014/main" id="{BD00D01F-6F9E-4D1E-820C-4E3A0B42E379}"/>
                </a:ext>
              </a:extLst>
            </p:cNvPr>
            <p:cNvCxnSpPr/>
            <p:nvPr/>
          </p:nvCxnSpPr>
          <p:spPr>
            <a:xfrm flipH="1">
              <a:off x="3847517" y="2226776"/>
              <a:ext cx="1081835" cy="421443"/>
            </a:xfrm>
            <a:prstGeom prst="line">
              <a:avLst/>
            </a:prstGeom>
            <a:ln>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8" name="Grup 7">
            <a:extLst>
              <a:ext uri="{FF2B5EF4-FFF2-40B4-BE49-F238E27FC236}">
                <a16:creationId xmlns:a16="http://schemas.microsoft.com/office/drawing/2014/main" id="{8912E5C0-6CC7-4848-A1A3-5505A423D6D2}"/>
              </a:ext>
            </a:extLst>
          </p:cNvPr>
          <p:cNvGrpSpPr/>
          <p:nvPr/>
        </p:nvGrpSpPr>
        <p:grpSpPr>
          <a:xfrm>
            <a:off x="6566548" y="4260953"/>
            <a:ext cx="2945127" cy="646331"/>
            <a:chOff x="3847517" y="2970797"/>
            <a:chExt cx="2945127" cy="646331"/>
          </a:xfrm>
        </p:grpSpPr>
        <p:sp>
          <p:nvSpPr>
            <p:cNvPr id="9" name="Dikdörtgen 8">
              <a:extLst>
                <a:ext uri="{FF2B5EF4-FFF2-40B4-BE49-F238E27FC236}">
                  <a16:creationId xmlns:a16="http://schemas.microsoft.com/office/drawing/2014/main" id="{07481954-D38C-4126-B226-1B149B6C4E19}"/>
                </a:ext>
              </a:extLst>
            </p:cNvPr>
            <p:cNvSpPr/>
            <p:nvPr/>
          </p:nvSpPr>
          <p:spPr>
            <a:xfrm>
              <a:off x="4280996" y="2970797"/>
              <a:ext cx="2511648" cy="646331"/>
            </a:xfrm>
            <a:prstGeom prst="rect">
              <a:avLst/>
            </a:prstGeom>
          </p:spPr>
          <p:txBody>
            <a:bodyPr wrap="square">
              <a:spAutoFit/>
            </a:bodyPr>
            <a:lstStyle/>
            <a:p>
              <a:pPr indent="666750" algn="just">
                <a:spcAft>
                  <a:spcPts val="0"/>
                </a:spcAft>
              </a:pPr>
              <a:r>
                <a:rPr lang="tr-TR">
                  <a:latin typeface="Calibri (Gövde)"/>
                  <a:ea typeface="Times New Roman" panose="02020603050405020304" pitchFamily="18" charset="0"/>
                </a:rPr>
                <a:t>Dikdörtgen veya kare biçiminde,</a:t>
              </a:r>
            </a:p>
          </p:txBody>
        </p:sp>
        <p:cxnSp>
          <p:nvCxnSpPr>
            <p:cNvPr id="10" name="Düz Bağlayıcı 9">
              <a:extLst>
                <a:ext uri="{FF2B5EF4-FFF2-40B4-BE49-F238E27FC236}">
                  <a16:creationId xmlns:a16="http://schemas.microsoft.com/office/drawing/2014/main" id="{71C21070-BCFE-4786-9514-3864B9996C0A}"/>
                </a:ext>
              </a:extLst>
            </p:cNvPr>
            <p:cNvCxnSpPr/>
            <p:nvPr/>
          </p:nvCxnSpPr>
          <p:spPr>
            <a:xfrm flipH="1">
              <a:off x="3847517" y="3155463"/>
              <a:ext cx="1081835" cy="66804"/>
            </a:xfrm>
            <a:prstGeom prst="line">
              <a:avLst/>
            </a:prstGeom>
            <a:ln>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11" name="Grup 10">
            <a:extLst>
              <a:ext uri="{FF2B5EF4-FFF2-40B4-BE49-F238E27FC236}">
                <a16:creationId xmlns:a16="http://schemas.microsoft.com/office/drawing/2014/main" id="{12C2A4C1-6A22-45BA-B344-F5A1A1FDA985}"/>
              </a:ext>
            </a:extLst>
          </p:cNvPr>
          <p:cNvGrpSpPr/>
          <p:nvPr/>
        </p:nvGrpSpPr>
        <p:grpSpPr>
          <a:xfrm>
            <a:off x="3489866" y="5941287"/>
            <a:ext cx="4741897" cy="646510"/>
            <a:chOff x="1857704" y="4820464"/>
            <a:chExt cx="8187401" cy="1127156"/>
          </a:xfrm>
        </p:grpSpPr>
        <p:pic>
          <p:nvPicPr>
            <p:cNvPr id="12" name="Resim 1">
              <a:extLst>
                <a:ext uri="{FF2B5EF4-FFF2-40B4-BE49-F238E27FC236}">
                  <a16:creationId xmlns:a16="http://schemas.microsoft.com/office/drawing/2014/main" id="{4131E580-ABB7-4BC9-919E-2056D2FB158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5300" y="4823670"/>
              <a:ext cx="112395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Resim 1">
              <a:extLst>
                <a:ext uri="{FF2B5EF4-FFF2-40B4-BE49-F238E27FC236}">
                  <a16:creationId xmlns:a16="http://schemas.microsoft.com/office/drawing/2014/main" id="{45295889-0020-471A-8593-6D265EB0705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13548" y="4823670"/>
              <a:ext cx="7239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Resim 1">
              <a:extLst>
                <a:ext uri="{FF2B5EF4-FFF2-40B4-BE49-F238E27FC236}">
                  <a16:creationId xmlns:a16="http://schemas.microsoft.com/office/drawing/2014/main" id="{41128EFB-3E1A-46AB-A096-0849E6C2BAD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05891" y="4820464"/>
              <a:ext cx="7239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Resim 1">
              <a:extLst>
                <a:ext uri="{FF2B5EF4-FFF2-40B4-BE49-F238E27FC236}">
                  <a16:creationId xmlns:a16="http://schemas.microsoft.com/office/drawing/2014/main" id="{AC11F0BF-6508-44DA-AE25-B8EB52122E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21205" y="4820464"/>
              <a:ext cx="7239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Resim 1">
              <a:extLst>
                <a:ext uri="{FF2B5EF4-FFF2-40B4-BE49-F238E27FC236}">
                  <a16:creationId xmlns:a16="http://schemas.microsoft.com/office/drawing/2014/main" id="{43D9E875-2BBE-4999-854B-C0336F3471A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22871" y="4857488"/>
              <a:ext cx="112395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Resim 1">
              <a:extLst>
                <a:ext uri="{FF2B5EF4-FFF2-40B4-BE49-F238E27FC236}">
                  <a16:creationId xmlns:a16="http://schemas.microsoft.com/office/drawing/2014/main" id="{32DBBA9B-87BF-4DCE-8586-62325980715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91381" y="4857488"/>
              <a:ext cx="11144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Resim 1">
              <a:extLst>
                <a:ext uri="{FF2B5EF4-FFF2-40B4-BE49-F238E27FC236}">
                  <a16:creationId xmlns:a16="http://schemas.microsoft.com/office/drawing/2014/main" id="{E598859F-445E-45DB-BD80-C35F70C4C28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30578" y="4823670"/>
              <a:ext cx="72390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Resim 1">
              <a:extLst>
                <a:ext uri="{FF2B5EF4-FFF2-40B4-BE49-F238E27FC236}">
                  <a16:creationId xmlns:a16="http://schemas.microsoft.com/office/drawing/2014/main" id="{B025B13F-94A6-400A-88B5-1775B278645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857704" y="4857488"/>
              <a:ext cx="112395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Başlık 3">
            <a:extLst>
              <a:ext uri="{FF2B5EF4-FFF2-40B4-BE49-F238E27FC236}">
                <a16:creationId xmlns:a16="http://schemas.microsoft.com/office/drawing/2014/main" id="{DDD51987-19EF-4554-8BA0-EDE9689AC7D8}"/>
              </a:ext>
            </a:extLst>
          </p:cNvPr>
          <p:cNvSpPr/>
          <p:nvPr/>
        </p:nvSpPr>
        <p:spPr>
          <a:xfrm>
            <a:off x="4338227" y="284917"/>
            <a:ext cx="3179155" cy="10443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fontScale="92500" lnSpcReduction="20000"/>
          </a:bodyPr>
          <a:lstStyle/>
          <a:p>
            <a:pPr algn="ctr">
              <a:lnSpc>
                <a:spcPct val="100000"/>
              </a:lnSpc>
            </a:pPr>
            <a:r>
              <a:rPr lang="tr-TR" sz="2000" b="1" strike="noStrike" spc="-1" dirty="0">
                <a:solidFill>
                  <a:srgbClr val="000000"/>
                </a:solidFill>
                <a:latin typeface="Calibri"/>
                <a:ea typeface="DejaVu Sans"/>
              </a:rPr>
              <a:t>SAĞLIK VE GÜVENLİK İŞARETLERİ</a:t>
            </a:r>
          </a:p>
          <a:p>
            <a:pPr algn="ctr">
              <a:lnSpc>
                <a:spcPct val="100000"/>
              </a:lnSpc>
            </a:pPr>
            <a:endParaRPr lang="tr-TR" sz="2000" b="1" strike="noStrike" spc="-1" dirty="0">
              <a:solidFill>
                <a:srgbClr val="000000"/>
              </a:solidFill>
              <a:latin typeface="Calibri"/>
              <a:ea typeface="DejaVu Sans"/>
            </a:endParaRPr>
          </a:p>
          <a:p>
            <a:pPr algn="ctr">
              <a:lnSpc>
                <a:spcPct val="100000"/>
              </a:lnSpc>
            </a:pPr>
            <a:r>
              <a:rPr lang="tr-TR" sz="2000" b="1" strike="noStrike" spc="-1" dirty="0">
                <a:solidFill>
                  <a:srgbClr val="00B050"/>
                </a:solidFill>
                <a:latin typeface="Calibri (Gövde)"/>
              </a:rPr>
              <a:t>Acil çıkış, ilkyardım işaretleri</a:t>
            </a:r>
          </a:p>
        </p:txBody>
      </p:sp>
    </p:spTree>
    <p:extLst>
      <p:ext uri="{BB962C8B-B14F-4D97-AF65-F5344CB8AC3E}">
        <p14:creationId xmlns:p14="http://schemas.microsoft.com/office/powerpoint/2010/main" val="42361058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8D01268D-0764-4156-9076-63CD9CE6F5C5}"/>
              </a:ext>
            </a:extLst>
          </p:cNvPr>
          <p:cNvSpPr>
            <a:spLocks noGrp="1"/>
          </p:cNvSpPr>
          <p:nvPr>
            <p:ph type="sldNum" sz="quarter" idx="12"/>
          </p:nvPr>
        </p:nvSpPr>
        <p:spPr/>
        <p:txBody>
          <a:bodyPr/>
          <a:lstStyle/>
          <a:p>
            <a:fld id="{31E71EC7-6E90-4CB0-9B72-7BC0AB784A81}" type="slidenum">
              <a:rPr lang="tr-TR" smtClean="0"/>
              <a:pPr/>
              <a:t>72</a:t>
            </a:fld>
            <a:endParaRPr lang="tr-TR"/>
          </a:p>
        </p:txBody>
      </p:sp>
      <p:pic>
        <p:nvPicPr>
          <p:cNvPr id="3" name="Resim 2">
            <a:extLst>
              <a:ext uri="{FF2B5EF4-FFF2-40B4-BE49-F238E27FC236}">
                <a16:creationId xmlns:a16="http://schemas.microsoft.com/office/drawing/2014/main" id="{5FC33AD6-24AB-42EE-97BD-577FB00681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9696" y="12080"/>
            <a:ext cx="5146254" cy="6783033"/>
          </a:xfrm>
          <a:prstGeom prst="rect">
            <a:avLst/>
          </a:prstGeom>
          <a:effectLst>
            <a:outerShdw blurRad="50800" dist="431800" sx="96000" sy="96000" algn="ctr" rotWithShape="0">
              <a:srgbClr val="000000">
                <a:alpha val="8000"/>
              </a:srgbClr>
            </a:outerShdw>
          </a:effectLst>
        </p:spPr>
      </p:pic>
      <p:pic>
        <p:nvPicPr>
          <p:cNvPr id="4" name="Resim 1">
            <a:extLst>
              <a:ext uri="{FF2B5EF4-FFF2-40B4-BE49-F238E27FC236}">
                <a16:creationId xmlns:a16="http://schemas.microsoft.com/office/drawing/2014/main" id="{D99796FA-43A1-4362-A3E8-38DB5CF1EB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1872" y="3250549"/>
            <a:ext cx="2304511" cy="2304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Düz Bağlayıcı 4">
            <a:extLst>
              <a:ext uri="{FF2B5EF4-FFF2-40B4-BE49-F238E27FC236}">
                <a16:creationId xmlns:a16="http://schemas.microsoft.com/office/drawing/2014/main" id="{DAF32767-61F3-40E2-8E31-F9A226CC08CC}"/>
              </a:ext>
            </a:extLst>
          </p:cNvPr>
          <p:cNvCxnSpPr/>
          <p:nvPr/>
        </p:nvCxnSpPr>
        <p:spPr>
          <a:xfrm flipH="1">
            <a:off x="6795989" y="3427041"/>
            <a:ext cx="1081835" cy="421443"/>
          </a:xfrm>
          <a:prstGeom prst="line">
            <a:avLst/>
          </a:prstGeom>
          <a:ln>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 name="Düz Bağlayıcı 5">
            <a:extLst>
              <a:ext uri="{FF2B5EF4-FFF2-40B4-BE49-F238E27FC236}">
                <a16:creationId xmlns:a16="http://schemas.microsoft.com/office/drawing/2014/main" id="{27986B5D-72D4-470E-A961-695578881348}"/>
              </a:ext>
            </a:extLst>
          </p:cNvPr>
          <p:cNvCxnSpPr/>
          <p:nvPr/>
        </p:nvCxnSpPr>
        <p:spPr>
          <a:xfrm flipH="1" flipV="1">
            <a:off x="5844128" y="4709820"/>
            <a:ext cx="2033696" cy="176492"/>
          </a:xfrm>
          <a:prstGeom prst="line">
            <a:avLst/>
          </a:prstGeom>
          <a:ln>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 name="Dikdörtgen 6">
            <a:extLst>
              <a:ext uri="{FF2B5EF4-FFF2-40B4-BE49-F238E27FC236}">
                <a16:creationId xmlns:a16="http://schemas.microsoft.com/office/drawing/2014/main" id="{C69132BB-C5E2-4D09-817F-2108F4779D99}"/>
              </a:ext>
            </a:extLst>
          </p:cNvPr>
          <p:cNvSpPr/>
          <p:nvPr/>
        </p:nvSpPr>
        <p:spPr>
          <a:xfrm>
            <a:off x="7336906" y="3226996"/>
            <a:ext cx="2370179" cy="646331"/>
          </a:xfrm>
          <a:prstGeom prst="rect">
            <a:avLst/>
          </a:prstGeom>
        </p:spPr>
        <p:txBody>
          <a:bodyPr wrap="square">
            <a:spAutoFit/>
          </a:bodyPr>
          <a:lstStyle/>
          <a:p>
            <a:pPr indent="666750" algn="just">
              <a:spcAft>
                <a:spcPts val="0"/>
              </a:spcAft>
            </a:pPr>
            <a:r>
              <a:rPr lang="tr-TR">
                <a:latin typeface="Calibri (Gövde)"/>
                <a:ea typeface="Times New Roman" panose="02020603050405020304" pitchFamily="18" charset="0"/>
              </a:rPr>
              <a:t> Dikdörtgen veya kare biçiminde,</a:t>
            </a:r>
          </a:p>
        </p:txBody>
      </p:sp>
      <p:sp>
        <p:nvSpPr>
          <p:cNvPr id="8" name="Dikdörtgen 7">
            <a:extLst>
              <a:ext uri="{FF2B5EF4-FFF2-40B4-BE49-F238E27FC236}">
                <a16:creationId xmlns:a16="http://schemas.microsoft.com/office/drawing/2014/main" id="{64B88559-7FF4-4CFF-9F84-881186664F13}"/>
              </a:ext>
            </a:extLst>
          </p:cNvPr>
          <p:cNvSpPr/>
          <p:nvPr/>
        </p:nvSpPr>
        <p:spPr>
          <a:xfrm>
            <a:off x="7896568" y="4706085"/>
            <a:ext cx="2033696" cy="923330"/>
          </a:xfrm>
          <a:prstGeom prst="rect">
            <a:avLst/>
          </a:prstGeom>
        </p:spPr>
        <p:txBody>
          <a:bodyPr wrap="square">
            <a:spAutoFit/>
          </a:bodyPr>
          <a:lstStyle/>
          <a:p>
            <a:r>
              <a:rPr lang="tr-TR">
                <a:latin typeface="Calibri (Gövde)"/>
                <a:ea typeface="Times New Roman" panose="02020603050405020304" pitchFamily="18" charset="0"/>
              </a:rPr>
              <a:t>Kırmızı zemin üzerine beyaz </a:t>
            </a:r>
            <a:r>
              <a:rPr lang="tr-TR" err="1">
                <a:latin typeface="Calibri (Gövde)"/>
                <a:ea typeface="Times New Roman" panose="02020603050405020304" pitchFamily="18" charset="0"/>
              </a:rPr>
              <a:t>piktogram</a:t>
            </a:r>
            <a:r>
              <a:rPr lang="tr-TR">
                <a:latin typeface="Calibri (Gövde)"/>
                <a:ea typeface="Times New Roman" panose="02020603050405020304" pitchFamily="18" charset="0"/>
              </a:rPr>
              <a:t> </a:t>
            </a:r>
            <a:endParaRPr lang="tr-TR">
              <a:latin typeface="Calibri (Gövde)"/>
            </a:endParaRPr>
          </a:p>
        </p:txBody>
      </p:sp>
      <p:grpSp>
        <p:nvGrpSpPr>
          <p:cNvPr id="9" name="Grup 8">
            <a:extLst>
              <a:ext uri="{FF2B5EF4-FFF2-40B4-BE49-F238E27FC236}">
                <a16:creationId xmlns:a16="http://schemas.microsoft.com/office/drawing/2014/main" id="{9960A6EE-7F9F-4F04-9B2F-212D83C26C67}"/>
              </a:ext>
            </a:extLst>
          </p:cNvPr>
          <p:cNvGrpSpPr/>
          <p:nvPr/>
        </p:nvGrpSpPr>
        <p:grpSpPr>
          <a:xfrm>
            <a:off x="4109528" y="6102878"/>
            <a:ext cx="3469197" cy="406582"/>
            <a:chOff x="2878849" y="5205743"/>
            <a:chExt cx="5541802" cy="739993"/>
          </a:xfrm>
        </p:grpSpPr>
        <p:pic>
          <p:nvPicPr>
            <p:cNvPr id="10" name="Resim 1">
              <a:extLst>
                <a:ext uri="{FF2B5EF4-FFF2-40B4-BE49-F238E27FC236}">
                  <a16:creationId xmlns:a16="http://schemas.microsoft.com/office/drawing/2014/main" id="{C41E3527-FBF6-4871-A935-894D9B85D4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78849" y="5205743"/>
              <a:ext cx="7239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Resim 1">
              <a:extLst>
                <a:ext uri="{FF2B5EF4-FFF2-40B4-BE49-F238E27FC236}">
                  <a16:creationId xmlns:a16="http://schemas.microsoft.com/office/drawing/2014/main" id="{F62C1A00-2F4D-4B28-8B5B-AA99284CB7F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96751" y="5221836"/>
              <a:ext cx="7239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Resim 1">
              <a:extLst>
                <a:ext uri="{FF2B5EF4-FFF2-40B4-BE49-F238E27FC236}">
                  <a16:creationId xmlns:a16="http://schemas.microsoft.com/office/drawing/2014/main" id="{23002893-A4D2-4CE8-8D43-67185065B92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99059" y="5221836"/>
              <a:ext cx="7239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Resim 1">
              <a:extLst>
                <a:ext uri="{FF2B5EF4-FFF2-40B4-BE49-F238E27FC236}">
                  <a16:creationId xmlns:a16="http://schemas.microsoft.com/office/drawing/2014/main" id="{F95C6878-DEFA-4E15-9E69-73AF6C0F2CA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88667" y="5215486"/>
              <a:ext cx="7239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Resim 1">
              <a:extLst>
                <a:ext uri="{FF2B5EF4-FFF2-40B4-BE49-F238E27FC236}">
                  <a16:creationId xmlns:a16="http://schemas.microsoft.com/office/drawing/2014/main" id="{154AC978-D69C-44FA-AFDE-BE40EB2725A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84625" y="5221836"/>
              <a:ext cx="7175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Resim 1">
              <a:extLst>
                <a:ext uri="{FF2B5EF4-FFF2-40B4-BE49-F238E27FC236}">
                  <a16:creationId xmlns:a16="http://schemas.microsoft.com/office/drawing/2014/main" id="{5A5989C4-7B48-4261-AB73-EDD4EC5F3AB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80583" y="5221836"/>
              <a:ext cx="7175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Resim 1">
              <a:extLst>
                <a:ext uri="{FF2B5EF4-FFF2-40B4-BE49-F238E27FC236}">
                  <a16:creationId xmlns:a16="http://schemas.microsoft.com/office/drawing/2014/main" id="{BCD59A03-4CD8-403B-B94A-44914C67A1C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76541" y="5212093"/>
              <a:ext cx="7175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Başlık 3">
            <a:extLst>
              <a:ext uri="{FF2B5EF4-FFF2-40B4-BE49-F238E27FC236}">
                <a16:creationId xmlns:a16="http://schemas.microsoft.com/office/drawing/2014/main" id="{A2B26B60-047A-4430-AFC5-A54E09459092}"/>
              </a:ext>
            </a:extLst>
          </p:cNvPr>
          <p:cNvSpPr/>
          <p:nvPr/>
        </p:nvSpPr>
        <p:spPr>
          <a:xfrm>
            <a:off x="4422670" y="372700"/>
            <a:ext cx="3020306" cy="10443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fontScale="92500" lnSpcReduction="20000"/>
          </a:bodyPr>
          <a:lstStyle/>
          <a:p>
            <a:pPr algn="ctr">
              <a:lnSpc>
                <a:spcPct val="100000"/>
              </a:lnSpc>
            </a:pPr>
            <a:r>
              <a:rPr lang="tr-TR" sz="2000" b="1" strike="noStrike" spc="-1" dirty="0">
                <a:solidFill>
                  <a:srgbClr val="000000"/>
                </a:solidFill>
                <a:latin typeface="Calibri"/>
                <a:ea typeface="DejaVu Sans"/>
              </a:rPr>
              <a:t>SAĞLIK VE GÜVENLİK İŞARETLERİ</a:t>
            </a:r>
          </a:p>
          <a:p>
            <a:pPr algn="ctr">
              <a:lnSpc>
                <a:spcPct val="100000"/>
              </a:lnSpc>
            </a:pPr>
            <a:endParaRPr lang="tr-TR" sz="2000" b="1" strike="noStrike" spc="-1" dirty="0">
              <a:solidFill>
                <a:srgbClr val="000000"/>
              </a:solidFill>
              <a:latin typeface="Calibri"/>
              <a:ea typeface="DejaVu Sans"/>
            </a:endParaRPr>
          </a:p>
          <a:p>
            <a:pPr algn="ctr">
              <a:lnSpc>
                <a:spcPct val="100000"/>
              </a:lnSpc>
            </a:pPr>
            <a:r>
              <a:rPr lang="tr-TR" sz="2000" b="1" strike="noStrike" spc="-1" dirty="0">
                <a:solidFill>
                  <a:srgbClr val="FF0000"/>
                </a:solidFill>
                <a:latin typeface="Calibri (Gövde)"/>
              </a:rPr>
              <a:t>Yangınla Mücadele işaretleri</a:t>
            </a:r>
          </a:p>
        </p:txBody>
      </p:sp>
    </p:spTree>
    <p:extLst>
      <p:ext uri="{BB962C8B-B14F-4D97-AF65-F5344CB8AC3E}">
        <p14:creationId xmlns:p14="http://schemas.microsoft.com/office/powerpoint/2010/main" val="42565308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txBox="1">
            <a:spLocks/>
          </p:cNvSpPr>
          <p:nvPr/>
        </p:nvSpPr>
        <p:spPr>
          <a:xfrm>
            <a:off x="4834647" y="980728"/>
            <a:ext cx="7283715" cy="5421415"/>
          </a:xfrm>
          <a:prstGeom prst="rect">
            <a:avLst/>
          </a:prstGeom>
        </p:spPr>
        <p:txBody>
          <a:bodyPr vert="horz" lIns="91440" tIns="45720" rIns="91440" bIns="45720" rtlCol="0" anchor="b">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400">
              <a:spcBef>
                <a:spcPct val="0"/>
              </a:spcBef>
              <a:spcAft>
                <a:spcPts val="600"/>
              </a:spcAft>
              <a:buNone/>
            </a:pPr>
            <a:r>
              <a:rPr lang="tr-TR" sz="6000" b="1" kern="1200" dirty="0">
                <a:solidFill>
                  <a:schemeClr val="bg1"/>
                </a:solidFill>
                <a:ea typeface="+mj-ea"/>
                <a:cs typeface="+mj-cs"/>
              </a:rPr>
              <a:t> </a:t>
            </a:r>
            <a:r>
              <a:rPr lang="tr-TR" sz="6000" b="1" dirty="0">
                <a:solidFill>
                  <a:schemeClr val="bg1"/>
                </a:solidFill>
                <a:ea typeface="+mj-ea"/>
                <a:cs typeface="+mj-cs"/>
              </a:rPr>
              <a:t>İŞ KAZALARININ SEBEPLERİ KORUNMA PRENSİPLERİ İLE TEKNİKLERİN UYGULANMASI</a:t>
            </a:r>
            <a:endParaRPr lang="en-US" sz="6000" b="1" kern="1200" dirty="0">
              <a:solidFill>
                <a:schemeClr val="bg1"/>
              </a:solidFill>
              <a:ea typeface="+mj-ea"/>
              <a:cs typeface="+mj-cs"/>
            </a:endParaRPr>
          </a:p>
        </p:txBody>
      </p:sp>
      <p:pic>
        <p:nvPicPr>
          <p:cNvPr id="8" name="Resim 7" descr="ok içeren bir resim&#10;&#10;Açıklama otomatik olarak oluşturuldu">
            <a:extLst>
              <a:ext uri="{FF2B5EF4-FFF2-40B4-BE49-F238E27FC236}">
                <a16:creationId xmlns:a16="http://schemas.microsoft.com/office/drawing/2014/main" id="{6B40EDD2-673B-4F04-AE26-3FBF88EDE0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9994" r="2" b="2"/>
          <a:stretch/>
        </p:blipFill>
        <p:spPr>
          <a:xfrm>
            <a:off x="1670038" y="548680"/>
            <a:ext cx="2684077" cy="2616706"/>
          </a:xfrm>
          <a:prstGeom prst="rect">
            <a:avLst/>
          </a:prstGeom>
        </p:spPr>
      </p:pic>
      <p:pic>
        <p:nvPicPr>
          <p:cNvPr id="9" name="Resim 8" descr="ok içeren bir resim&#10;&#10;Açıklama otomatik olarak oluşturuldu">
            <a:extLst>
              <a:ext uri="{FF2B5EF4-FFF2-40B4-BE49-F238E27FC236}">
                <a16:creationId xmlns:a16="http://schemas.microsoft.com/office/drawing/2014/main" id="{252C5478-4E2C-4456-9F0D-97AB862E4E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10" r="47786" b="2"/>
          <a:stretch/>
        </p:blipFill>
        <p:spPr>
          <a:xfrm>
            <a:off x="598200" y="3191823"/>
            <a:ext cx="2684077" cy="2616706"/>
          </a:xfrm>
          <a:prstGeom prst="rect">
            <a:avLst/>
          </a:prstGeom>
        </p:spPr>
      </p:pic>
    </p:spTree>
    <p:extLst>
      <p:ext uri="{BB962C8B-B14F-4D97-AF65-F5344CB8AC3E}">
        <p14:creationId xmlns:p14="http://schemas.microsoft.com/office/powerpoint/2010/main" val="4032855410"/>
      </p:ext>
    </p:extLst>
  </p:cSld>
  <p:clrMapOvr>
    <a:overrideClrMapping bg1="lt1" tx1="dk1" bg2="lt2" tx2="dk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Başlık 5">
            <a:extLst>
              <a:ext uri="{FF2B5EF4-FFF2-40B4-BE49-F238E27FC236}">
                <a16:creationId xmlns:a16="http://schemas.microsoft.com/office/drawing/2014/main" id="{791D988B-EBF8-4743-AB94-9F083F8CBF87}"/>
              </a:ext>
            </a:extLst>
          </p:cNvPr>
          <p:cNvSpPr/>
          <p:nvPr/>
        </p:nvSpPr>
        <p:spPr>
          <a:xfrm>
            <a:off x="1198920" y="889020"/>
            <a:ext cx="5501520" cy="777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tr-TR" sz="2000" b="1" u="sng" spc="-1" dirty="0">
                <a:solidFill>
                  <a:srgbClr val="002060"/>
                </a:solidFill>
                <a:ea typeface="Cambria" panose="02040503050406030204" pitchFamily="18" charset="0"/>
              </a:rPr>
              <a:t>2021 YILI SGK İSTATİSTİK VERİLERİ</a:t>
            </a:r>
            <a:br>
              <a:rPr dirty="0">
                <a:solidFill>
                  <a:srgbClr val="002060"/>
                </a:solidFill>
                <a:ea typeface="Cambria" panose="02040503050406030204" pitchFamily="18" charset="0"/>
              </a:rPr>
            </a:br>
            <a:endParaRPr lang="tr-TR" sz="2000" spc="-1" dirty="0">
              <a:solidFill>
                <a:srgbClr val="002060"/>
              </a:solidFill>
              <a:ea typeface="Cambria" panose="02040503050406030204" pitchFamily="18" charset="0"/>
            </a:endParaRPr>
          </a:p>
        </p:txBody>
      </p:sp>
      <p:pic>
        <p:nvPicPr>
          <p:cNvPr id="5" name="Resim 18">
            <a:extLst>
              <a:ext uri="{FF2B5EF4-FFF2-40B4-BE49-F238E27FC236}">
                <a16:creationId xmlns:a16="http://schemas.microsoft.com/office/drawing/2014/main" id="{BF50C70D-6912-403E-82B8-CE3E4A593ED7}"/>
              </a:ext>
            </a:extLst>
          </p:cNvPr>
          <p:cNvPicPr/>
          <p:nvPr/>
        </p:nvPicPr>
        <p:blipFill>
          <a:blip r:embed="rId2"/>
          <a:stretch/>
        </p:blipFill>
        <p:spPr>
          <a:xfrm>
            <a:off x="7752184" y="1124744"/>
            <a:ext cx="2290320" cy="1893600"/>
          </a:xfrm>
          <a:prstGeom prst="rect">
            <a:avLst/>
          </a:prstGeom>
          <a:ln w="0">
            <a:noFill/>
          </a:ln>
        </p:spPr>
      </p:pic>
      <p:sp>
        <p:nvSpPr>
          <p:cNvPr id="6" name="Content Placeholder 4">
            <a:extLst>
              <a:ext uri="{FF2B5EF4-FFF2-40B4-BE49-F238E27FC236}">
                <a16:creationId xmlns:a16="http://schemas.microsoft.com/office/drawing/2014/main" id="{98CFB5C7-7B3A-446D-9597-802C852DC1F2}"/>
              </a:ext>
            </a:extLst>
          </p:cNvPr>
          <p:cNvSpPr/>
          <p:nvPr/>
        </p:nvSpPr>
        <p:spPr>
          <a:xfrm>
            <a:off x="1198920" y="1666260"/>
            <a:ext cx="5977200" cy="1949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171360" indent="-171360">
              <a:lnSpc>
                <a:spcPct val="150000"/>
              </a:lnSpc>
              <a:spcBef>
                <a:spcPts val="751"/>
              </a:spcBef>
              <a:tabLst>
                <a:tab pos="0" algn="l"/>
              </a:tabLst>
            </a:pPr>
            <a:r>
              <a:rPr lang="tr-TR" b="1" spc="-1" dirty="0">
                <a:ea typeface="Cambria" panose="02040503050406030204" pitchFamily="18" charset="0"/>
              </a:rPr>
              <a:t>	TÜRKİYE’DE TOPLAM</a:t>
            </a:r>
            <a:endParaRPr lang="tr-TR" spc="-1" dirty="0">
              <a:ea typeface="Cambria" panose="02040503050406030204" pitchFamily="18" charset="0"/>
            </a:endParaRPr>
          </a:p>
          <a:p>
            <a:pPr marL="171360" indent="-171360">
              <a:lnSpc>
                <a:spcPct val="150000"/>
              </a:lnSpc>
              <a:spcBef>
                <a:spcPts val="751"/>
              </a:spcBef>
              <a:buClr>
                <a:srgbClr val="0D0D0D"/>
              </a:buClr>
              <a:buFont typeface="Arial"/>
              <a:buChar char="•"/>
              <a:tabLst>
                <a:tab pos="0" algn="l"/>
              </a:tabLst>
            </a:pPr>
            <a:r>
              <a:rPr lang="tr-TR" sz="2000" b="1" spc="-1" dirty="0">
                <a:ea typeface="Cambria" panose="02040503050406030204" pitchFamily="18" charset="0"/>
              </a:rPr>
              <a:t>511.084 adet iş kazası</a:t>
            </a:r>
            <a:endParaRPr lang="tr-TR" sz="2000" spc="-1" dirty="0">
              <a:ea typeface="Cambria" panose="02040503050406030204" pitchFamily="18" charset="0"/>
            </a:endParaRPr>
          </a:p>
          <a:p>
            <a:pPr marL="171360" indent="-171360">
              <a:lnSpc>
                <a:spcPct val="150000"/>
              </a:lnSpc>
              <a:spcBef>
                <a:spcPts val="751"/>
              </a:spcBef>
              <a:buClr>
                <a:srgbClr val="0D0D0D"/>
              </a:buClr>
              <a:buFont typeface="Arial"/>
              <a:buChar char="•"/>
              <a:tabLst>
                <a:tab pos="0" algn="l"/>
              </a:tabLst>
            </a:pPr>
            <a:r>
              <a:rPr lang="tr-TR" sz="2000" b="1" spc="-1" dirty="0">
                <a:ea typeface="Cambria" panose="02040503050406030204" pitchFamily="18" charset="0"/>
              </a:rPr>
              <a:t>1207 adet meslek hastalığı olayı yaşanmıştır.</a:t>
            </a:r>
            <a:endParaRPr lang="tr-TR" sz="2000" spc="-1" dirty="0">
              <a:ea typeface="Cambria" panose="02040503050406030204" pitchFamily="18" charset="0"/>
            </a:endParaRPr>
          </a:p>
        </p:txBody>
      </p:sp>
      <p:sp>
        <p:nvSpPr>
          <p:cNvPr id="7" name="Content Placeholder 5">
            <a:extLst>
              <a:ext uri="{FF2B5EF4-FFF2-40B4-BE49-F238E27FC236}">
                <a16:creationId xmlns:a16="http://schemas.microsoft.com/office/drawing/2014/main" id="{BBAF3875-2F06-438A-90A1-375E5479D143}"/>
              </a:ext>
            </a:extLst>
          </p:cNvPr>
          <p:cNvSpPr/>
          <p:nvPr/>
        </p:nvSpPr>
        <p:spPr>
          <a:xfrm>
            <a:off x="7392144" y="3499644"/>
            <a:ext cx="4527000" cy="3026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171360" indent="-171360">
              <a:lnSpc>
                <a:spcPct val="150000"/>
              </a:lnSpc>
              <a:spcBef>
                <a:spcPts val="751"/>
              </a:spcBef>
              <a:tabLst>
                <a:tab pos="0" algn="l"/>
              </a:tabLst>
            </a:pPr>
            <a:r>
              <a:rPr lang="tr-TR" b="1" spc="-1" dirty="0">
                <a:solidFill>
                  <a:srgbClr val="002060"/>
                </a:solidFill>
                <a:ea typeface="Cambria" panose="02040503050406030204" pitchFamily="18" charset="0"/>
              </a:rPr>
              <a:t>TÜRKİYE’DE BİR YILDA TOPLAM</a:t>
            </a:r>
            <a:endParaRPr lang="tr-TR" spc="-1" dirty="0">
              <a:solidFill>
                <a:srgbClr val="002060"/>
              </a:solidFill>
              <a:ea typeface="Cambria" panose="02040503050406030204" pitchFamily="18" charset="0"/>
            </a:endParaRPr>
          </a:p>
          <a:p>
            <a:pPr marL="171360" indent="-171360">
              <a:lnSpc>
                <a:spcPct val="150000"/>
              </a:lnSpc>
              <a:spcBef>
                <a:spcPts val="751"/>
              </a:spcBef>
              <a:buClr>
                <a:srgbClr val="0D0D0D"/>
              </a:buClr>
              <a:buFont typeface="Arial"/>
              <a:buChar char="•"/>
              <a:tabLst>
                <a:tab pos="0" algn="l"/>
              </a:tabLst>
            </a:pPr>
            <a:r>
              <a:rPr lang="tr-TR" sz="2000" b="1" spc="-1" dirty="0">
                <a:ea typeface="Cambria" panose="02040503050406030204" pitchFamily="18" charset="0"/>
              </a:rPr>
              <a:t>1394 işçi ölüm</a:t>
            </a:r>
            <a:endParaRPr lang="tr-TR" sz="2000" spc="-1" dirty="0">
              <a:ea typeface="Cambria" panose="02040503050406030204" pitchFamily="18" charset="0"/>
            </a:endParaRPr>
          </a:p>
          <a:p>
            <a:pPr>
              <a:lnSpc>
                <a:spcPct val="150000"/>
              </a:lnSpc>
              <a:spcBef>
                <a:spcPts val="751"/>
              </a:spcBef>
              <a:tabLst>
                <a:tab pos="0" algn="l"/>
              </a:tabLst>
            </a:pPr>
            <a:r>
              <a:rPr lang="tr-TR" sz="2000" b="1" spc="-1" dirty="0">
                <a:ea typeface="Cambria" panose="02040503050406030204" pitchFamily="18" charset="0"/>
              </a:rPr>
              <a:t>GÜNDE (ortalama)</a:t>
            </a:r>
            <a:endParaRPr lang="tr-TR" sz="2000" spc="-1" dirty="0">
              <a:ea typeface="Cambria" panose="02040503050406030204" pitchFamily="18" charset="0"/>
            </a:endParaRPr>
          </a:p>
          <a:p>
            <a:pPr marL="171360" indent="-171360">
              <a:lnSpc>
                <a:spcPct val="150000"/>
              </a:lnSpc>
              <a:spcBef>
                <a:spcPts val="751"/>
              </a:spcBef>
              <a:buClr>
                <a:srgbClr val="0D0D0D"/>
              </a:buClr>
              <a:buFont typeface="Arial"/>
              <a:buChar char="•"/>
              <a:tabLst>
                <a:tab pos="0" algn="l"/>
              </a:tabLst>
            </a:pPr>
            <a:r>
              <a:rPr lang="tr-TR" sz="2000" b="1" spc="-1" dirty="0">
                <a:ea typeface="Cambria" panose="02040503050406030204" pitchFamily="18" charset="0"/>
              </a:rPr>
              <a:t>1400 iş kazası</a:t>
            </a:r>
            <a:endParaRPr lang="tr-TR" sz="2000" spc="-1" dirty="0">
              <a:ea typeface="Cambria" panose="02040503050406030204" pitchFamily="18" charset="0"/>
            </a:endParaRPr>
          </a:p>
          <a:p>
            <a:pPr marL="171360" indent="-171360">
              <a:lnSpc>
                <a:spcPct val="150000"/>
              </a:lnSpc>
              <a:spcBef>
                <a:spcPts val="751"/>
              </a:spcBef>
              <a:buClr>
                <a:srgbClr val="0D0D0D"/>
              </a:buClr>
              <a:buFont typeface="Arial"/>
              <a:buChar char="•"/>
              <a:tabLst>
                <a:tab pos="0" algn="l"/>
              </a:tabLst>
            </a:pPr>
            <a:r>
              <a:rPr lang="tr-TR" sz="2000" b="1" spc="-1" dirty="0">
                <a:ea typeface="Cambria" panose="02040503050406030204" pitchFamily="18" charset="0"/>
              </a:rPr>
              <a:t>4 işçi ölüm </a:t>
            </a:r>
            <a:endParaRPr lang="tr-TR" sz="2000" spc="-1" dirty="0">
              <a:ea typeface="Cambria" panose="02040503050406030204" pitchFamily="18" charset="0"/>
            </a:endParaRPr>
          </a:p>
        </p:txBody>
      </p:sp>
      <p:pic>
        <p:nvPicPr>
          <p:cNvPr id="8" name="Resim 21">
            <a:extLst>
              <a:ext uri="{FF2B5EF4-FFF2-40B4-BE49-F238E27FC236}">
                <a16:creationId xmlns:a16="http://schemas.microsoft.com/office/drawing/2014/main" id="{FA0A29C2-86E4-4A6F-A6C2-916700980C44}"/>
              </a:ext>
            </a:extLst>
          </p:cNvPr>
          <p:cNvPicPr/>
          <p:nvPr/>
        </p:nvPicPr>
        <p:blipFill>
          <a:blip r:embed="rId3"/>
          <a:stretch/>
        </p:blipFill>
        <p:spPr>
          <a:xfrm>
            <a:off x="2941860" y="4005064"/>
            <a:ext cx="2015640" cy="2015640"/>
          </a:xfrm>
          <a:prstGeom prst="rect">
            <a:avLst/>
          </a:prstGeom>
          <a:ln w="0">
            <a:noFill/>
          </a:ln>
        </p:spPr>
      </p:pic>
      <p:sp>
        <p:nvSpPr>
          <p:cNvPr id="10" name="Başlık 5">
            <a:extLst>
              <a:ext uri="{FF2B5EF4-FFF2-40B4-BE49-F238E27FC236}">
                <a16:creationId xmlns:a16="http://schemas.microsoft.com/office/drawing/2014/main" id="{700BAEA3-2A0C-4949-B52B-E722A5E640AE}"/>
              </a:ext>
            </a:extLst>
          </p:cNvPr>
          <p:cNvSpPr/>
          <p:nvPr/>
        </p:nvSpPr>
        <p:spPr>
          <a:xfrm>
            <a:off x="4439816" y="207324"/>
            <a:ext cx="3154432" cy="54944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tr-TR" sz="2000" b="1" u="sng" spc="-1">
                <a:solidFill>
                  <a:srgbClr val="FF0000"/>
                </a:solidFill>
                <a:ea typeface="Cambria" panose="02040503050406030204" pitchFamily="18" charset="0"/>
              </a:rPr>
              <a:t>NEDEN İŞ GÜVENLİĞİ?</a:t>
            </a:r>
            <a:endParaRPr lang="tr-TR" sz="2000" spc="-1">
              <a:solidFill>
                <a:srgbClr val="FF0000"/>
              </a:solidFill>
              <a:ea typeface="Cambria" panose="02040503050406030204" pitchFamily="18" charset="0"/>
            </a:endParaRPr>
          </a:p>
        </p:txBody>
      </p:sp>
    </p:spTree>
    <p:extLst>
      <p:ext uri="{BB962C8B-B14F-4D97-AF65-F5344CB8AC3E}">
        <p14:creationId xmlns:p14="http://schemas.microsoft.com/office/powerpoint/2010/main" val="4074844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C0ECAE0E-AD9B-4273-8003-9517970164C7}"/>
              </a:ext>
            </a:extLst>
          </p:cNvPr>
          <p:cNvSpPr>
            <a:spLocks noGrp="1"/>
          </p:cNvSpPr>
          <p:nvPr>
            <p:ph type="sldNum" sz="quarter" idx="12"/>
          </p:nvPr>
        </p:nvSpPr>
        <p:spPr/>
        <p:txBody>
          <a:bodyPr/>
          <a:lstStyle/>
          <a:p>
            <a:fld id="{31E71EC7-6E90-4CB0-9B72-7BC0AB784A81}" type="slidenum">
              <a:rPr lang="tr-TR" smtClean="0"/>
              <a:pPr/>
              <a:t>75</a:t>
            </a:fld>
            <a:endParaRPr lang="tr-TR"/>
          </a:p>
        </p:txBody>
      </p:sp>
      <p:sp>
        <p:nvSpPr>
          <p:cNvPr id="3" name="Başlık 6">
            <a:extLst>
              <a:ext uri="{FF2B5EF4-FFF2-40B4-BE49-F238E27FC236}">
                <a16:creationId xmlns:a16="http://schemas.microsoft.com/office/drawing/2014/main" id="{6E9036C3-9D91-4CB4-8FC1-C3A13AE6BB4A}"/>
              </a:ext>
            </a:extLst>
          </p:cNvPr>
          <p:cNvSpPr/>
          <p:nvPr/>
        </p:nvSpPr>
        <p:spPr>
          <a:xfrm>
            <a:off x="119336" y="2562557"/>
            <a:ext cx="2191480" cy="172819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tr-TR" sz="1600" b="1" spc="-1" dirty="0">
                <a:solidFill>
                  <a:srgbClr val="000000"/>
                </a:solidFill>
                <a:latin typeface="Calibri"/>
                <a:ea typeface="DejaVu Sans"/>
              </a:rPr>
              <a:t>YILLARA GÖRE </a:t>
            </a:r>
          </a:p>
          <a:p>
            <a:pPr>
              <a:lnSpc>
                <a:spcPct val="100000"/>
              </a:lnSpc>
            </a:pPr>
            <a:r>
              <a:rPr lang="tr-TR" sz="1600" b="1" spc="-1" dirty="0">
                <a:solidFill>
                  <a:srgbClr val="000000"/>
                </a:solidFill>
                <a:latin typeface="Calibri"/>
                <a:ea typeface="DejaVu Sans"/>
              </a:rPr>
              <a:t>İŞ KAZASI VE </a:t>
            </a:r>
          </a:p>
          <a:p>
            <a:pPr>
              <a:lnSpc>
                <a:spcPct val="100000"/>
              </a:lnSpc>
            </a:pPr>
            <a:r>
              <a:rPr lang="tr-TR" sz="1600" b="1" spc="-1" dirty="0">
                <a:solidFill>
                  <a:srgbClr val="000000"/>
                </a:solidFill>
                <a:latin typeface="Calibri"/>
                <a:ea typeface="DejaVu Sans"/>
              </a:rPr>
              <a:t>MESLEK HASTALIĞI ÖLÜM SAYILARI</a:t>
            </a:r>
            <a:br>
              <a:rPr sz="1600" dirty="0"/>
            </a:br>
            <a:endParaRPr lang="tr-TR" sz="1600" spc="-1" dirty="0">
              <a:latin typeface="Arial"/>
            </a:endParaRPr>
          </a:p>
        </p:txBody>
      </p:sp>
      <p:graphicFrame>
        <p:nvGraphicFramePr>
          <p:cNvPr id="5" name="Grafik 4">
            <a:extLst>
              <a:ext uri="{FF2B5EF4-FFF2-40B4-BE49-F238E27FC236}">
                <a16:creationId xmlns:a16="http://schemas.microsoft.com/office/drawing/2014/main" id="{FF522C0E-90BB-26D2-0A5B-0A236EB908C0}"/>
              </a:ext>
            </a:extLst>
          </p:cNvPr>
          <p:cNvGraphicFramePr>
            <a:graphicFrameLocks/>
          </p:cNvGraphicFramePr>
          <p:nvPr>
            <p:extLst>
              <p:ext uri="{D42A27DB-BD31-4B8C-83A1-F6EECF244321}">
                <p14:modId xmlns:p14="http://schemas.microsoft.com/office/powerpoint/2010/main" val="1676264489"/>
              </p:ext>
            </p:extLst>
          </p:nvPr>
        </p:nvGraphicFramePr>
        <p:xfrm>
          <a:off x="1828800" y="0"/>
          <a:ext cx="103632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952141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43CB556-ED25-4863-A42F-9E353A784D50}"/>
              </a:ext>
            </a:extLst>
          </p:cNvPr>
          <p:cNvSpPr>
            <a:spLocks noGrp="1"/>
          </p:cNvSpPr>
          <p:nvPr>
            <p:ph type="sldNum" sz="quarter" idx="12"/>
          </p:nvPr>
        </p:nvSpPr>
        <p:spPr/>
        <p:txBody>
          <a:bodyPr/>
          <a:lstStyle/>
          <a:p>
            <a:fld id="{31E71EC7-6E90-4CB0-9B72-7BC0AB784A81}" type="slidenum">
              <a:rPr lang="tr-TR" smtClean="0"/>
              <a:pPr/>
              <a:t>76</a:t>
            </a:fld>
            <a:endParaRPr lang="tr-TR"/>
          </a:p>
        </p:txBody>
      </p:sp>
      <p:sp>
        <p:nvSpPr>
          <p:cNvPr id="3" name="Başlık 3">
            <a:extLst>
              <a:ext uri="{FF2B5EF4-FFF2-40B4-BE49-F238E27FC236}">
                <a16:creationId xmlns:a16="http://schemas.microsoft.com/office/drawing/2014/main" id="{382DDDB0-EEFC-45F1-B3E8-F4A83DEA3D77}"/>
              </a:ext>
            </a:extLst>
          </p:cNvPr>
          <p:cNvSpPr/>
          <p:nvPr/>
        </p:nvSpPr>
        <p:spPr>
          <a:xfrm>
            <a:off x="71760" y="260648"/>
            <a:ext cx="1656184" cy="777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tr-TR" sz="2000" b="1" spc="-1">
                <a:solidFill>
                  <a:srgbClr val="000000"/>
                </a:solidFill>
                <a:latin typeface="Calibri"/>
                <a:ea typeface="DejaVu Sans"/>
              </a:rPr>
              <a:t>ÖLÜM SAYILARI</a:t>
            </a:r>
            <a:br>
              <a:rPr/>
            </a:br>
            <a:endParaRPr lang="tr-TR" sz="2000" spc="-1">
              <a:latin typeface="Arial"/>
            </a:endParaRPr>
          </a:p>
        </p:txBody>
      </p:sp>
      <p:graphicFrame>
        <p:nvGraphicFramePr>
          <p:cNvPr id="4" name="Grafik 3">
            <a:extLst>
              <a:ext uri="{FF2B5EF4-FFF2-40B4-BE49-F238E27FC236}">
                <a16:creationId xmlns:a16="http://schemas.microsoft.com/office/drawing/2014/main" id="{A61FC254-E081-D312-F55F-EEDB5E9143C6}"/>
              </a:ext>
            </a:extLst>
          </p:cNvPr>
          <p:cNvGraphicFramePr>
            <a:graphicFrameLocks/>
          </p:cNvGraphicFramePr>
          <p:nvPr>
            <p:extLst>
              <p:ext uri="{D42A27DB-BD31-4B8C-83A1-F6EECF244321}">
                <p14:modId xmlns:p14="http://schemas.microsoft.com/office/powerpoint/2010/main" val="1946934912"/>
              </p:ext>
            </p:extLst>
          </p:nvPr>
        </p:nvGraphicFramePr>
        <p:xfrm>
          <a:off x="1760220" y="0"/>
          <a:ext cx="1043178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606647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5800" y="3639757"/>
            <a:ext cx="4642842" cy="3079995"/>
          </a:xfrm>
          <a:prstGeom prst="rect">
            <a:avLst/>
          </a:prstGeom>
          <a:ln>
            <a:noFill/>
          </a:ln>
          <a:effectLst>
            <a:softEdge rad="112500"/>
          </a:effectLst>
        </p:spPr>
      </p:pic>
      <p:sp>
        <p:nvSpPr>
          <p:cNvPr id="2" name="Slayt Numarası Yer Tutucusu 1"/>
          <p:cNvSpPr>
            <a:spLocks noGrp="1"/>
          </p:cNvSpPr>
          <p:nvPr>
            <p:ph type="sldNum" sz="quarter" idx="12"/>
          </p:nvPr>
        </p:nvSpPr>
        <p:spPr/>
        <p:txBody>
          <a:bodyPr/>
          <a:lstStyle/>
          <a:p>
            <a:fld id="{31E71EC7-6E90-4CB0-9B72-7BC0AB784A81}" type="slidenum">
              <a:rPr lang="tr-TR" smtClean="0"/>
              <a:pPr/>
              <a:t>77</a:t>
            </a:fld>
            <a:endParaRPr lang="tr-TR"/>
          </a:p>
        </p:txBody>
      </p:sp>
      <p:sp>
        <p:nvSpPr>
          <p:cNvPr id="3" name="Content Placeholder 2"/>
          <p:cNvSpPr txBox="1">
            <a:spLocks/>
          </p:cNvSpPr>
          <p:nvPr/>
        </p:nvSpPr>
        <p:spPr>
          <a:xfrm>
            <a:off x="839416" y="332656"/>
            <a:ext cx="10514384" cy="4248472"/>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50000"/>
              </a:lnSpc>
              <a:buFont typeface="Arial" panose="020B0604020202020204" pitchFamily="34" charset="0"/>
              <a:buNone/>
            </a:pPr>
            <a:r>
              <a:rPr lang="tr-TR" sz="3200" b="1" dirty="0">
                <a:solidFill>
                  <a:srgbClr val="002060"/>
                </a:solidFill>
              </a:rPr>
              <a:t>	</a:t>
            </a:r>
            <a:r>
              <a:rPr lang="tr-TR" sz="2400" b="1" dirty="0">
                <a:solidFill>
                  <a:srgbClr val="002060"/>
                </a:solidFill>
                <a:ea typeface="Cambria" panose="02040503050406030204" pitchFamily="18" charset="0"/>
              </a:rPr>
              <a:t>KAZALARIN SEBEPLERİ</a:t>
            </a:r>
          </a:p>
          <a:p>
            <a:pPr>
              <a:lnSpc>
                <a:spcPct val="150000"/>
              </a:lnSpc>
              <a:buClr>
                <a:srgbClr val="002060"/>
              </a:buClr>
              <a:buFont typeface="Wingdings" panose="05000000000000000000" pitchFamily="2" charset="2"/>
              <a:buChar char="q"/>
            </a:pPr>
            <a:r>
              <a:rPr lang="tr-TR" sz="2400" dirty="0">
                <a:ea typeface="Cambria" panose="02040503050406030204" pitchFamily="18" charset="0"/>
              </a:rPr>
              <a:t> Kazanın meydana gelmesi için gereken faktörler </a:t>
            </a:r>
            <a:r>
              <a:rPr lang="tr-TR" sz="2400" u="sng" dirty="0">
                <a:solidFill>
                  <a:srgbClr val="FF0000"/>
                </a:solidFill>
                <a:ea typeface="Cambria" panose="02040503050406030204" pitchFamily="18" charset="0"/>
              </a:rPr>
              <a:t>Domino Teorisi</a:t>
            </a:r>
            <a:r>
              <a:rPr lang="tr-TR" sz="2400" dirty="0">
                <a:ea typeface="Cambria" panose="02040503050406030204" pitchFamily="18" charset="0"/>
              </a:rPr>
              <a:t> adı verilen kaza zinciri ile açıklanabilir.</a:t>
            </a:r>
          </a:p>
          <a:p>
            <a:pPr>
              <a:lnSpc>
                <a:spcPct val="150000"/>
              </a:lnSpc>
              <a:buClr>
                <a:srgbClr val="002060"/>
              </a:buClr>
              <a:buFont typeface="Wingdings" panose="05000000000000000000" pitchFamily="2" charset="2"/>
              <a:buChar char="q"/>
            </a:pPr>
            <a:r>
              <a:rPr lang="tr-TR" sz="2400" dirty="0">
                <a:ea typeface="Cambria" panose="02040503050406030204" pitchFamily="18" charset="0"/>
              </a:rPr>
              <a:t> Bir kaza (yaralanma, zarar görme olayı) </a:t>
            </a:r>
            <a:r>
              <a:rPr lang="tr-TR" sz="2400" u="sng" dirty="0">
                <a:ea typeface="Cambria" panose="02040503050406030204" pitchFamily="18" charset="0"/>
              </a:rPr>
              <a:t>5 adet </a:t>
            </a:r>
            <a:r>
              <a:rPr lang="tr-TR" sz="2400" dirty="0">
                <a:ea typeface="Cambria" panose="02040503050406030204" pitchFamily="18" charset="0"/>
              </a:rPr>
              <a:t>temel nedenin arka arkaya dizilmesi sonucunda meydana gelir. Bunlardan biri olmadıkça bir sonraki meydana gelmez ve dizi tamamlanmadıkça kaza ve yaralanma olmaz.</a:t>
            </a:r>
          </a:p>
        </p:txBody>
      </p:sp>
    </p:spTree>
    <p:extLst>
      <p:ext uri="{BB962C8B-B14F-4D97-AF65-F5344CB8AC3E}">
        <p14:creationId xmlns:p14="http://schemas.microsoft.com/office/powerpoint/2010/main" val="41531815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31E71EC7-6E90-4CB0-9B72-7BC0AB784A81}" type="slidenum">
              <a:rPr lang="tr-TR" smtClean="0"/>
              <a:pPr/>
              <a:t>78</a:t>
            </a:fld>
            <a:endParaRPr lang="tr-T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3552" y="1196752"/>
            <a:ext cx="8099808" cy="4176464"/>
          </a:xfrm>
          <a:prstGeom prst="rect">
            <a:avLst/>
          </a:prstGeom>
        </p:spPr>
      </p:pic>
    </p:spTree>
    <p:extLst>
      <p:ext uri="{BB962C8B-B14F-4D97-AF65-F5344CB8AC3E}">
        <p14:creationId xmlns:p14="http://schemas.microsoft.com/office/powerpoint/2010/main" val="3216244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31E71EC7-6E90-4CB0-9B72-7BC0AB784A81}" type="slidenum">
              <a:rPr lang="tr-TR" smtClean="0"/>
              <a:pPr/>
              <a:t>79</a:t>
            </a:fld>
            <a:endParaRPr lang="tr-TR"/>
          </a:p>
        </p:txBody>
      </p:sp>
      <p:sp>
        <p:nvSpPr>
          <p:cNvPr id="4" name="Content Placeholder 2"/>
          <p:cNvSpPr txBox="1">
            <a:spLocks/>
          </p:cNvSpPr>
          <p:nvPr/>
        </p:nvSpPr>
        <p:spPr>
          <a:xfrm>
            <a:off x="6935639" y="375905"/>
            <a:ext cx="4647307" cy="6150648"/>
          </a:xfrm>
          <a:prstGeom prst="rect">
            <a:avLst/>
          </a:prstGeom>
          <a:noFill/>
        </p:spPr>
        <p:txBody>
          <a:bodyPr>
            <a:normAutofit fontScale="700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50000"/>
              </a:lnSpc>
              <a:buClr>
                <a:srgbClr val="0070C0"/>
              </a:buClr>
              <a:buNone/>
            </a:pPr>
            <a:r>
              <a:rPr lang="tr-TR" sz="2400" b="1" dirty="0">
                <a:solidFill>
                  <a:srgbClr val="002060"/>
                </a:solidFill>
                <a:ea typeface="Cambria" panose="02040503050406030204" pitchFamily="18" charset="0"/>
              </a:rPr>
              <a:t>GÜVENSİZ DURUMLAR</a:t>
            </a:r>
          </a:p>
          <a:p>
            <a:pPr>
              <a:lnSpc>
                <a:spcPct val="150000"/>
              </a:lnSpc>
              <a:buClr>
                <a:srgbClr val="0070C0"/>
              </a:buClr>
              <a:buFont typeface="Wingdings" panose="05000000000000000000" pitchFamily="2" charset="2"/>
              <a:buChar char="q"/>
            </a:pPr>
            <a:r>
              <a:rPr lang="tr-TR" sz="2400" dirty="0">
                <a:ea typeface="Cambria" panose="02040503050406030204" pitchFamily="18" charset="0"/>
              </a:rPr>
              <a:t>  Toz, gaz, buhar ve sisli çalışma ortamı</a:t>
            </a:r>
          </a:p>
          <a:p>
            <a:pPr>
              <a:lnSpc>
                <a:spcPct val="150000"/>
              </a:lnSpc>
              <a:buClr>
                <a:srgbClr val="0070C0"/>
              </a:buClr>
              <a:buFont typeface="Wingdings" panose="05000000000000000000" pitchFamily="2" charset="2"/>
              <a:buChar char="q"/>
            </a:pPr>
            <a:r>
              <a:rPr lang="tr-TR" sz="2400" dirty="0">
                <a:ea typeface="Cambria" panose="02040503050406030204" pitchFamily="18" charset="0"/>
              </a:rPr>
              <a:t> Çalışanlara uygun KKD verilmemesi</a:t>
            </a:r>
          </a:p>
          <a:p>
            <a:pPr>
              <a:lnSpc>
                <a:spcPct val="150000"/>
              </a:lnSpc>
              <a:buClr>
                <a:srgbClr val="0070C0"/>
              </a:buClr>
              <a:buFont typeface="Wingdings" panose="05000000000000000000" pitchFamily="2" charset="2"/>
              <a:buChar char="q"/>
            </a:pPr>
            <a:r>
              <a:rPr lang="tr-TR" sz="2400" dirty="0">
                <a:ea typeface="Cambria" panose="02040503050406030204" pitchFamily="18" charset="0"/>
              </a:rPr>
              <a:t> Düzensiz istifleme</a:t>
            </a:r>
          </a:p>
          <a:p>
            <a:pPr>
              <a:lnSpc>
                <a:spcPct val="150000"/>
              </a:lnSpc>
              <a:buClr>
                <a:srgbClr val="0070C0"/>
              </a:buClr>
              <a:buFont typeface="Wingdings" panose="05000000000000000000" pitchFamily="2" charset="2"/>
              <a:buChar char="q"/>
            </a:pPr>
            <a:r>
              <a:rPr lang="tr-TR" sz="2400" dirty="0">
                <a:ea typeface="Cambria" panose="02040503050406030204" pitchFamily="18" charset="0"/>
              </a:rPr>
              <a:t> Kirli ve dağınık işyeri</a:t>
            </a:r>
          </a:p>
          <a:p>
            <a:pPr>
              <a:lnSpc>
                <a:spcPct val="150000"/>
              </a:lnSpc>
              <a:buClr>
                <a:srgbClr val="0070C0"/>
              </a:buClr>
              <a:buFont typeface="Wingdings" panose="05000000000000000000" pitchFamily="2" charset="2"/>
              <a:buChar char="q"/>
            </a:pPr>
            <a:r>
              <a:rPr lang="tr-TR" sz="2400" dirty="0">
                <a:ea typeface="Cambria" panose="02040503050406030204" pitchFamily="18" charset="0"/>
              </a:rPr>
              <a:t> Gövde topraklaması yapılmamış iş ekipmanı</a:t>
            </a:r>
          </a:p>
          <a:p>
            <a:pPr>
              <a:lnSpc>
                <a:spcPct val="150000"/>
              </a:lnSpc>
              <a:buClr>
                <a:srgbClr val="0070C0"/>
              </a:buClr>
              <a:buFont typeface="Wingdings" panose="05000000000000000000" pitchFamily="2" charset="2"/>
              <a:buChar char="q"/>
            </a:pPr>
            <a:r>
              <a:rPr lang="tr-TR" sz="2400" dirty="0">
                <a:ea typeface="Cambria" panose="02040503050406030204" pitchFamily="18" charset="0"/>
              </a:rPr>
              <a:t> Periyodik kontrol ve bakımları yapılmamış iş ekipmanları</a:t>
            </a:r>
          </a:p>
          <a:p>
            <a:pPr>
              <a:lnSpc>
                <a:spcPct val="150000"/>
              </a:lnSpc>
              <a:buClr>
                <a:srgbClr val="0070C0"/>
              </a:buClr>
              <a:buFont typeface="Wingdings" panose="05000000000000000000" pitchFamily="2" charset="2"/>
              <a:buChar char="q"/>
            </a:pPr>
            <a:r>
              <a:rPr lang="tr-TR" sz="2400" dirty="0">
                <a:ea typeface="Cambria" panose="02040503050406030204" pitchFamily="18" charset="0"/>
              </a:rPr>
              <a:t> Gürültülü çalışma ortamı</a:t>
            </a:r>
          </a:p>
          <a:p>
            <a:pPr>
              <a:lnSpc>
                <a:spcPct val="150000"/>
              </a:lnSpc>
              <a:buClr>
                <a:srgbClr val="0070C0"/>
              </a:buClr>
              <a:buFont typeface="Wingdings" panose="05000000000000000000" pitchFamily="2" charset="2"/>
              <a:buChar char="q"/>
            </a:pPr>
            <a:r>
              <a:rPr lang="tr-TR" sz="2400" dirty="0">
                <a:ea typeface="Cambria" panose="02040503050406030204" pitchFamily="18" charset="0"/>
              </a:rPr>
              <a:t> Yetersiz veya aşırı aydınlatılmış çalışma ortamı</a:t>
            </a:r>
          </a:p>
          <a:p>
            <a:pPr>
              <a:lnSpc>
                <a:spcPct val="150000"/>
              </a:lnSpc>
              <a:buClr>
                <a:srgbClr val="0070C0"/>
              </a:buClr>
              <a:buFont typeface="Wingdings" panose="05000000000000000000" pitchFamily="2" charset="2"/>
              <a:buChar char="q"/>
            </a:pPr>
            <a:r>
              <a:rPr lang="tr-TR" sz="2400" dirty="0">
                <a:ea typeface="Cambria" panose="02040503050406030204" pitchFamily="18" charset="0"/>
              </a:rPr>
              <a:t> Termal konfor şartları yetersiz çalışma ortamı</a:t>
            </a:r>
          </a:p>
          <a:p>
            <a:pPr>
              <a:lnSpc>
                <a:spcPct val="150000"/>
              </a:lnSpc>
              <a:buClr>
                <a:srgbClr val="0070C0"/>
              </a:buClr>
              <a:buFont typeface="Wingdings" panose="05000000000000000000" pitchFamily="2" charset="2"/>
              <a:buChar char="q"/>
            </a:pPr>
            <a:r>
              <a:rPr lang="tr-TR" sz="2400" dirty="0">
                <a:ea typeface="Cambria" panose="02040503050406030204" pitchFamily="18" charset="0"/>
              </a:rPr>
              <a:t> Yanıcı, parlayıcı ve patlayıcı maddelere karşı önlem alınmamış çalışma ortamı</a:t>
            </a:r>
          </a:p>
        </p:txBody>
      </p:sp>
      <p:sp>
        <p:nvSpPr>
          <p:cNvPr id="3" name="Content Placeholder 2"/>
          <p:cNvSpPr txBox="1">
            <a:spLocks/>
          </p:cNvSpPr>
          <p:nvPr/>
        </p:nvSpPr>
        <p:spPr>
          <a:xfrm>
            <a:off x="1140142" y="468787"/>
            <a:ext cx="4320480" cy="5832648"/>
          </a:xfrm>
          <a:prstGeom prst="rect">
            <a:avLst/>
          </a:prstGeom>
          <a:noFill/>
        </p:spPr>
        <p:txBody>
          <a:bodyPr>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50000"/>
              </a:lnSpc>
              <a:buClr>
                <a:srgbClr val="FF0000"/>
              </a:buClr>
              <a:buNone/>
            </a:pPr>
            <a:r>
              <a:rPr lang="tr-TR" sz="2400" b="1" dirty="0">
                <a:solidFill>
                  <a:srgbClr val="002060"/>
                </a:solidFill>
                <a:ea typeface="Cambria" panose="02040503050406030204" pitchFamily="18" charset="0"/>
              </a:rPr>
              <a:t>GÜVENSİZ HAREKET VE DAVRANIŞLAR</a:t>
            </a:r>
          </a:p>
          <a:p>
            <a:pPr>
              <a:lnSpc>
                <a:spcPct val="150000"/>
              </a:lnSpc>
              <a:buClr>
                <a:srgbClr val="FF0000"/>
              </a:buClr>
              <a:buFont typeface="Wingdings" panose="05000000000000000000" pitchFamily="2" charset="2"/>
              <a:buChar char="q"/>
            </a:pPr>
            <a:r>
              <a:rPr lang="tr-TR" sz="2400" dirty="0">
                <a:ea typeface="Cambria" panose="02040503050406030204" pitchFamily="18" charset="0"/>
              </a:rPr>
              <a:t> Hızlı Çalışma</a:t>
            </a:r>
          </a:p>
          <a:p>
            <a:pPr>
              <a:lnSpc>
                <a:spcPct val="150000"/>
              </a:lnSpc>
              <a:buClr>
                <a:srgbClr val="FF0000"/>
              </a:buClr>
              <a:buFont typeface="Wingdings" panose="05000000000000000000" pitchFamily="2" charset="2"/>
              <a:buChar char="q"/>
            </a:pPr>
            <a:r>
              <a:rPr lang="tr-TR" sz="2400" dirty="0">
                <a:ea typeface="Cambria" panose="02040503050406030204" pitchFamily="18" charset="0"/>
              </a:rPr>
              <a:t> İş ekipmanının veya tertibatını etkisiz hale getirmek</a:t>
            </a:r>
          </a:p>
          <a:p>
            <a:pPr>
              <a:lnSpc>
                <a:spcPct val="150000"/>
              </a:lnSpc>
              <a:buClr>
                <a:srgbClr val="FF0000"/>
              </a:buClr>
              <a:buFont typeface="Wingdings" panose="05000000000000000000" pitchFamily="2" charset="2"/>
              <a:buChar char="q"/>
            </a:pPr>
            <a:r>
              <a:rPr lang="tr-TR" sz="2400" dirty="0">
                <a:ea typeface="Cambria" panose="02040503050406030204" pitchFamily="18" charset="0"/>
              </a:rPr>
              <a:t> KKD kullanmamak</a:t>
            </a:r>
          </a:p>
          <a:p>
            <a:pPr>
              <a:lnSpc>
                <a:spcPct val="150000"/>
              </a:lnSpc>
              <a:buClr>
                <a:srgbClr val="FF0000"/>
              </a:buClr>
              <a:buFont typeface="Wingdings" panose="05000000000000000000" pitchFamily="2" charset="2"/>
              <a:buChar char="q"/>
            </a:pPr>
            <a:r>
              <a:rPr lang="tr-TR" sz="2400" dirty="0">
                <a:ea typeface="Cambria" panose="02040503050406030204" pitchFamily="18" charset="0"/>
              </a:rPr>
              <a:t> Güvenli çalışma talimatlarına uymamak</a:t>
            </a:r>
          </a:p>
          <a:p>
            <a:pPr>
              <a:lnSpc>
                <a:spcPct val="150000"/>
              </a:lnSpc>
              <a:buClr>
                <a:srgbClr val="FF0000"/>
              </a:buClr>
              <a:buFont typeface="Wingdings" panose="05000000000000000000" pitchFamily="2" charset="2"/>
              <a:buChar char="q"/>
            </a:pPr>
            <a:r>
              <a:rPr lang="tr-TR" sz="2400" dirty="0">
                <a:ea typeface="Cambria" panose="02040503050406030204" pitchFamily="18" charset="0"/>
              </a:rPr>
              <a:t> Çalışırken cep telefonu ile konuşmak</a:t>
            </a:r>
          </a:p>
          <a:p>
            <a:pPr>
              <a:lnSpc>
                <a:spcPct val="150000"/>
              </a:lnSpc>
              <a:buClr>
                <a:srgbClr val="FF0000"/>
              </a:buClr>
              <a:buFont typeface="Wingdings" panose="05000000000000000000" pitchFamily="2" charset="2"/>
              <a:buChar char="q"/>
            </a:pPr>
            <a:r>
              <a:rPr lang="tr-TR" sz="2400" dirty="0">
                <a:ea typeface="Cambria" panose="02040503050406030204" pitchFamily="18" charset="0"/>
              </a:rPr>
              <a:t> Çalışırken yemek-içmek</a:t>
            </a:r>
          </a:p>
          <a:p>
            <a:pPr>
              <a:lnSpc>
                <a:spcPct val="150000"/>
              </a:lnSpc>
              <a:buClr>
                <a:srgbClr val="FF0000"/>
              </a:buClr>
              <a:buFont typeface="Wingdings" panose="05000000000000000000" pitchFamily="2" charset="2"/>
              <a:buChar char="q"/>
            </a:pPr>
            <a:r>
              <a:rPr lang="tr-TR" sz="2400" dirty="0">
                <a:ea typeface="Cambria" panose="02040503050406030204" pitchFamily="18" charset="0"/>
              </a:rPr>
              <a:t> Endişeli, üzüntülü, kızgın ve sağlıksız durumda çalışmaya devam etmek</a:t>
            </a:r>
          </a:p>
          <a:p>
            <a:pPr>
              <a:lnSpc>
                <a:spcPct val="150000"/>
              </a:lnSpc>
              <a:buClr>
                <a:srgbClr val="FF0000"/>
              </a:buClr>
              <a:buFont typeface="Wingdings" panose="05000000000000000000" pitchFamily="2" charset="2"/>
              <a:buChar char="q"/>
            </a:pPr>
            <a:r>
              <a:rPr lang="tr-TR" sz="2400" dirty="0">
                <a:ea typeface="Cambria" panose="02040503050406030204" pitchFamily="18" charset="0"/>
              </a:rPr>
              <a:t> Güvenli çalışma tedbirlerinde eksiksiz olmasına rağmen yetkiliye bilgi vermemek</a:t>
            </a:r>
          </a:p>
          <a:p>
            <a:pPr>
              <a:lnSpc>
                <a:spcPct val="150000"/>
              </a:lnSpc>
              <a:buClr>
                <a:srgbClr val="FF0000"/>
              </a:buClr>
              <a:buFont typeface="Wingdings" panose="05000000000000000000" pitchFamily="2" charset="2"/>
              <a:buChar char="q"/>
            </a:pPr>
            <a:r>
              <a:rPr lang="tr-TR" sz="2400" dirty="0">
                <a:ea typeface="Cambria" panose="02040503050406030204" pitchFamily="18" charset="0"/>
              </a:rPr>
              <a:t> Temiz ve düzenli çalışmamak</a:t>
            </a:r>
          </a:p>
          <a:p>
            <a:pPr>
              <a:lnSpc>
                <a:spcPct val="150000"/>
              </a:lnSpc>
              <a:buClr>
                <a:srgbClr val="FF0000"/>
              </a:buClr>
              <a:buFont typeface="Wingdings" panose="05000000000000000000" pitchFamily="2" charset="2"/>
              <a:buChar char="q"/>
            </a:pPr>
            <a:r>
              <a:rPr lang="tr-TR" sz="2400" dirty="0">
                <a:ea typeface="Cambria" panose="02040503050406030204" pitchFamily="18" charset="0"/>
              </a:rPr>
              <a:t> Dikkatsizlik, Stres vb.</a:t>
            </a:r>
          </a:p>
          <a:p>
            <a:pPr>
              <a:lnSpc>
                <a:spcPct val="150000"/>
              </a:lnSpc>
              <a:buClr>
                <a:srgbClr val="FF0000"/>
              </a:buClr>
              <a:buFont typeface="Wingdings" panose="05000000000000000000" pitchFamily="2" charset="2"/>
              <a:buChar char="q"/>
            </a:pPr>
            <a:endParaRPr lang="tr-TR" sz="2400" dirty="0">
              <a:ea typeface="Cambria" panose="02040503050406030204" pitchFamily="18" charset="0"/>
            </a:endParaRPr>
          </a:p>
        </p:txBody>
      </p:sp>
      <p:sp>
        <p:nvSpPr>
          <p:cNvPr id="14" name="Dikdörtgen 13">
            <a:extLst>
              <a:ext uri="{FF2B5EF4-FFF2-40B4-BE49-F238E27FC236}">
                <a16:creationId xmlns:a16="http://schemas.microsoft.com/office/drawing/2014/main" id="{F927B289-BC19-42EC-9579-3029800007C9}"/>
              </a:ext>
            </a:extLst>
          </p:cNvPr>
          <p:cNvSpPr/>
          <p:nvPr/>
        </p:nvSpPr>
        <p:spPr>
          <a:xfrm>
            <a:off x="5022696" y="6858000"/>
            <a:ext cx="335321" cy="294198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7" name="Dikdörtgen 16">
            <a:extLst>
              <a:ext uri="{FF2B5EF4-FFF2-40B4-BE49-F238E27FC236}">
                <a16:creationId xmlns:a16="http://schemas.microsoft.com/office/drawing/2014/main" id="{E541EE20-E74F-407E-BD28-D4E784EBF497}"/>
              </a:ext>
            </a:extLst>
          </p:cNvPr>
          <p:cNvSpPr/>
          <p:nvPr/>
        </p:nvSpPr>
        <p:spPr>
          <a:xfrm>
            <a:off x="5760679" y="6858000"/>
            <a:ext cx="335321" cy="44726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1" name="Dikdörtgen 20">
            <a:extLst>
              <a:ext uri="{FF2B5EF4-FFF2-40B4-BE49-F238E27FC236}">
                <a16:creationId xmlns:a16="http://schemas.microsoft.com/office/drawing/2014/main" id="{76888084-D6E1-4070-805A-52071F3B684A}"/>
              </a:ext>
            </a:extLst>
          </p:cNvPr>
          <p:cNvSpPr/>
          <p:nvPr/>
        </p:nvSpPr>
        <p:spPr>
          <a:xfrm>
            <a:off x="4920089" y="6410739"/>
            <a:ext cx="540533" cy="338554"/>
          </a:xfrm>
          <a:prstGeom prst="rect">
            <a:avLst/>
          </a:prstGeom>
          <a:noFill/>
        </p:spPr>
        <p:txBody>
          <a:bodyPr wrap="none" lIns="91440" tIns="45720" rIns="91440" bIns="45720">
            <a:spAutoFit/>
          </a:bodyPr>
          <a:lstStyle/>
          <a:p>
            <a:pPr algn="ctr"/>
            <a:r>
              <a:rPr lang="tr-TR" sz="1600" dirty="0">
                <a:ln w="0"/>
                <a:solidFill>
                  <a:srgbClr val="FF0000"/>
                </a:solidFill>
                <a:effectLst>
                  <a:outerShdw blurRad="38100" dist="19050" dir="2700000" algn="tl" rotWithShape="0">
                    <a:schemeClr val="dk1">
                      <a:alpha val="40000"/>
                    </a:schemeClr>
                  </a:outerShdw>
                </a:effectLst>
              </a:rPr>
              <a:t>%88</a:t>
            </a:r>
            <a:endParaRPr lang="tr-TR" sz="1600" b="0" cap="none" spc="0" dirty="0">
              <a:ln w="0"/>
              <a:solidFill>
                <a:srgbClr val="FF0000"/>
              </a:solidFill>
              <a:effectLst>
                <a:outerShdw blurRad="38100" dist="19050" dir="2700000" algn="tl" rotWithShape="0">
                  <a:schemeClr val="dk1">
                    <a:alpha val="40000"/>
                  </a:schemeClr>
                </a:outerShdw>
              </a:effectLst>
            </a:endParaRPr>
          </a:p>
        </p:txBody>
      </p:sp>
      <p:sp>
        <p:nvSpPr>
          <p:cNvPr id="22" name="Dikdörtgen 21">
            <a:extLst>
              <a:ext uri="{FF2B5EF4-FFF2-40B4-BE49-F238E27FC236}">
                <a16:creationId xmlns:a16="http://schemas.microsoft.com/office/drawing/2014/main" id="{CA91610F-0375-4978-8E00-AE092551BDC8}"/>
              </a:ext>
            </a:extLst>
          </p:cNvPr>
          <p:cNvSpPr/>
          <p:nvPr/>
        </p:nvSpPr>
        <p:spPr>
          <a:xfrm>
            <a:off x="5664221" y="6526553"/>
            <a:ext cx="540534" cy="338554"/>
          </a:xfrm>
          <a:prstGeom prst="rect">
            <a:avLst/>
          </a:prstGeom>
          <a:noFill/>
        </p:spPr>
        <p:txBody>
          <a:bodyPr wrap="none" lIns="91440" tIns="45720" rIns="91440" bIns="45720">
            <a:spAutoFit/>
          </a:bodyPr>
          <a:lstStyle/>
          <a:p>
            <a:pPr algn="ctr"/>
            <a:r>
              <a:rPr lang="tr-TR" sz="1600" dirty="0">
                <a:ln w="0"/>
                <a:solidFill>
                  <a:srgbClr val="0070C0"/>
                </a:solidFill>
                <a:effectLst>
                  <a:outerShdw blurRad="38100" dist="19050" dir="2700000" algn="tl" rotWithShape="0">
                    <a:schemeClr val="dk1">
                      <a:alpha val="40000"/>
                    </a:schemeClr>
                  </a:outerShdw>
                </a:effectLst>
              </a:rPr>
              <a:t>%10</a:t>
            </a:r>
            <a:endParaRPr lang="tr-TR" sz="1600" b="0" cap="none" spc="0" dirty="0">
              <a:ln w="0"/>
              <a:solidFill>
                <a:srgbClr val="0070C0"/>
              </a:solidFill>
              <a:effectLst>
                <a:outerShdw blurRad="38100" dist="19050" dir="2700000" algn="tl" rotWithShape="0">
                  <a:schemeClr val="dk1">
                    <a:alpha val="40000"/>
                  </a:schemeClr>
                </a:outerShdw>
              </a:effectLst>
            </a:endParaRPr>
          </a:p>
        </p:txBody>
      </p:sp>
      <p:sp>
        <p:nvSpPr>
          <p:cNvPr id="18" name="Dikdörtgen 17">
            <a:extLst>
              <a:ext uri="{FF2B5EF4-FFF2-40B4-BE49-F238E27FC236}">
                <a16:creationId xmlns:a16="http://schemas.microsoft.com/office/drawing/2014/main" id="{5E4278E6-2318-4DC5-8C7E-5B148656422E}"/>
              </a:ext>
            </a:extLst>
          </p:cNvPr>
          <p:cNvSpPr/>
          <p:nvPr/>
        </p:nvSpPr>
        <p:spPr>
          <a:xfrm>
            <a:off x="4088270" y="5460365"/>
            <a:ext cx="3110845" cy="13908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Dikdörtgen 22">
            <a:extLst>
              <a:ext uri="{FF2B5EF4-FFF2-40B4-BE49-F238E27FC236}">
                <a16:creationId xmlns:a16="http://schemas.microsoft.com/office/drawing/2014/main" id="{1310A3C7-9390-4739-AB7C-5F6971791CDE}"/>
              </a:ext>
            </a:extLst>
          </p:cNvPr>
          <p:cNvSpPr/>
          <p:nvPr/>
        </p:nvSpPr>
        <p:spPr>
          <a:xfrm>
            <a:off x="4406610" y="2010469"/>
            <a:ext cx="2708138" cy="954107"/>
          </a:xfrm>
          <a:prstGeom prst="rect">
            <a:avLst/>
          </a:prstGeom>
          <a:noFill/>
        </p:spPr>
        <p:txBody>
          <a:bodyPr wrap="square" lIns="91440" tIns="45720" rIns="91440" bIns="45720">
            <a:spAutoFit/>
          </a:bodyPr>
          <a:lstStyle/>
          <a:p>
            <a:pPr algn="ctr"/>
            <a:r>
              <a:rPr lang="tr-TR" sz="2800" dirty="0">
                <a:ln w="0"/>
                <a:solidFill>
                  <a:schemeClr val="tx1">
                    <a:lumMod val="50000"/>
                    <a:lumOff val="50000"/>
                  </a:schemeClr>
                </a:solidFill>
                <a:effectLst>
                  <a:outerShdw blurRad="38100" dist="19050" dir="2700000" algn="tl" rotWithShape="0">
                    <a:schemeClr val="dk1">
                      <a:alpha val="40000"/>
                    </a:schemeClr>
                  </a:outerShdw>
                </a:effectLst>
              </a:rPr>
              <a:t>Kazaların %98</a:t>
            </a:r>
          </a:p>
          <a:p>
            <a:pPr algn="ctr"/>
            <a:r>
              <a:rPr lang="tr-TR" sz="2800" b="0" cap="none" spc="0" dirty="0">
                <a:ln w="0"/>
                <a:solidFill>
                  <a:schemeClr val="tx1">
                    <a:lumMod val="50000"/>
                    <a:lumOff val="50000"/>
                  </a:schemeClr>
                </a:solidFill>
                <a:effectLst>
                  <a:outerShdw blurRad="38100" dist="19050" dir="2700000" algn="tl" rotWithShape="0">
                    <a:schemeClr val="dk1">
                      <a:alpha val="40000"/>
                    </a:schemeClr>
                  </a:outerShdw>
                </a:effectLst>
              </a:rPr>
              <a:t>Önlenebilir..</a:t>
            </a:r>
          </a:p>
        </p:txBody>
      </p:sp>
    </p:spTree>
    <p:extLst>
      <p:ext uri="{BB962C8B-B14F-4D97-AF65-F5344CB8AC3E}">
        <p14:creationId xmlns:p14="http://schemas.microsoft.com/office/powerpoint/2010/main" val="62376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125E-6 1.48148E-6 L -0.07317 -0.00579 " pathEditMode="relative" rAng="0" ptsTypes="AA">
                                      <p:cBhvr>
                                        <p:cTn id="6" dur="2000" fill="hold"/>
                                        <p:tgtEl>
                                          <p:spTgt spid="3"/>
                                        </p:tgtEl>
                                        <p:attrNameLst>
                                          <p:attrName>ppt_x</p:attrName>
                                          <p:attrName>ppt_y</p:attrName>
                                        </p:attrNameLst>
                                      </p:cBhvr>
                                      <p:rCtr x="-3659" y="-301"/>
                                    </p:animMotion>
                                  </p:childTnLst>
                                </p:cTn>
                              </p:par>
                              <p:par>
                                <p:cTn id="7" presetID="42" presetClass="path" presetSubtype="0" accel="50000" decel="50000" fill="hold" grpId="0" nodeType="withEffect">
                                  <p:stCondLst>
                                    <p:cond delay="0"/>
                                  </p:stCondLst>
                                  <p:childTnLst>
                                    <p:animMotion origin="layout" path="M 2.5E-6 1.48148E-6 L 0.08229 0.00648 " pathEditMode="relative" rAng="0" ptsTypes="AA">
                                      <p:cBhvr>
                                        <p:cTn id="8" dur="2000" fill="hold"/>
                                        <p:tgtEl>
                                          <p:spTgt spid="4"/>
                                        </p:tgtEl>
                                        <p:attrNameLst>
                                          <p:attrName>ppt_x</p:attrName>
                                          <p:attrName>ppt_y</p:attrName>
                                        </p:attrNameLst>
                                      </p:cBhvr>
                                      <p:rCtr x="4115" y="324"/>
                                    </p:animMotion>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1.04167E-6 -1.85185E-6 L 0.00052 -0.41713 " pathEditMode="relative" rAng="0" ptsTypes="AA">
                                      <p:cBhvr>
                                        <p:cTn id="12" dur="2000" fill="hold"/>
                                        <p:tgtEl>
                                          <p:spTgt spid="14"/>
                                        </p:tgtEl>
                                        <p:attrNameLst>
                                          <p:attrName>ppt_x</p:attrName>
                                          <p:attrName>ppt_y</p:attrName>
                                        </p:attrNameLst>
                                      </p:cBhvr>
                                      <p:rCtr x="26" y="-20856"/>
                                    </p:animMotion>
                                  </p:childTnLst>
                                </p:cTn>
                              </p:par>
                              <p:par>
                                <p:cTn id="13" presetID="42" presetClass="path" presetSubtype="0" accel="50000" decel="50000" fill="hold" grpId="0" nodeType="withEffect">
                                  <p:stCondLst>
                                    <p:cond delay="0"/>
                                  </p:stCondLst>
                                  <p:childTnLst>
                                    <p:animMotion origin="layout" path="M -1.04167E-6 -7.40741E-7 L -0.0013 -0.40764 " pathEditMode="relative" rAng="0" ptsTypes="AA">
                                      <p:cBhvr>
                                        <p:cTn id="14" dur="2000" fill="hold"/>
                                        <p:tgtEl>
                                          <p:spTgt spid="21"/>
                                        </p:tgtEl>
                                        <p:attrNameLst>
                                          <p:attrName>ppt_x</p:attrName>
                                          <p:attrName>ppt_y</p:attrName>
                                        </p:attrNameLst>
                                      </p:cBhvr>
                                      <p:rCtr x="-65" y="-20394"/>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2.08333E-6 1.11111E-6 L 2.08333E-6 -0.23542 " pathEditMode="relative" rAng="0" ptsTypes="AA">
                                      <p:cBhvr>
                                        <p:cTn id="18" dur="2000" fill="hold"/>
                                        <p:tgtEl>
                                          <p:spTgt spid="17"/>
                                        </p:tgtEl>
                                        <p:attrNameLst>
                                          <p:attrName>ppt_x</p:attrName>
                                          <p:attrName>ppt_y</p:attrName>
                                        </p:attrNameLst>
                                      </p:cBhvr>
                                      <p:rCtr x="0" y="-11782"/>
                                    </p:animMotion>
                                  </p:childTnLst>
                                </p:cTn>
                              </p:par>
                              <p:par>
                                <p:cTn id="19" presetID="42" presetClass="path" presetSubtype="0" accel="50000" decel="50000" fill="hold" grpId="0" nodeType="withEffect">
                                  <p:stCondLst>
                                    <p:cond delay="0"/>
                                  </p:stCondLst>
                                  <p:childTnLst>
                                    <p:animMotion origin="layout" path="M 1.25E-6 2.59259E-6 L -0.00078 -0.24699 " pathEditMode="relative" rAng="0" ptsTypes="AA">
                                      <p:cBhvr>
                                        <p:cTn id="20" dur="2000" fill="hold"/>
                                        <p:tgtEl>
                                          <p:spTgt spid="22"/>
                                        </p:tgtEl>
                                        <p:attrNameLst>
                                          <p:attrName>ppt_x</p:attrName>
                                          <p:attrName>ppt_y</p:attrName>
                                        </p:attrNameLst>
                                      </p:cBhvr>
                                      <p:rCtr x="-39" y="-12361"/>
                                    </p:animMotion>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14" grpId="0" animBg="1"/>
      <p:bldP spid="17" grpId="0" animBg="1"/>
      <p:bldP spid="21" grpId="0"/>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2A05FD1B-FCAC-43B8-9834-9AC69F92BEDE}"/>
              </a:ext>
            </a:extLst>
          </p:cNvPr>
          <p:cNvPicPr>
            <a:picLocks noChangeAspect="1"/>
          </p:cNvPicPr>
          <p:nvPr/>
        </p:nvPicPr>
        <p:blipFill>
          <a:blip r:embed="rId2"/>
          <a:stretch>
            <a:fillRect/>
          </a:stretch>
        </p:blipFill>
        <p:spPr>
          <a:xfrm>
            <a:off x="830445" y="872793"/>
            <a:ext cx="2961789" cy="4809744"/>
          </a:xfrm>
          <a:prstGeom prst="rect">
            <a:avLst/>
          </a:prstGeom>
        </p:spPr>
      </p:pic>
      <p:pic>
        <p:nvPicPr>
          <p:cNvPr id="8" name="Resim 7">
            <a:extLst>
              <a:ext uri="{FF2B5EF4-FFF2-40B4-BE49-F238E27FC236}">
                <a16:creationId xmlns:a16="http://schemas.microsoft.com/office/drawing/2014/main" id="{CFCC9668-36C9-4CFB-B77B-321799BD0D25}"/>
              </a:ext>
            </a:extLst>
          </p:cNvPr>
          <p:cNvPicPr>
            <a:picLocks noChangeAspect="1"/>
          </p:cNvPicPr>
          <p:nvPr/>
        </p:nvPicPr>
        <p:blipFill>
          <a:blip r:embed="rId3"/>
          <a:stretch>
            <a:fillRect/>
          </a:stretch>
        </p:blipFill>
        <p:spPr>
          <a:xfrm>
            <a:off x="4487332" y="1276674"/>
            <a:ext cx="3209544" cy="3592138"/>
          </a:xfrm>
          <a:prstGeom prst="rect">
            <a:avLst/>
          </a:prstGeom>
        </p:spPr>
      </p:pic>
      <p:sp>
        <p:nvSpPr>
          <p:cNvPr id="4" name="Slayt Numarası Yer Tutucusu 3">
            <a:extLst>
              <a:ext uri="{FF2B5EF4-FFF2-40B4-BE49-F238E27FC236}">
                <a16:creationId xmlns:a16="http://schemas.microsoft.com/office/drawing/2014/main" id="{CC1E9E61-73C5-4F42-954F-D4CC1925B569}"/>
              </a:ext>
            </a:extLst>
          </p:cNvPr>
          <p:cNvSpPr>
            <a:spLocks noGrp="1"/>
          </p:cNvSpPr>
          <p:nvPr>
            <p:ph type="sldNum" sz="quarter" idx="12"/>
          </p:nvPr>
        </p:nvSpPr>
        <p:spPr/>
        <p:txBody>
          <a:bodyPr vert="horz" lIns="91440" tIns="45720" rIns="91440" bIns="45720" rtlCol="0" anchor="ctr">
            <a:normAutofit/>
          </a:bodyPr>
          <a:lstStyle/>
          <a:p>
            <a:pPr defTabSz="914400">
              <a:spcAft>
                <a:spcPts val="600"/>
              </a:spcAft>
            </a:pPr>
            <a:fld id="{31E71EC7-6E90-4CB0-9B72-7BC0AB784A81}" type="slidenum">
              <a:rPr lang="en-US"/>
              <a:pPr defTabSz="914400">
                <a:spcAft>
                  <a:spcPts val="600"/>
                </a:spcAft>
              </a:pPr>
              <a:t>8</a:t>
            </a:fld>
            <a:endParaRPr lang="en-US"/>
          </a:p>
        </p:txBody>
      </p:sp>
      <p:sp>
        <p:nvSpPr>
          <p:cNvPr id="14" name="Metin kutusu 13">
            <a:extLst>
              <a:ext uri="{FF2B5EF4-FFF2-40B4-BE49-F238E27FC236}">
                <a16:creationId xmlns:a16="http://schemas.microsoft.com/office/drawing/2014/main" id="{A2115AF2-3F66-4A24-B5ED-86B4E728176D}"/>
              </a:ext>
            </a:extLst>
          </p:cNvPr>
          <p:cNvSpPr txBox="1"/>
          <p:nvPr/>
        </p:nvSpPr>
        <p:spPr>
          <a:xfrm>
            <a:off x="534774" y="6093296"/>
            <a:ext cx="355313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tr-TR" sz="2000" b="1" dirty="0"/>
              <a:t>Tehlikeli Durum</a:t>
            </a:r>
          </a:p>
        </p:txBody>
      </p:sp>
      <p:sp>
        <p:nvSpPr>
          <p:cNvPr id="27" name="Metin kutusu 26">
            <a:extLst>
              <a:ext uri="{FF2B5EF4-FFF2-40B4-BE49-F238E27FC236}">
                <a16:creationId xmlns:a16="http://schemas.microsoft.com/office/drawing/2014/main" id="{DC13C3A8-B099-48A7-BA8D-8B340944DAC9}"/>
              </a:ext>
            </a:extLst>
          </p:cNvPr>
          <p:cNvSpPr txBox="1"/>
          <p:nvPr/>
        </p:nvSpPr>
        <p:spPr>
          <a:xfrm>
            <a:off x="4315539" y="6071651"/>
            <a:ext cx="3584144"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tr-TR" sz="2000" b="1" dirty="0"/>
              <a:t>Ramak Kala</a:t>
            </a:r>
          </a:p>
        </p:txBody>
      </p:sp>
      <p:sp>
        <p:nvSpPr>
          <p:cNvPr id="31" name="Metin kutusu 30">
            <a:extLst>
              <a:ext uri="{FF2B5EF4-FFF2-40B4-BE49-F238E27FC236}">
                <a16:creationId xmlns:a16="http://schemas.microsoft.com/office/drawing/2014/main" id="{EC595B20-0CC6-440E-96F0-9D3C34FDDA48}"/>
              </a:ext>
            </a:extLst>
          </p:cNvPr>
          <p:cNvSpPr txBox="1"/>
          <p:nvPr/>
        </p:nvSpPr>
        <p:spPr>
          <a:xfrm>
            <a:off x="8096304" y="6071651"/>
            <a:ext cx="355313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tr-TR" sz="2000" b="1" dirty="0"/>
              <a:t>İş Kazası</a:t>
            </a:r>
          </a:p>
        </p:txBody>
      </p:sp>
      <p:pic>
        <p:nvPicPr>
          <p:cNvPr id="32" name="Resim 31">
            <a:extLst>
              <a:ext uri="{FF2B5EF4-FFF2-40B4-BE49-F238E27FC236}">
                <a16:creationId xmlns:a16="http://schemas.microsoft.com/office/drawing/2014/main" id="{F28837D4-1AD3-4688-ACB9-B2E7C66EAD06}"/>
              </a:ext>
            </a:extLst>
          </p:cNvPr>
          <p:cNvPicPr>
            <a:picLocks noChangeAspect="1"/>
          </p:cNvPicPr>
          <p:nvPr/>
        </p:nvPicPr>
        <p:blipFill>
          <a:blip r:embed="rId4"/>
          <a:stretch>
            <a:fillRect/>
          </a:stretch>
        </p:blipFill>
        <p:spPr>
          <a:xfrm>
            <a:off x="8268097" y="1172212"/>
            <a:ext cx="3209544" cy="3910888"/>
          </a:xfrm>
          <a:prstGeom prst="rect">
            <a:avLst/>
          </a:prstGeom>
        </p:spPr>
      </p:pic>
      <p:sp>
        <p:nvSpPr>
          <p:cNvPr id="2" name="Dikdörtgen 1">
            <a:extLst>
              <a:ext uri="{FF2B5EF4-FFF2-40B4-BE49-F238E27FC236}">
                <a16:creationId xmlns:a16="http://schemas.microsoft.com/office/drawing/2014/main" id="{917A92EF-0811-4F90-8BB2-32EFE3207004}"/>
              </a:ext>
            </a:extLst>
          </p:cNvPr>
          <p:cNvSpPr/>
          <p:nvPr/>
        </p:nvSpPr>
        <p:spPr>
          <a:xfrm>
            <a:off x="534775" y="719528"/>
            <a:ext cx="3553130" cy="5111646"/>
          </a:xfrm>
          <a:prstGeom prst="rect">
            <a:avLst/>
          </a:prstGeom>
          <a:noFill/>
          <a:ln w="60325"/>
        </p:spPr>
        <p:style>
          <a:lnRef idx="2">
            <a:schemeClr val="dk1"/>
          </a:lnRef>
          <a:fillRef idx="1">
            <a:schemeClr val="lt1"/>
          </a:fillRef>
          <a:effectRef idx="0">
            <a:schemeClr val="dk1"/>
          </a:effectRef>
          <a:fontRef idx="minor">
            <a:schemeClr val="dk1"/>
          </a:fontRef>
        </p:style>
        <p:txBody>
          <a:bodyPr rtlCol="0" anchor="ctr"/>
          <a:lstStyle/>
          <a:p>
            <a:pPr algn="ctr"/>
            <a:endParaRPr lang="tr-TR"/>
          </a:p>
        </p:txBody>
      </p:sp>
      <p:sp>
        <p:nvSpPr>
          <p:cNvPr id="10" name="Dikdörtgen 9">
            <a:extLst>
              <a:ext uri="{FF2B5EF4-FFF2-40B4-BE49-F238E27FC236}">
                <a16:creationId xmlns:a16="http://schemas.microsoft.com/office/drawing/2014/main" id="{DA0680B8-EB18-48D3-9274-111FF44EC0DB}"/>
              </a:ext>
            </a:extLst>
          </p:cNvPr>
          <p:cNvSpPr/>
          <p:nvPr/>
        </p:nvSpPr>
        <p:spPr>
          <a:xfrm>
            <a:off x="4346553" y="719528"/>
            <a:ext cx="3553130" cy="5111646"/>
          </a:xfrm>
          <a:prstGeom prst="rect">
            <a:avLst/>
          </a:prstGeom>
          <a:noFill/>
          <a:ln w="60325"/>
        </p:spPr>
        <p:style>
          <a:lnRef idx="2">
            <a:schemeClr val="dk1"/>
          </a:lnRef>
          <a:fillRef idx="1">
            <a:schemeClr val="lt1"/>
          </a:fillRef>
          <a:effectRef idx="0">
            <a:schemeClr val="dk1"/>
          </a:effectRef>
          <a:fontRef idx="minor">
            <a:schemeClr val="dk1"/>
          </a:fontRef>
        </p:style>
        <p:txBody>
          <a:bodyPr rtlCol="0" anchor="ctr"/>
          <a:lstStyle/>
          <a:p>
            <a:pPr algn="ctr"/>
            <a:endParaRPr lang="tr-TR"/>
          </a:p>
        </p:txBody>
      </p:sp>
      <p:sp>
        <p:nvSpPr>
          <p:cNvPr id="11" name="Dikdörtgen 10">
            <a:extLst>
              <a:ext uri="{FF2B5EF4-FFF2-40B4-BE49-F238E27FC236}">
                <a16:creationId xmlns:a16="http://schemas.microsoft.com/office/drawing/2014/main" id="{6D65EDD3-4B6B-4F19-A2D9-E801AF5881B4}"/>
              </a:ext>
            </a:extLst>
          </p:cNvPr>
          <p:cNvSpPr/>
          <p:nvPr/>
        </p:nvSpPr>
        <p:spPr>
          <a:xfrm>
            <a:off x="8087048" y="719528"/>
            <a:ext cx="3553130" cy="5111646"/>
          </a:xfrm>
          <a:prstGeom prst="rect">
            <a:avLst/>
          </a:prstGeom>
          <a:noFill/>
          <a:ln w="60325"/>
        </p:spPr>
        <p:style>
          <a:lnRef idx="2">
            <a:schemeClr val="dk1"/>
          </a:lnRef>
          <a:fillRef idx="1">
            <a:schemeClr val="lt1"/>
          </a:fillRef>
          <a:effectRef idx="0">
            <a:schemeClr val="dk1"/>
          </a:effectRef>
          <a:fontRef idx="minor">
            <a:schemeClr val="dk1"/>
          </a:fontRef>
        </p:style>
        <p:txBody>
          <a:bodyPr rtlCol="0" anchor="ctr"/>
          <a:lstStyle/>
          <a:p>
            <a:pPr algn="ctr"/>
            <a:endParaRPr lang="tr-TR"/>
          </a:p>
        </p:txBody>
      </p:sp>
    </p:spTree>
    <p:extLst>
      <p:ext uri="{BB962C8B-B14F-4D97-AF65-F5344CB8AC3E}">
        <p14:creationId xmlns:p14="http://schemas.microsoft.com/office/powerpoint/2010/main" val="190803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circle(in)">
                                      <p:cBhvr>
                                        <p:cTn id="12" dur="2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circle(in)">
                                      <p:cBhvr>
                                        <p:cTn id="17"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7" grpId="0" animBg="1"/>
      <p:bldP spid="31"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B946717-B011-4A4D-8600-F2B252CCDAB9}"/>
              </a:ext>
            </a:extLst>
          </p:cNvPr>
          <p:cNvSpPr>
            <a:spLocks noGrp="1"/>
          </p:cNvSpPr>
          <p:nvPr>
            <p:ph type="title"/>
          </p:nvPr>
        </p:nvSpPr>
        <p:spPr>
          <a:xfrm>
            <a:off x="7923717" y="827532"/>
            <a:ext cx="3721608" cy="1106424"/>
          </a:xfrm>
          <a:ln>
            <a:noFill/>
          </a:ln>
        </p:spPr>
        <p:txBody>
          <a:bodyPr vert="horz" lIns="91440" tIns="45720" rIns="91440" bIns="45720" rtlCol="0" anchor="b">
            <a:normAutofit/>
          </a:bodyPr>
          <a:lstStyle/>
          <a:p>
            <a:r>
              <a:rPr lang="en-US" sz="2800" b="1" kern="1200" dirty="0" err="1">
                <a:effectLst>
                  <a:outerShdw blurRad="38100" dist="38100" dir="2700000" algn="tl">
                    <a:srgbClr val="000000">
                      <a:alpha val="43137"/>
                    </a:srgbClr>
                  </a:outerShdw>
                </a:effectLst>
                <a:latin typeface="+mn-lt"/>
                <a:ea typeface="+mj-ea"/>
                <a:cs typeface="+mj-cs"/>
              </a:rPr>
              <a:t>Düşme</a:t>
            </a:r>
            <a:r>
              <a:rPr lang="en-US" sz="2800" b="1" kern="1200" dirty="0">
                <a:effectLst>
                  <a:outerShdw blurRad="38100" dist="38100" dir="2700000" algn="tl">
                    <a:srgbClr val="000000">
                      <a:alpha val="43137"/>
                    </a:srgbClr>
                  </a:outerShdw>
                </a:effectLst>
                <a:latin typeface="+mn-lt"/>
                <a:ea typeface="+mj-ea"/>
                <a:cs typeface="+mj-cs"/>
              </a:rPr>
              <a:t> </a:t>
            </a:r>
            <a:r>
              <a:rPr lang="en-US" sz="2800" b="1" kern="1200" dirty="0" err="1">
                <a:effectLst>
                  <a:outerShdw blurRad="38100" dist="38100" dir="2700000" algn="tl">
                    <a:srgbClr val="000000">
                      <a:alpha val="43137"/>
                    </a:srgbClr>
                  </a:outerShdw>
                </a:effectLst>
                <a:latin typeface="+mn-lt"/>
                <a:ea typeface="+mj-ea"/>
                <a:cs typeface="+mj-cs"/>
              </a:rPr>
              <a:t>Riski</a:t>
            </a:r>
            <a:r>
              <a:rPr lang="en-US" sz="2800" b="1" kern="1200" dirty="0">
                <a:effectLst>
                  <a:outerShdw blurRad="38100" dist="38100" dir="2700000" algn="tl">
                    <a:srgbClr val="000000">
                      <a:alpha val="43137"/>
                    </a:srgbClr>
                  </a:outerShdw>
                </a:effectLst>
                <a:latin typeface="+mn-lt"/>
                <a:ea typeface="+mj-ea"/>
                <a:cs typeface="+mj-cs"/>
              </a:rPr>
              <a:t> </a:t>
            </a:r>
            <a:r>
              <a:rPr lang="en-US" sz="2800" b="1" kern="1200" dirty="0" err="1">
                <a:effectLst>
                  <a:outerShdw blurRad="38100" dist="38100" dir="2700000" algn="tl">
                    <a:srgbClr val="000000">
                      <a:alpha val="43137"/>
                    </a:srgbClr>
                  </a:outerShdw>
                </a:effectLst>
                <a:latin typeface="+mn-lt"/>
                <a:ea typeface="+mj-ea"/>
                <a:cs typeface="+mj-cs"/>
              </a:rPr>
              <a:t>Oluşturan</a:t>
            </a:r>
            <a:r>
              <a:rPr lang="en-US" sz="2800" b="1" kern="1200" dirty="0">
                <a:effectLst>
                  <a:outerShdw blurRad="38100" dist="38100" dir="2700000" algn="tl">
                    <a:srgbClr val="000000">
                      <a:alpha val="43137"/>
                    </a:srgbClr>
                  </a:outerShdw>
                </a:effectLst>
                <a:latin typeface="+mn-lt"/>
                <a:ea typeface="+mj-ea"/>
                <a:cs typeface="+mj-cs"/>
              </a:rPr>
              <a:t> </a:t>
            </a:r>
            <a:r>
              <a:rPr lang="en-US" sz="2800" b="1" kern="1200" dirty="0" err="1">
                <a:effectLst>
                  <a:outerShdw blurRad="38100" dist="38100" dir="2700000" algn="tl">
                    <a:srgbClr val="000000">
                      <a:alpha val="43137"/>
                    </a:srgbClr>
                  </a:outerShdw>
                </a:effectLst>
                <a:latin typeface="+mn-lt"/>
                <a:ea typeface="+mj-ea"/>
                <a:cs typeface="+mj-cs"/>
              </a:rPr>
              <a:t>Durumlar</a:t>
            </a:r>
            <a:r>
              <a:rPr lang="en-US" sz="2800" b="1" kern="1200" dirty="0">
                <a:effectLst>
                  <a:outerShdw blurRad="38100" dist="38100" dir="2700000" algn="tl">
                    <a:srgbClr val="000000">
                      <a:alpha val="43137"/>
                    </a:srgbClr>
                  </a:outerShdw>
                </a:effectLst>
                <a:latin typeface="+mn-lt"/>
                <a:ea typeface="+mj-ea"/>
                <a:cs typeface="+mj-cs"/>
              </a:rPr>
              <a:t> </a:t>
            </a:r>
            <a:endParaRPr lang="en-US" sz="2800" kern="1200" dirty="0">
              <a:latin typeface="+mn-lt"/>
              <a:ea typeface="+mj-ea"/>
              <a:cs typeface="+mj-cs"/>
            </a:endParaRPr>
          </a:p>
        </p:txBody>
      </p:sp>
      <p:sp>
        <p:nvSpPr>
          <p:cNvPr id="3" name="İçerik Yer Tutucusu 2">
            <a:extLst>
              <a:ext uri="{FF2B5EF4-FFF2-40B4-BE49-F238E27FC236}">
                <a16:creationId xmlns:a16="http://schemas.microsoft.com/office/drawing/2014/main" id="{9AC5FF80-1AA2-4093-9C7D-D2F1F8B72F0A}"/>
              </a:ext>
            </a:extLst>
          </p:cNvPr>
          <p:cNvSpPr>
            <a:spLocks noGrp="1"/>
          </p:cNvSpPr>
          <p:nvPr>
            <p:ph sz="half" idx="1"/>
          </p:nvPr>
        </p:nvSpPr>
        <p:spPr>
          <a:xfrm>
            <a:off x="7888099" y="2368296"/>
            <a:ext cx="3721608" cy="3502152"/>
          </a:xfrm>
        </p:spPr>
        <p:txBody>
          <a:bodyPr vert="horz" lIns="91440" tIns="45720" rIns="91440" bIns="45720" rtlCol="0">
            <a:normAutofit fontScale="92500" lnSpcReduction="10000"/>
          </a:bodyPr>
          <a:lstStyle/>
          <a:p>
            <a:r>
              <a:rPr lang="tr-TR" altLang="tr-TR" sz="2000" dirty="0">
                <a:solidFill>
                  <a:schemeClr val="bg1"/>
                </a:solidFill>
              </a:rPr>
              <a:t>İşe uygun standartta merdiven kullanmama</a:t>
            </a:r>
            <a:endParaRPr lang="en-US" altLang="tr-TR" sz="2000" dirty="0">
              <a:solidFill>
                <a:schemeClr val="bg1"/>
              </a:solidFill>
            </a:endParaRPr>
          </a:p>
          <a:p>
            <a:r>
              <a:rPr lang="en-US" altLang="tr-TR" sz="2000" dirty="0" err="1">
                <a:solidFill>
                  <a:schemeClr val="bg1"/>
                </a:solidFill>
              </a:rPr>
              <a:t>Merdiven</a:t>
            </a:r>
            <a:r>
              <a:rPr lang="en-US" altLang="tr-TR" sz="2000" dirty="0">
                <a:solidFill>
                  <a:schemeClr val="bg1"/>
                </a:solidFill>
              </a:rPr>
              <a:t> </a:t>
            </a:r>
            <a:r>
              <a:rPr lang="en-US" altLang="tr-TR" sz="2000" dirty="0" err="1">
                <a:solidFill>
                  <a:schemeClr val="bg1"/>
                </a:solidFill>
              </a:rPr>
              <a:t>üzerinde</a:t>
            </a:r>
            <a:r>
              <a:rPr lang="en-US" altLang="tr-TR" sz="2000" dirty="0">
                <a:solidFill>
                  <a:schemeClr val="bg1"/>
                </a:solidFill>
              </a:rPr>
              <a:t> son </a:t>
            </a:r>
            <a:r>
              <a:rPr lang="en-US" altLang="tr-TR" sz="2000" dirty="0" err="1">
                <a:solidFill>
                  <a:schemeClr val="bg1"/>
                </a:solidFill>
              </a:rPr>
              <a:t>iki</a:t>
            </a:r>
            <a:r>
              <a:rPr lang="en-US" altLang="tr-TR" sz="2000" dirty="0">
                <a:solidFill>
                  <a:schemeClr val="bg1"/>
                </a:solidFill>
              </a:rPr>
              <a:t> </a:t>
            </a:r>
            <a:r>
              <a:rPr lang="en-US" altLang="tr-TR" sz="2000" dirty="0" err="1">
                <a:solidFill>
                  <a:schemeClr val="bg1"/>
                </a:solidFill>
              </a:rPr>
              <a:t>basamağa</a:t>
            </a:r>
            <a:r>
              <a:rPr lang="en-US" altLang="tr-TR" sz="2000" dirty="0">
                <a:solidFill>
                  <a:schemeClr val="bg1"/>
                </a:solidFill>
              </a:rPr>
              <a:t> </a:t>
            </a:r>
            <a:r>
              <a:rPr lang="en-US" altLang="tr-TR" sz="2000" dirty="0" err="1">
                <a:solidFill>
                  <a:schemeClr val="bg1"/>
                </a:solidFill>
              </a:rPr>
              <a:t>basarak</a:t>
            </a:r>
            <a:r>
              <a:rPr lang="en-US" altLang="tr-TR" sz="2000" dirty="0">
                <a:solidFill>
                  <a:schemeClr val="bg1"/>
                </a:solidFill>
              </a:rPr>
              <a:t> </a:t>
            </a:r>
            <a:r>
              <a:rPr lang="en-US" altLang="tr-TR" sz="2000" dirty="0" err="1">
                <a:solidFill>
                  <a:schemeClr val="bg1"/>
                </a:solidFill>
              </a:rPr>
              <a:t>işlem</a:t>
            </a:r>
            <a:r>
              <a:rPr lang="en-US" altLang="tr-TR" sz="2000" dirty="0">
                <a:solidFill>
                  <a:schemeClr val="bg1"/>
                </a:solidFill>
              </a:rPr>
              <a:t> </a:t>
            </a:r>
            <a:r>
              <a:rPr lang="en-US" altLang="tr-TR" sz="2000" dirty="0" err="1">
                <a:solidFill>
                  <a:schemeClr val="bg1"/>
                </a:solidFill>
              </a:rPr>
              <a:t>yapma</a:t>
            </a:r>
            <a:r>
              <a:rPr lang="en-US" altLang="tr-TR" sz="2000" dirty="0">
                <a:solidFill>
                  <a:schemeClr val="bg1"/>
                </a:solidFill>
              </a:rPr>
              <a:t> </a:t>
            </a:r>
          </a:p>
          <a:p>
            <a:r>
              <a:rPr lang="en-US" altLang="tr-TR" sz="2000" dirty="0" err="1">
                <a:solidFill>
                  <a:schemeClr val="bg1"/>
                </a:solidFill>
              </a:rPr>
              <a:t>Merdivenin</a:t>
            </a:r>
            <a:r>
              <a:rPr lang="en-US" altLang="tr-TR" sz="2000" dirty="0">
                <a:solidFill>
                  <a:schemeClr val="bg1"/>
                </a:solidFill>
              </a:rPr>
              <a:t> </a:t>
            </a:r>
            <a:r>
              <a:rPr lang="en-US" altLang="tr-TR" sz="2000" dirty="0" err="1">
                <a:solidFill>
                  <a:schemeClr val="bg1"/>
                </a:solidFill>
              </a:rPr>
              <a:t>üzerinde</a:t>
            </a:r>
            <a:r>
              <a:rPr lang="en-US" altLang="tr-TR" sz="2000" dirty="0">
                <a:solidFill>
                  <a:schemeClr val="bg1"/>
                </a:solidFill>
              </a:rPr>
              <a:t> </a:t>
            </a:r>
            <a:r>
              <a:rPr lang="en-US" altLang="tr-TR" sz="2000" dirty="0" err="1">
                <a:solidFill>
                  <a:schemeClr val="bg1"/>
                </a:solidFill>
              </a:rPr>
              <a:t>uzak</a:t>
            </a:r>
            <a:r>
              <a:rPr lang="en-US" altLang="tr-TR" sz="2000" dirty="0">
                <a:solidFill>
                  <a:schemeClr val="bg1"/>
                </a:solidFill>
              </a:rPr>
              <a:t> </a:t>
            </a:r>
            <a:r>
              <a:rPr lang="en-US" altLang="tr-TR" sz="2000" dirty="0" err="1">
                <a:solidFill>
                  <a:schemeClr val="bg1"/>
                </a:solidFill>
              </a:rPr>
              <a:t>noktaya</a:t>
            </a:r>
            <a:r>
              <a:rPr lang="en-US" altLang="tr-TR" sz="2000" dirty="0">
                <a:solidFill>
                  <a:schemeClr val="bg1"/>
                </a:solidFill>
              </a:rPr>
              <a:t> </a:t>
            </a:r>
            <a:r>
              <a:rPr lang="en-US" altLang="tr-TR" sz="2000" dirty="0" err="1">
                <a:solidFill>
                  <a:schemeClr val="bg1"/>
                </a:solidFill>
              </a:rPr>
              <a:t>uzanmaya</a:t>
            </a:r>
            <a:r>
              <a:rPr lang="en-US" altLang="tr-TR" sz="2000" dirty="0">
                <a:solidFill>
                  <a:schemeClr val="bg1"/>
                </a:solidFill>
              </a:rPr>
              <a:t> </a:t>
            </a:r>
            <a:r>
              <a:rPr lang="en-US" altLang="tr-TR" sz="2000" dirty="0" err="1">
                <a:solidFill>
                  <a:schemeClr val="bg1"/>
                </a:solidFill>
              </a:rPr>
              <a:t>çalışma</a:t>
            </a:r>
            <a:endParaRPr lang="en-US" altLang="tr-TR" sz="2000" dirty="0">
              <a:solidFill>
                <a:schemeClr val="bg1"/>
              </a:solidFill>
            </a:endParaRPr>
          </a:p>
          <a:p>
            <a:r>
              <a:rPr lang="en-US" altLang="tr-TR" sz="2000" dirty="0" err="1">
                <a:solidFill>
                  <a:schemeClr val="bg1"/>
                </a:solidFill>
              </a:rPr>
              <a:t>Merdiven</a:t>
            </a:r>
            <a:r>
              <a:rPr lang="en-US" altLang="tr-TR" sz="2000" dirty="0">
                <a:solidFill>
                  <a:schemeClr val="bg1"/>
                </a:solidFill>
              </a:rPr>
              <a:t> </a:t>
            </a:r>
            <a:r>
              <a:rPr lang="en-US" altLang="tr-TR" sz="2000" dirty="0" err="1">
                <a:solidFill>
                  <a:schemeClr val="bg1"/>
                </a:solidFill>
              </a:rPr>
              <a:t>kullanımı</a:t>
            </a:r>
            <a:r>
              <a:rPr lang="tr-TR" altLang="tr-TR" sz="2000" dirty="0">
                <a:solidFill>
                  <a:schemeClr val="bg1"/>
                </a:solidFill>
              </a:rPr>
              <a:t> sırasında</a:t>
            </a:r>
            <a:r>
              <a:rPr lang="en-US" altLang="tr-TR" sz="2000" dirty="0">
                <a:solidFill>
                  <a:schemeClr val="bg1"/>
                </a:solidFill>
              </a:rPr>
              <a:t> </a:t>
            </a:r>
            <a:r>
              <a:rPr lang="en-US" altLang="tr-TR" sz="2000" dirty="0" err="1">
                <a:solidFill>
                  <a:schemeClr val="bg1"/>
                </a:solidFill>
              </a:rPr>
              <a:t>ayağın</a:t>
            </a:r>
            <a:r>
              <a:rPr lang="en-US" altLang="tr-TR" sz="2000" dirty="0">
                <a:solidFill>
                  <a:schemeClr val="bg1"/>
                </a:solidFill>
              </a:rPr>
              <a:t> </a:t>
            </a:r>
            <a:r>
              <a:rPr lang="en-US" altLang="tr-TR" sz="2000" dirty="0" err="1">
                <a:solidFill>
                  <a:schemeClr val="bg1"/>
                </a:solidFill>
              </a:rPr>
              <a:t>kayması</a:t>
            </a:r>
            <a:endParaRPr lang="tr-TR" altLang="tr-TR" sz="2000" dirty="0">
              <a:solidFill>
                <a:schemeClr val="bg1"/>
              </a:solidFill>
            </a:endParaRPr>
          </a:p>
          <a:p>
            <a:r>
              <a:rPr lang="tr-TR" altLang="tr-TR" sz="2000" dirty="0">
                <a:solidFill>
                  <a:schemeClr val="bg1"/>
                </a:solidFill>
              </a:rPr>
              <a:t>Merdiven üzerinde 3 nokta kuralına uymama</a:t>
            </a:r>
            <a:endParaRPr lang="en-US" altLang="tr-TR" sz="2000" dirty="0">
              <a:solidFill>
                <a:schemeClr val="bg1"/>
              </a:solidFill>
            </a:endParaRPr>
          </a:p>
          <a:p>
            <a:endParaRPr lang="en-US" sz="1700" dirty="0">
              <a:solidFill>
                <a:schemeClr val="bg1"/>
              </a:solidFill>
            </a:endParaRPr>
          </a:p>
        </p:txBody>
      </p:sp>
      <p:sp>
        <p:nvSpPr>
          <p:cNvPr id="5" name="Slayt Numarası Yer Tutucusu 4">
            <a:extLst>
              <a:ext uri="{FF2B5EF4-FFF2-40B4-BE49-F238E27FC236}">
                <a16:creationId xmlns:a16="http://schemas.microsoft.com/office/drawing/2014/main" id="{B5E19D2D-3461-4D9A-9232-D8D8131219E2}"/>
              </a:ext>
            </a:extLst>
          </p:cNvPr>
          <p:cNvSpPr>
            <a:spLocks noGrp="1"/>
          </p:cNvSpPr>
          <p:nvPr>
            <p:ph type="sldNum" sz="quarter" idx="12"/>
          </p:nvPr>
        </p:nvSpPr>
        <p:spPr>
          <a:xfrm>
            <a:off x="8613648" y="6356350"/>
            <a:ext cx="2743200" cy="365125"/>
          </a:xfrm>
        </p:spPr>
        <p:txBody>
          <a:bodyPr vert="horz" lIns="91440" tIns="45720" rIns="91440" bIns="45720" rtlCol="0" anchor="ctr">
            <a:normAutofit/>
          </a:bodyPr>
          <a:lstStyle/>
          <a:p>
            <a:pPr defTabSz="914400">
              <a:spcAft>
                <a:spcPts val="600"/>
              </a:spcAft>
              <a:defRPr/>
            </a:pPr>
            <a:fld id="{31E71EC7-6E90-4CB0-9B72-7BC0AB784A81}" type="slidenum">
              <a:rPr lang="en-US">
                <a:solidFill>
                  <a:schemeClr val="tx1">
                    <a:alpha val="70000"/>
                  </a:schemeClr>
                </a:solidFill>
              </a:rPr>
              <a:pPr defTabSz="914400">
                <a:spcAft>
                  <a:spcPts val="600"/>
                </a:spcAft>
                <a:defRPr/>
              </a:pPr>
              <a:t>80</a:t>
            </a:fld>
            <a:endParaRPr lang="en-US" dirty="0">
              <a:solidFill>
                <a:schemeClr val="tx1">
                  <a:alpha val="70000"/>
                </a:schemeClr>
              </a:solidFill>
            </a:endParaRPr>
          </a:p>
        </p:txBody>
      </p:sp>
      <p:pic>
        <p:nvPicPr>
          <p:cNvPr id="10" name="Resim 9">
            <a:extLst>
              <a:ext uri="{FF2B5EF4-FFF2-40B4-BE49-F238E27FC236}">
                <a16:creationId xmlns:a16="http://schemas.microsoft.com/office/drawing/2014/main" id="{1ADF59DE-994F-4806-9BBD-9E10C23C560E}"/>
              </a:ext>
            </a:extLst>
          </p:cNvPr>
          <p:cNvPicPr>
            <a:picLocks noChangeAspect="1"/>
          </p:cNvPicPr>
          <p:nvPr/>
        </p:nvPicPr>
        <p:blipFill rotWithShape="1">
          <a:blip r:embed="rId2"/>
          <a:srcRect l="4326" r="1" b="1"/>
          <a:stretch/>
        </p:blipFill>
        <p:spPr>
          <a:xfrm>
            <a:off x="400847" y="630936"/>
            <a:ext cx="3785616" cy="5495544"/>
          </a:xfrm>
          <a:prstGeom prst="rect">
            <a:avLst/>
          </a:prstGeom>
        </p:spPr>
      </p:pic>
      <p:pic>
        <p:nvPicPr>
          <p:cNvPr id="14" name="Resim 13">
            <a:extLst>
              <a:ext uri="{FF2B5EF4-FFF2-40B4-BE49-F238E27FC236}">
                <a16:creationId xmlns:a16="http://schemas.microsoft.com/office/drawing/2014/main" id="{EC182F9E-BE62-4AB9-80C6-34B126AE90BC}"/>
              </a:ext>
            </a:extLst>
          </p:cNvPr>
          <p:cNvPicPr>
            <a:picLocks noChangeAspect="1"/>
          </p:cNvPicPr>
          <p:nvPr/>
        </p:nvPicPr>
        <p:blipFill rotWithShape="1">
          <a:blip r:embed="rId3"/>
          <a:srcRect t="7551" r="4" b="17687"/>
          <a:stretch/>
        </p:blipFill>
        <p:spPr>
          <a:xfrm>
            <a:off x="4361688" y="630936"/>
            <a:ext cx="2651760" cy="2679192"/>
          </a:xfrm>
          <a:prstGeom prst="rect">
            <a:avLst/>
          </a:prstGeom>
        </p:spPr>
      </p:pic>
      <p:pic>
        <p:nvPicPr>
          <p:cNvPr id="8" name="Resim 7">
            <a:extLst>
              <a:ext uri="{FF2B5EF4-FFF2-40B4-BE49-F238E27FC236}">
                <a16:creationId xmlns:a16="http://schemas.microsoft.com/office/drawing/2014/main" id="{29CC4A7A-C507-468A-8C0B-7F2CECC7797E}"/>
              </a:ext>
            </a:extLst>
          </p:cNvPr>
          <p:cNvPicPr>
            <a:picLocks noChangeAspect="1"/>
          </p:cNvPicPr>
          <p:nvPr/>
        </p:nvPicPr>
        <p:blipFill rotWithShape="1">
          <a:blip r:embed="rId4"/>
          <a:srcRect t="5028" r="-2" b="19194"/>
          <a:stretch/>
        </p:blipFill>
        <p:spPr>
          <a:xfrm>
            <a:off x="4361688" y="3447288"/>
            <a:ext cx="2651760" cy="2679192"/>
          </a:xfrm>
          <a:prstGeom prst="rect">
            <a:avLst/>
          </a:prstGeom>
        </p:spPr>
      </p:pic>
    </p:spTree>
    <p:extLst>
      <p:ext uri="{BB962C8B-B14F-4D97-AF65-F5344CB8AC3E}">
        <p14:creationId xmlns:p14="http://schemas.microsoft.com/office/powerpoint/2010/main" val="2720757061"/>
      </p:ext>
    </p:extLst>
  </p:cSld>
  <p:clrMapOvr>
    <a:overrideClrMapping bg1="dk1" tx1="lt1" bg2="dk2" tx2="lt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355F3F0C-6C80-4E13-B4FE-6C4C4F0D3B77}"/>
              </a:ext>
            </a:extLst>
          </p:cNvPr>
          <p:cNvSpPr>
            <a:spLocks noGrp="1"/>
          </p:cNvSpPr>
          <p:nvPr>
            <p:ph type="sldNum" sz="quarter" idx="12"/>
          </p:nvPr>
        </p:nvSpPr>
        <p:spPr/>
        <p:txBody>
          <a:bodyPr/>
          <a:lstStyle/>
          <a:p>
            <a:fld id="{31E71EC7-6E90-4CB0-9B72-7BC0AB784A81}" type="slidenum">
              <a:rPr lang="tr-TR" smtClean="0"/>
              <a:pPr/>
              <a:t>81</a:t>
            </a:fld>
            <a:endParaRPr lang="tr-TR"/>
          </a:p>
        </p:txBody>
      </p:sp>
      <p:pic>
        <p:nvPicPr>
          <p:cNvPr id="3" name="Resim 2">
            <a:extLst>
              <a:ext uri="{FF2B5EF4-FFF2-40B4-BE49-F238E27FC236}">
                <a16:creationId xmlns:a16="http://schemas.microsoft.com/office/drawing/2014/main" id="{07651365-1C88-4836-91B2-07D207EA5D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4991" y="1848445"/>
            <a:ext cx="4460934" cy="4567845"/>
          </a:xfrm>
          <a:prstGeom prst="rect">
            <a:avLst/>
          </a:prstGeom>
        </p:spPr>
      </p:pic>
      <p:pic>
        <p:nvPicPr>
          <p:cNvPr id="4" name="Resim 3">
            <a:extLst>
              <a:ext uri="{FF2B5EF4-FFF2-40B4-BE49-F238E27FC236}">
                <a16:creationId xmlns:a16="http://schemas.microsoft.com/office/drawing/2014/main" id="{84A3F0D9-0413-4E74-9AFB-C4CC69B354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7077" y="1136664"/>
            <a:ext cx="858821" cy="1636578"/>
          </a:xfrm>
          <a:prstGeom prst="rect">
            <a:avLst/>
          </a:prstGeom>
        </p:spPr>
      </p:pic>
      <p:pic>
        <p:nvPicPr>
          <p:cNvPr id="5" name="Resim 4">
            <a:extLst>
              <a:ext uri="{FF2B5EF4-FFF2-40B4-BE49-F238E27FC236}">
                <a16:creationId xmlns:a16="http://schemas.microsoft.com/office/drawing/2014/main" id="{279127C4-49B9-44FF-AC5F-6FBC5C5559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5443" y="2788967"/>
            <a:ext cx="740160" cy="1430977"/>
          </a:xfrm>
          <a:prstGeom prst="rect">
            <a:avLst/>
          </a:prstGeom>
        </p:spPr>
      </p:pic>
      <p:pic>
        <p:nvPicPr>
          <p:cNvPr id="6" name="Resim 5">
            <a:extLst>
              <a:ext uri="{FF2B5EF4-FFF2-40B4-BE49-F238E27FC236}">
                <a16:creationId xmlns:a16="http://schemas.microsoft.com/office/drawing/2014/main" id="{1BB495DD-FBE1-44E0-8DE0-8C7A70105A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8777" y="4266168"/>
            <a:ext cx="699041" cy="1331114"/>
          </a:xfrm>
          <a:prstGeom prst="rect">
            <a:avLst/>
          </a:prstGeom>
        </p:spPr>
      </p:pic>
      <p:grpSp>
        <p:nvGrpSpPr>
          <p:cNvPr id="7" name="Grup 6">
            <a:extLst>
              <a:ext uri="{FF2B5EF4-FFF2-40B4-BE49-F238E27FC236}">
                <a16:creationId xmlns:a16="http://schemas.microsoft.com/office/drawing/2014/main" id="{9E545C10-736F-48AC-B00A-AFD0214D43D7}"/>
              </a:ext>
            </a:extLst>
          </p:cNvPr>
          <p:cNvGrpSpPr/>
          <p:nvPr/>
        </p:nvGrpSpPr>
        <p:grpSpPr>
          <a:xfrm>
            <a:off x="3533098" y="1912750"/>
            <a:ext cx="1704719" cy="1452124"/>
            <a:chOff x="2025824" y="1388260"/>
            <a:chExt cx="1704719" cy="1452124"/>
          </a:xfrm>
        </p:grpSpPr>
        <p:pic>
          <p:nvPicPr>
            <p:cNvPr id="8" name="Resim 7">
              <a:extLst>
                <a:ext uri="{FF2B5EF4-FFF2-40B4-BE49-F238E27FC236}">
                  <a16:creationId xmlns:a16="http://schemas.microsoft.com/office/drawing/2014/main" id="{629516F1-91ED-4827-B485-B70D9BF068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5824" y="1388260"/>
              <a:ext cx="1704719" cy="1452124"/>
            </a:xfrm>
            <a:prstGeom prst="rect">
              <a:avLst/>
            </a:prstGeom>
          </p:spPr>
        </p:pic>
        <p:sp>
          <p:nvSpPr>
            <p:cNvPr id="9" name="Metin kutusu 8">
              <a:extLst>
                <a:ext uri="{FF2B5EF4-FFF2-40B4-BE49-F238E27FC236}">
                  <a16:creationId xmlns:a16="http://schemas.microsoft.com/office/drawing/2014/main" id="{F6AB9058-AA65-49C6-9BFE-6A0E9FB1DCF6}"/>
                </a:ext>
              </a:extLst>
            </p:cNvPr>
            <p:cNvSpPr txBox="1"/>
            <p:nvPr/>
          </p:nvSpPr>
          <p:spPr>
            <a:xfrm>
              <a:off x="2359303" y="1871728"/>
              <a:ext cx="1037601" cy="769441"/>
            </a:xfrm>
            <a:prstGeom prst="rect">
              <a:avLst/>
            </a:prstGeom>
            <a:noFill/>
          </p:spPr>
          <p:txBody>
            <a:bodyPr wrap="square" rtlCol="0">
              <a:spAutoFit/>
            </a:bodyPr>
            <a:lstStyle/>
            <a:p>
              <a:pPr algn="ctr"/>
              <a:r>
                <a:rPr lang="tr-TR" sz="4400"/>
                <a:t>1</a:t>
              </a:r>
            </a:p>
          </p:txBody>
        </p:sp>
      </p:grpSp>
      <p:grpSp>
        <p:nvGrpSpPr>
          <p:cNvPr id="10" name="Grup 9">
            <a:extLst>
              <a:ext uri="{FF2B5EF4-FFF2-40B4-BE49-F238E27FC236}">
                <a16:creationId xmlns:a16="http://schemas.microsoft.com/office/drawing/2014/main" id="{B0E1E9CB-32C2-4DE2-972A-A3AA66562E97}"/>
              </a:ext>
            </a:extLst>
          </p:cNvPr>
          <p:cNvGrpSpPr/>
          <p:nvPr/>
        </p:nvGrpSpPr>
        <p:grpSpPr>
          <a:xfrm>
            <a:off x="5663952" y="2107017"/>
            <a:ext cx="3276676" cy="1028000"/>
            <a:chOff x="4156678" y="1582527"/>
            <a:chExt cx="3276676" cy="1028000"/>
          </a:xfrm>
        </p:grpSpPr>
        <p:grpSp>
          <p:nvGrpSpPr>
            <p:cNvPr id="11" name="Grup 10">
              <a:extLst>
                <a:ext uri="{FF2B5EF4-FFF2-40B4-BE49-F238E27FC236}">
                  <a16:creationId xmlns:a16="http://schemas.microsoft.com/office/drawing/2014/main" id="{8B5F41A8-9876-41ED-9A25-FFC1290B5305}"/>
                </a:ext>
              </a:extLst>
            </p:cNvPr>
            <p:cNvGrpSpPr/>
            <p:nvPr/>
          </p:nvGrpSpPr>
          <p:grpSpPr>
            <a:xfrm>
              <a:off x="4156678" y="1582527"/>
              <a:ext cx="3276676" cy="1028000"/>
              <a:chOff x="4156678" y="1582527"/>
              <a:chExt cx="3276676" cy="1028000"/>
            </a:xfrm>
          </p:grpSpPr>
          <p:pic>
            <p:nvPicPr>
              <p:cNvPr id="13" name="Resim 12">
                <a:extLst>
                  <a:ext uri="{FF2B5EF4-FFF2-40B4-BE49-F238E27FC236}">
                    <a16:creationId xmlns:a16="http://schemas.microsoft.com/office/drawing/2014/main" id="{FF1022B5-E9DF-43FC-873F-BE53A7023A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56678" y="1582527"/>
                <a:ext cx="3276676" cy="1028000"/>
              </a:xfrm>
              <a:prstGeom prst="rect">
                <a:avLst/>
              </a:prstGeom>
            </p:spPr>
          </p:pic>
          <p:sp>
            <p:nvSpPr>
              <p:cNvPr id="14" name="Metin kutusu 13">
                <a:extLst>
                  <a:ext uri="{FF2B5EF4-FFF2-40B4-BE49-F238E27FC236}">
                    <a16:creationId xmlns:a16="http://schemas.microsoft.com/office/drawing/2014/main" id="{CCBB5DF0-AB89-45B9-8D82-10C2835FC254}"/>
                  </a:ext>
                </a:extLst>
              </p:cNvPr>
              <p:cNvSpPr txBox="1"/>
              <p:nvPr/>
            </p:nvSpPr>
            <p:spPr>
              <a:xfrm>
                <a:off x="4348375" y="1804139"/>
                <a:ext cx="650432" cy="584775"/>
              </a:xfrm>
              <a:prstGeom prst="rect">
                <a:avLst/>
              </a:prstGeom>
              <a:noFill/>
            </p:spPr>
            <p:txBody>
              <a:bodyPr wrap="square" rtlCol="0">
                <a:spAutoFit/>
              </a:bodyPr>
              <a:lstStyle/>
              <a:p>
                <a:pPr algn="ctr"/>
                <a:r>
                  <a:rPr lang="tr-TR" sz="3200" b="1">
                    <a:solidFill>
                      <a:schemeClr val="bg1"/>
                    </a:solidFill>
                  </a:rPr>
                  <a:t>1</a:t>
                </a:r>
              </a:p>
            </p:txBody>
          </p:sp>
        </p:grpSp>
        <p:sp>
          <p:nvSpPr>
            <p:cNvPr id="12" name="Metin kutusu 11">
              <a:extLst>
                <a:ext uri="{FF2B5EF4-FFF2-40B4-BE49-F238E27FC236}">
                  <a16:creationId xmlns:a16="http://schemas.microsoft.com/office/drawing/2014/main" id="{44F3DE7F-6A83-42E2-B014-BEFD8E5EAD89}"/>
                </a:ext>
              </a:extLst>
            </p:cNvPr>
            <p:cNvSpPr txBox="1"/>
            <p:nvPr/>
          </p:nvSpPr>
          <p:spPr>
            <a:xfrm>
              <a:off x="5108650" y="1665535"/>
              <a:ext cx="2179601" cy="830997"/>
            </a:xfrm>
            <a:prstGeom prst="rect">
              <a:avLst/>
            </a:prstGeom>
            <a:noFill/>
          </p:spPr>
          <p:txBody>
            <a:bodyPr wrap="square" rtlCol="0">
              <a:spAutoFit/>
            </a:bodyPr>
            <a:lstStyle/>
            <a:p>
              <a:r>
                <a:rPr lang="tr-TR" sz="1600"/>
                <a:t>Büyük kaza en az bir ölümle sonuçlanan kazalar.</a:t>
              </a:r>
            </a:p>
          </p:txBody>
        </p:sp>
      </p:grpSp>
      <p:grpSp>
        <p:nvGrpSpPr>
          <p:cNvPr id="15" name="Grup 14">
            <a:extLst>
              <a:ext uri="{FF2B5EF4-FFF2-40B4-BE49-F238E27FC236}">
                <a16:creationId xmlns:a16="http://schemas.microsoft.com/office/drawing/2014/main" id="{5B24026E-1390-4328-9935-108CD07BF997}"/>
              </a:ext>
            </a:extLst>
          </p:cNvPr>
          <p:cNvGrpSpPr/>
          <p:nvPr/>
        </p:nvGrpSpPr>
        <p:grpSpPr>
          <a:xfrm>
            <a:off x="2807035" y="3406892"/>
            <a:ext cx="3156842" cy="1450949"/>
            <a:chOff x="1299761" y="2882402"/>
            <a:chExt cx="3156842" cy="1450949"/>
          </a:xfrm>
        </p:grpSpPr>
        <p:pic>
          <p:nvPicPr>
            <p:cNvPr id="16" name="Resim 15">
              <a:extLst>
                <a:ext uri="{FF2B5EF4-FFF2-40B4-BE49-F238E27FC236}">
                  <a16:creationId xmlns:a16="http://schemas.microsoft.com/office/drawing/2014/main" id="{01A4851A-59E3-4140-A9A0-B24AD4B11B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99761" y="2882402"/>
              <a:ext cx="3156842" cy="1450949"/>
            </a:xfrm>
            <a:prstGeom prst="rect">
              <a:avLst/>
            </a:prstGeom>
          </p:spPr>
        </p:pic>
        <p:sp>
          <p:nvSpPr>
            <p:cNvPr id="17" name="Metin kutusu 16">
              <a:extLst>
                <a:ext uri="{FF2B5EF4-FFF2-40B4-BE49-F238E27FC236}">
                  <a16:creationId xmlns:a16="http://schemas.microsoft.com/office/drawing/2014/main" id="{5B025002-3236-4DB0-98F2-2B9260AEEB58}"/>
                </a:ext>
              </a:extLst>
            </p:cNvPr>
            <p:cNvSpPr txBox="1"/>
            <p:nvPr/>
          </p:nvSpPr>
          <p:spPr>
            <a:xfrm>
              <a:off x="2345184" y="3188481"/>
              <a:ext cx="1037601" cy="830997"/>
            </a:xfrm>
            <a:prstGeom prst="rect">
              <a:avLst/>
            </a:prstGeom>
            <a:noFill/>
          </p:spPr>
          <p:txBody>
            <a:bodyPr wrap="square" rtlCol="0">
              <a:spAutoFit/>
            </a:bodyPr>
            <a:lstStyle/>
            <a:p>
              <a:pPr algn="ctr"/>
              <a:r>
                <a:rPr lang="tr-TR" sz="4800"/>
                <a:t>29</a:t>
              </a:r>
            </a:p>
          </p:txBody>
        </p:sp>
      </p:grpSp>
      <p:grpSp>
        <p:nvGrpSpPr>
          <p:cNvPr id="18" name="Grup 17">
            <a:extLst>
              <a:ext uri="{FF2B5EF4-FFF2-40B4-BE49-F238E27FC236}">
                <a16:creationId xmlns:a16="http://schemas.microsoft.com/office/drawing/2014/main" id="{E64B5FCB-D00E-476A-BAB9-CC2279646523}"/>
              </a:ext>
            </a:extLst>
          </p:cNvPr>
          <p:cNvGrpSpPr/>
          <p:nvPr/>
        </p:nvGrpSpPr>
        <p:grpSpPr>
          <a:xfrm>
            <a:off x="6285032" y="3603979"/>
            <a:ext cx="3396245" cy="1036224"/>
            <a:chOff x="4777758" y="3079489"/>
            <a:chExt cx="3396245" cy="1036224"/>
          </a:xfrm>
        </p:grpSpPr>
        <p:pic>
          <p:nvPicPr>
            <p:cNvPr id="19" name="Resim 18">
              <a:extLst>
                <a:ext uri="{FF2B5EF4-FFF2-40B4-BE49-F238E27FC236}">
                  <a16:creationId xmlns:a16="http://schemas.microsoft.com/office/drawing/2014/main" id="{AD837307-06ED-4DEA-AEDF-CFAACDDAA7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77758" y="3079489"/>
              <a:ext cx="3317798" cy="1036224"/>
            </a:xfrm>
            <a:prstGeom prst="rect">
              <a:avLst/>
            </a:prstGeom>
          </p:spPr>
        </p:pic>
        <p:sp>
          <p:nvSpPr>
            <p:cNvPr id="20" name="Metin kutusu 19">
              <a:extLst>
                <a:ext uri="{FF2B5EF4-FFF2-40B4-BE49-F238E27FC236}">
                  <a16:creationId xmlns:a16="http://schemas.microsoft.com/office/drawing/2014/main" id="{7E17000E-EDC4-488C-8E29-C9C82257576E}"/>
                </a:ext>
              </a:extLst>
            </p:cNvPr>
            <p:cNvSpPr txBox="1"/>
            <p:nvPr/>
          </p:nvSpPr>
          <p:spPr>
            <a:xfrm>
              <a:off x="5029484" y="3307571"/>
              <a:ext cx="650432" cy="584775"/>
            </a:xfrm>
            <a:prstGeom prst="rect">
              <a:avLst/>
            </a:prstGeom>
            <a:noFill/>
          </p:spPr>
          <p:txBody>
            <a:bodyPr wrap="square" rtlCol="0">
              <a:spAutoFit/>
            </a:bodyPr>
            <a:lstStyle/>
            <a:p>
              <a:r>
                <a:rPr lang="tr-TR" sz="3200" b="1">
                  <a:solidFill>
                    <a:schemeClr val="bg1"/>
                  </a:solidFill>
                </a:rPr>
                <a:t>29</a:t>
              </a:r>
            </a:p>
          </p:txBody>
        </p:sp>
        <p:sp>
          <p:nvSpPr>
            <p:cNvPr id="21" name="Metin kutusu 20">
              <a:extLst>
                <a:ext uri="{FF2B5EF4-FFF2-40B4-BE49-F238E27FC236}">
                  <a16:creationId xmlns:a16="http://schemas.microsoft.com/office/drawing/2014/main" id="{CA2417CA-2205-49C4-A3F4-E32416E6C511}"/>
                </a:ext>
              </a:extLst>
            </p:cNvPr>
            <p:cNvSpPr txBox="1"/>
            <p:nvPr/>
          </p:nvSpPr>
          <p:spPr>
            <a:xfrm>
              <a:off x="5994402" y="3287815"/>
              <a:ext cx="2179601" cy="584775"/>
            </a:xfrm>
            <a:prstGeom prst="rect">
              <a:avLst/>
            </a:prstGeom>
            <a:noFill/>
          </p:spPr>
          <p:txBody>
            <a:bodyPr wrap="square" rtlCol="0">
              <a:spAutoFit/>
            </a:bodyPr>
            <a:lstStyle/>
            <a:p>
              <a:pPr algn="just"/>
              <a:r>
                <a:rPr lang="tr-TR" sz="1600"/>
                <a:t>Küçük kaza, </a:t>
              </a:r>
            </a:p>
            <a:p>
              <a:pPr algn="just"/>
              <a:r>
                <a:rPr lang="tr-TR" sz="1600"/>
                <a:t>Yaralanma vb.</a:t>
              </a:r>
            </a:p>
          </p:txBody>
        </p:sp>
      </p:grpSp>
      <p:grpSp>
        <p:nvGrpSpPr>
          <p:cNvPr id="22" name="Grup 21">
            <a:extLst>
              <a:ext uri="{FF2B5EF4-FFF2-40B4-BE49-F238E27FC236}">
                <a16:creationId xmlns:a16="http://schemas.microsoft.com/office/drawing/2014/main" id="{CF97DAB6-71B9-43C1-A2B5-5EAA15326709}"/>
              </a:ext>
            </a:extLst>
          </p:cNvPr>
          <p:cNvGrpSpPr/>
          <p:nvPr/>
        </p:nvGrpSpPr>
        <p:grpSpPr>
          <a:xfrm>
            <a:off x="2207858" y="4899859"/>
            <a:ext cx="4355196" cy="1453298"/>
            <a:chOff x="700584" y="4375369"/>
            <a:chExt cx="4355196" cy="1453298"/>
          </a:xfrm>
        </p:grpSpPr>
        <p:pic>
          <p:nvPicPr>
            <p:cNvPr id="23" name="Resim 22">
              <a:extLst>
                <a:ext uri="{FF2B5EF4-FFF2-40B4-BE49-F238E27FC236}">
                  <a16:creationId xmlns:a16="http://schemas.microsoft.com/office/drawing/2014/main" id="{9AF3BBD7-34F8-4D22-AE62-CFDBF0C0A41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0584" y="4375369"/>
              <a:ext cx="4355196" cy="1453298"/>
            </a:xfrm>
            <a:prstGeom prst="rect">
              <a:avLst/>
            </a:prstGeom>
          </p:spPr>
        </p:pic>
        <p:sp>
          <p:nvSpPr>
            <p:cNvPr id="24" name="Metin kutusu 23">
              <a:extLst>
                <a:ext uri="{FF2B5EF4-FFF2-40B4-BE49-F238E27FC236}">
                  <a16:creationId xmlns:a16="http://schemas.microsoft.com/office/drawing/2014/main" id="{3EBE678F-DAC3-4F47-83F4-7E364153750A}"/>
                </a:ext>
              </a:extLst>
            </p:cNvPr>
            <p:cNvSpPr txBox="1"/>
            <p:nvPr/>
          </p:nvSpPr>
          <p:spPr>
            <a:xfrm>
              <a:off x="1789365" y="4611127"/>
              <a:ext cx="1981722" cy="923330"/>
            </a:xfrm>
            <a:prstGeom prst="rect">
              <a:avLst/>
            </a:prstGeom>
            <a:noFill/>
          </p:spPr>
          <p:txBody>
            <a:bodyPr wrap="square" rtlCol="0">
              <a:spAutoFit/>
            </a:bodyPr>
            <a:lstStyle/>
            <a:p>
              <a:pPr algn="ctr"/>
              <a:r>
                <a:rPr lang="tr-TR" sz="5400"/>
                <a:t>300</a:t>
              </a:r>
            </a:p>
          </p:txBody>
        </p:sp>
      </p:grpSp>
      <p:grpSp>
        <p:nvGrpSpPr>
          <p:cNvPr id="25" name="Grup 24">
            <a:extLst>
              <a:ext uri="{FF2B5EF4-FFF2-40B4-BE49-F238E27FC236}">
                <a16:creationId xmlns:a16="http://schemas.microsoft.com/office/drawing/2014/main" id="{E0770D64-B533-46CA-A7B2-6388288E928C}"/>
              </a:ext>
            </a:extLst>
          </p:cNvPr>
          <p:cNvGrpSpPr/>
          <p:nvPr/>
        </p:nvGrpSpPr>
        <p:grpSpPr>
          <a:xfrm>
            <a:off x="7004034" y="4974552"/>
            <a:ext cx="3277632" cy="1033875"/>
            <a:chOff x="5496760" y="4450062"/>
            <a:chExt cx="3277632" cy="1033875"/>
          </a:xfrm>
        </p:grpSpPr>
        <p:pic>
          <p:nvPicPr>
            <p:cNvPr id="26" name="Resim 25">
              <a:extLst>
                <a:ext uri="{FF2B5EF4-FFF2-40B4-BE49-F238E27FC236}">
                  <a16:creationId xmlns:a16="http://schemas.microsoft.com/office/drawing/2014/main" id="{5721EB08-EE33-45E8-AC64-04DB3E75D21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96760" y="4450062"/>
              <a:ext cx="3274329" cy="1033875"/>
            </a:xfrm>
            <a:prstGeom prst="rect">
              <a:avLst/>
            </a:prstGeom>
          </p:spPr>
        </p:pic>
        <p:sp>
          <p:nvSpPr>
            <p:cNvPr id="27" name="Metin kutusu 26">
              <a:extLst>
                <a:ext uri="{FF2B5EF4-FFF2-40B4-BE49-F238E27FC236}">
                  <a16:creationId xmlns:a16="http://schemas.microsoft.com/office/drawing/2014/main" id="{F762F03E-E7F0-41FB-9823-4F716F75ADFD}"/>
                </a:ext>
              </a:extLst>
            </p:cNvPr>
            <p:cNvSpPr txBox="1"/>
            <p:nvPr/>
          </p:nvSpPr>
          <p:spPr>
            <a:xfrm>
              <a:off x="5583843" y="4718279"/>
              <a:ext cx="858821" cy="523220"/>
            </a:xfrm>
            <a:prstGeom prst="rect">
              <a:avLst/>
            </a:prstGeom>
            <a:noFill/>
          </p:spPr>
          <p:txBody>
            <a:bodyPr wrap="square" rtlCol="0">
              <a:spAutoFit/>
            </a:bodyPr>
            <a:lstStyle/>
            <a:p>
              <a:r>
                <a:rPr lang="tr-TR" sz="2800" b="1">
                  <a:solidFill>
                    <a:schemeClr val="bg1"/>
                  </a:solidFill>
                </a:rPr>
                <a:t>300</a:t>
              </a:r>
            </a:p>
          </p:txBody>
        </p:sp>
        <p:sp>
          <p:nvSpPr>
            <p:cNvPr id="28" name="Metin kutusu 27">
              <a:extLst>
                <a:ext uri="{FF2B5EF4-FFF2-40B4-BE49-F238E27FC236}">
                  <a16:creationId xmlns:a16="http://schemas.microsoft.com/office/drawing/2014/main" id="{64EEE195-4B46-46F6-AE43-1AA8537BAEB6}"/>
                </a:ext>
              </a:extLst>
            </p:cNvPr>
            <p:cNvSpPr txBox="1"/>
            <p:nvPr/>
          </p:nvSpPr>
          <p:spPr>
            <a:xfrm>
              <a:off x="6594791" y="4782333"/>
              <a:ext cx="2179601" cy="369332"/>
            </a:xfrm>
            <a:prstGeom prst="rect">
              <a:avLst/>
            </a:prstGeom>
            <a:noFill/>
          </p:spPr>
          <p:txBody>
            <a:bodyPr wrap="square" rtlCol="0">
              <a:spAutoFit/>
            </a:bodyPr>
            <a:lstStyle/>
            <a:p>
              <a:pPr algn="just"/>
              <a:r>
                <a:rPr lang="tr-TR"/>
                <a:t>Ramak kala</a:t>
              </a:r>
            </a:p>
          </p:txBody>
        </p:sp>
      </p:grpSp>
      <p:pic>
        <p:nvPicPr>
          <p:cNvPr id="29" name="Resim 28">
            <a:extLst>
              <a:ext uri="{FF2B5EF4-FFF2-40B4-BE49-F238E27FC236}">
                <a16:creationId xmlns:a16="http://schemas.microsoft.com/office/drawing/2014/main" id="{B9FC9D30-09C3-4617-9980-C26CCB32C0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5096"/>
          <a:stretch/>
        </p:blipFill>
        <p:spPr>
          <a:xfrm>
            <a:off x="6853521" y="5622514"/>
            <a:ext cx="858821" cy="1225864"/>
          </a:xfrm>
          <a:prstGeom prst="rect">
            <a:avLst/>
          </a:prstGeom>
        </p:spPr>
      </p:pic>
      <p:sp>
        <p:nvSpPr>
          <p:cNvPr id="30" name="Başlık 3">
            <a:extLst>
              <a:ext uri="{FF2B5EF4-FFF2-40B4-BE49-F238E27FC236}">
                <a16:creationId xmlns:a16="http://schemas.microsoft.com/office/drawing/2014/main" id="{536F0977-640D-4F08-A3DA-00D52DCFABE2}"/>
              </a:ext>
            </a:extLst>
          </p:cNvPr>
          <p:cNvSpPr/>
          <p:nvPr/>
        </p:nvSpPr>
        <p:spPr>
          <a:xfrm>
            <a:off x="2385836" y="299210"/>
            <a:ext cx="7776000" cy="570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100000"/>
              </a:lnSpc>
            </a:pPr>
            <a:r>
              <a:rPr lang="tr-TR" sz="1800" b="1" strike="noStrike" spc="-1">
                <a:solidFill>
                  <a:srgbClr val="000000"/>
                </a:solidFill>
                <a:latin typeface="Calibri"/>
                <a:ea typeface="DejaVu Sans"/>
              </a:rPr>
              <a:t>KAZA PİRAMİTİ</a:t>
            </a:r>
            <a:endParaRPr lang="tr-TR" sz="1800" b="0" strike="noStrike" spc="-1">
              <a:latin typeface="Arial"/>
            </a:endParaRPr>
          </a:p>
        </p:txBody>
      </p:sp>
    </p:spTree>
    <p:extLst>
      <p:ext uri="{BB962C8B-B14F-4D97-AF65-F5344CB8AC3E}">
        <p14:creationId xmlns:p14="http://schemas.microsoft.com/office/powerpoint/2010/main" val="104257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22" presetClass="entr" presetSubtype="1"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up)">
                                      <p:cBhvr>
                                        <p:cTn id="26" dur="500"/>
                                        <p:tgtEl>
                                          <p:spTgt spid="5"/>
                                        </p:tgtEl>
                                      </p:cBhvr>
                                    </p:animEffect>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22" presetClass="entr" presetSubtype="1"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up)">
                                      <p:cBhvr>
                                        <p:cTn id="37" dur="500"/>
                                        <p:tgtEl>
                                          <p:spTgt spid="6"/>
                                        </p:tgtEl>
                                      </p:cBhvr>
                                    </p:animEffect>
                                  </p:childTnLst>
                                </p:cTn>
                              </p:par>
                            </p:childTnLst>
                          </p:cTn>
                        </p:par>
                        <p:par>
                          <p:cTn id="38" fill="hold">
                            <p:stCondLst>
                              <p:cond delay="3500"/>
                            </p:stCondLst>
                            <p:childTnLst>
                              <p:par>
                                <p:cTn id="39" presetID="22" presetClass="entr" presetSubtype="8"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left)">
                                      <p:cBhvr>
                                        <p:cTn id="41" dur="500"/>
                                        <p:tgtEl>
                                          <p:spTgt spid="25"/>
                                        </p:tgtEl>
                                      </p:cBhvr>
                                    </p:animEffect>
                                  </p:childTnLst>
                                </p:cTn>
                              </p:par>
                              <p:par>
                                <p:cTn id="42" presetID="22" presetClass="entr" presetSubtype="1"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up)">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59BB1CCF-D3C9-4529-AEA3-C34CA532A878}"/>
              </a:ext>
            </a:extLst>
          </p:cNvPr>
          <p:cNvSpPr>
            <a:spLocks noGrp="1"/>
          </p:cNvSpPr>
          <p:nvPr>
            <p:ph type="sldNum" sz="quarter" idx="12"/>
          </p:nvPr>
        </p:nvSpPr>
        <p:spPr>
          <a:xfrm>
            <a:off x="9119647" y="6365777"/>
            <a:ext cx="2743200" cy="365125"/>
          </a:xfrm>
        </p:spPr>
        <p:txBody>
          <a:bodyPr/>
          <a:lstStyle/>
          <a:p>
            <a:fld id="{31E71EC7-6E90-4CB0-9B72-7BC0AB784A81}" type="slidenum">
              <a:rPr lang="tr-TR" smtClean="0"/>
              <a:pPr/>
              <a:t>82</a:t>
            </a:fld>
            <a:endParaRPr lang="tr-TR"/>
          </a:p>
        </p:txBody>
      </p:sp>
      <p:grpSp>
        <p:nvGrpSpPr>
          <p:cNvPr id="31" name="Grup 30">
            <a:extLst>
              <a:ext uri="{FF2B5EF4-FFF2-40B4-BE49-F238E27FC236}">
                <a16:creationId xmlns:a16="http://schemas.microsoft.com/office/drawing/2014/main" id="{88D33C39-FA44-4951-8710-6F9AC322129B}"/>
              </a:ext>
            </a:extLst>
          </p:cNvPr>
          <p:cNvGrpSpPr/>
          <p:nvPr/>
        </p:nvGrpSpPr>
        <p:grpSpPr>
          <a:xfrm>
            <a:off x="2021988" y="784606"/>
            <a:ext cx="6554771" cy="1065228"/>
            <a:chOff x="3057427" y="782425"/>
            <a:chExt cx="6554771" cy="1065228"/>
          </a:xfrm>
        </p:grpSpPr>
        <p:sp>
          <p:nvSpPr>
            <p:cNvPr id="6" name="Serbest Form: Şekil 5">
              <a:extLst>
                <a:ext uri="{FF2B5EF4-FFF2-40B4-BE49-F238E27FC236}">
                  <a16:creationId xmlns:a16="http://schemas.microsoft.com/office/drawing/2014/main" id="{CE2F4952-5EDD-48CB-A828-54DE124ADFE2}"/>
                </a:ext>
              </a:extLst>
            </p:cNvPr>
            <p:cNvSpPr/>
            <p:nvPr/>
          </p:nvSpPr>
          <p:spPr>
            <a:xfrm>
              <a:off x="3057427" y="782425"/>
              <a:ext cx="6554771" cy="1065228"/>
            </a:xfrm>
            <a:custGeom>
              <a:avLst/>
              <a:gdLst>
                <a:gd name="connsiteX0" fmla="*/ 219963 w 8465270"/>
                <a:gd name="connsiteY0" fmla="*/ 0 h 1725105"/>
                <a:gd name="connsiteX1" fmla="*/ 8245307 w 8465270"/>
                <a:gd name="connsiteY1" fmla="*/ 0 h 1725105"/>
                <a:gd name="connsiteX2" fmla="*/ 8465270 w 8465270"/>
                <a:gd name="connsiteY2" fmla="*/ 219963 h 1725105"/>
                <a:gd name="connsiteX3" fmla="*/ 8465270 w 8465270"/>
                <a:gd name="connsiteY3" fmla="*/ 1099789 h 1725105"/>
                <a:gd name="connsiteX4" fmla="*/ 8245307 w 8465270"/>
                <a:gd name="connsiteY4" fmla="*/ 1319752 h 1725105"/>
                <a:gd name="connsiteX5" fmla="*/ 4990707 w 8465270"/>
                <a:gd name="connsiteY5" fmla="*/ 1319752 h 1725105"/>
                <a:gd name="connsiteX6" fmla="*/ 4304907 w 8465270"/>
                <a:gd name="connsiteY6" fmla="*/ 1725105 h 1725105"/>
                <a:gd name="connsiteX7" fmla="*/ 3619106 w 8465270"/>
                <a:gd name="connsiteY7" fmla="*/ 1319752 h 1725105"/>
                <a:gd name="connsiteX8" fmla="*/ 219963 w 8465270"/>
                <a:gd name="connsiteY8" fmla="*/ 1319752 h 1725105"/>
                <a:gd name="connsiteX9" fmla="*/ 0 w 8465270"/>
                <a:gd name="connsiteY9" fmla="*/ 1099789 h 1725105"/>
                <a:gd name="connsiteX10" fmla="*/ 0 w 8465270"/>
                <a:gd name="connsiteY10" fmla="*/ 219963 h 1725105"/>
                <a:gd name="connsiteX11" fmla="*/ 219963 w 8465270"/>
                <a:gd name="connsiteY11" fmla="*/ 0 h 172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65270" h="1725105">
                  <a:moveTo>
                    <a:pt x="219963" y="0"/>
                  </a:moveTo>
                  <a:lnTo>
                    <a:pt x="8245307" y="0"/>
                  </a:lnTo>
                  <a:cubicBezTo>
                    <a:pt x="8366789" y="0"/>
                    <a:pt x="8465270" y="98481"/>
                    <a:pt x="8465270" y="219963"/>
                  </a:cubicBezTo>
                  <a:lnTo>
                    <a:pt x="8465270" y="1099789"/>
                  </a:lnTo>
                  <a:cubicBezTo>
                    <a:pt x="8465270" y="1221271"/>
                    <a:pt x="8366789" y="1319752"/>
                    <a:pt x="8245307" y="1319752"/>
                  </a:cubicBezTo>
                  <a:lnTo>
                    <a:pt x="4990707" y="1319752"/>
                  </a:lnTo>
                  <a:lnTo>
                    <a:pt x="4304907" y="1725105"/>
                  </a:lnTo>
                  <a:lnTo>
                    <a:pt x="3619106" y="1319752"/>
                  </a:lnTo>
                  <a:lnTo>
                    <a:pt x="219963" y="1319752"/>
                  </a:lnTo>
                  <a:cubicBezTo>
                    <a:pt x="98481" y="1319752"/>
                    <a:pt x="0" y="1221271"/>
                    <a:pt x="0" y="1099789"/>
                  </a:cubicBezTo>
                  <a:lnTo>
                    <a:pt x="0" y="219963"/>
                  </a:lnTo>
                  <a:cubicBezTo>
                    <a:pt x="0" y="98481"/>
                    <a:pt x="98481" y="0"/>
                    <a:pt x="219963" y="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tr-TR"/>
            </a:p>
          </p:txBody>
        </p:sp>
        <p:sp>
          <p:nvSpPr>
            <p:cNvPr id="9" name="Metin kutusu 8">
              <a:extLst>
                <a:ext uri="{FF2B5EF4-FFF2-40B4-BE49-F238E27FC236}">
                  <a16:creationId xmlns:a16="http://schemas.microsoft.com/office/drawing/2014/main" id="{985C1AFD-6B92-450F-91E1-C44D603170FC}"/>
                </a:ext>
              </a:extLst>
            </p:cNvPr>
            <p:cNvSpPr txBox="1"/>
            <p:nvPr/>
          </p:nvSpPr>
          <p:spPr>
            <a:xfrm>
              <a:off x="3280527" y="975220"/>
              <a:ext cx="6108568" cy="400110"/>
            </a:xfrm>
            <a:prstGeom prst="rect">
              <a:avLst/>
            </a:prstGeom>
            <a:noFill/>
            <a:ln>
              <a:noFill/>
            </a:ln>
          </p:spPr>
          <p:txBody>
            <a:bodyPr wrap="square">
              <a:spAutoFit/>
            </a:bodyPr>
            <a:lstStyle/>
            <a:p>
              <a:pPr algn="ctr"/>
              <a:r>
                <a:rPr lang="tr-TR" sz="2000" b="1" dirty="0">
                  <a:ea typeface="Cambria" panose="02040503050406030204" pitchFamily="18" charset="0"/>
                </a:rPr>
                <a:t>Riskler ile </a:t>
              </a:r>
              <a:r>
                <a:rPr lang="tr-TR" sz="2000" b="1" u="sng" dirty="0">
                  <a:ea typeface="Cambria" panose="02040503050406030204" pitchFamily="18" charset="0"/>
                </a:rPr>
                <a:t>kaynağında</a:t>
              </a:r>
              <a:r>
                <a:rPr lang="tr-TR" sz="2000" b="1" dirty="0">
                  <a:ea typeface="Cambria" panose="02040503050406030204" pitchFamily="18" charset="0"/>
                </a:rPr>
                <a:t> mücadele edilmesi</a:t>
              </a:r>
              <a:endParaRPr lang="tr-TR" sz="2000" dirty="0"/>
            </a:p>
          </p:txBody>
        </p:sp>
      </p:grpSp>
      <p:grpSp>
        <p:nvGrpSpPr>
          <p:cNvPr id="32" name="Grup 31">
            <a:extLst>
              <a:ext uri="{FF2B5EF4-FFF2-40B4-BE49-F238E27FC236}">
                <a16:creationId xmlns:a16="http://schemas.microsoft.com/office/drawing/2014/main" id="{3EB68F92-FBEB-4BA7-805A-8DC937F6333C}"/>
              </a:ext>
            </a:extLst>
          </p:cNvPr>
          <p:cNvGrpSpPr/>
          <p:nvPr/>
        </p:nvGrpSpPr>
        <p:grpSpPr>
          <a:xfrm>
            <a:off x="2021987" y="1866066"/>
            <a:ext cx="6554771" cy="780269"/>
            <a:chOff x="3057426" y="1863885"/>
            <a:chExt cx="6554771" cy="780269"/>
          </a:xfrm>
        </p:grpSpPr>
        <p:sp>
          <p:nvSpPr>
            <p:cNvPr id="15" name="Dikdörtgen: Köşeleri Yuvarlatılmış 14">
              <a:extLst>
                <a:ext uri="{FF2B5EF4-FFF2-40B4-BE49-F238E27FC236}">
                  <a16:creationId xmlns:a16="http://schemas.microsoft.com/office/drawing/2014/main" id="{D3A6F1CA-8572-4136-A7CA-CDC211BDC2B5}"/>
                </a:ext>
              </a:extLst>
            </p:cNvPr>
            <p:cNvSpPr/>
            <p:nvPr/>
          </p:nvSpPr>
          <p:spPr>
            <a:xfrm>
              <a:off x="3057426" y="1863885"/>
              <a:ext cx="6554771" cy="742854"/>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Metin kutusu 16">
              <a:extLst>
                <a:ext uri="{FF2B5EF4-FFF2-40B4-BE49-F238E27FC236}">
                  <a16:creationId xmlns:a16="http://schemas.microsoft.com/office/drawing/2014/main" id="{CCADB0EF-718E-4F8B-887F-9B36962E168F}"/>
                </a:ext>
              </a:extLst>
            </p:cNvPr>
            <p:cNvSpPr txBox="1"/>
            <p:nvPr/>
          </p:nvSpPr>
          <p:spPr>
            <a:xfrm>
              <a:off x="3280527" y="1936268"/>
              <a:ext cx="6099142" cy="707886"/>
            </a:xfrm>
            <a:prstGeom prst="rect">
              <a:avLst/>
            </a:prstGeom>
            <a:noFill/>
            <a:ln>
              <a:noFill/>
            </a:ln>
          </p:spPr>
          <p:txBody>
            <a:bodyPr wrap="square">
              <a:spAutoFit/>
            </a:bodyPr>
            <a:lstStyle/>
            <a:p>
              <a:pPr algn="ctr">
                <a:lnSpc>
                  <a:spcPct val="100000"/>
                </a:lnSpc>
                <a:buFont typeface="Arial" panose="020B0604020202020204" pitchFamily="34" charset="0"/>
                <a:buNone/>
              </a:pPr>
              <a:r>
                <a:rPr lang="tr-TR" sz="2000" b="1" dirty="0">
                  <a:ea typeface="Cambria" panose="02040503050406030204" pitchFamily="18" charset="0"/>
                </a:rPr>
                <a:t>Tehlike ve tehlike kaynaklarının ortadan </a:t>
              </a:r>
            </a:p>
            <a:p>
              <a:pPr algn="ctr">
                <a:lnSpc>
                  <a:spcPct val="100000"/>
                </a:lnSpc>
                <a:buFont typeface="Arial" panose="020B0604020202020204" pitchFamily="34" charset="0"/>
                <a:buNone/>
              </a:pPr>
              <a:r>
                <a:rPr lang="tr-TR" sz="2000" b="1" dirty="0">
                  <a:ea typeface="Cambria" panose="02040503050406030204" pitchFamily="18" charset="0"/>
                </a:rPr>
                <a:t>kaldırılması</a:t>
              </a:r>
            </a:p>
          </p:txBody>
        </p:sp>
      </p:grpSp>
      <p:grpSp>
        <p:nvGrpSpPr>
          <p:cNvPr id="33" name="Grup 32">
            <a:extLst>
              <a:ext uri="{FF2B5EF4-FFF2-40B4-BE49-F238E27FC236}">
                <a16:creationId xmlns:a16="http://schemas.microsoft.com/office/drawing/2014/main" id="{B6EA8127-140D-4346-9646-2A50AD69119B}"/>
              </a:ext>
            </a:extLst>
          </p:cNvPr>
          <p:cNvGrpSpPr/>
          <p:nvPr/>
        </p:nvGrpSpPr>
        <p:grpSpPr>
          <a:xfrm>
            <a:off x="2021987" y="2763648"/>
            <a:ext cx="6554771" cy="745301"/>
            <a:chOff x="3057426" y="2761467"/>
            <a:chExt cx="6554771" cy="745301"/>
          </a:xfrm>
        </p:grpSpPr>
        <p:sp>
          <p:nvSpPr>
            <p:cNvPr id="18" name="Dikdörtgen: Köşeleri Yuvarlatılmış 17">
              <a:extLst>
                <a:ext uri="{FF2B5EF4-FFF2-40B4-BE49-F238E27FC236}">
                  <a16:creationId xmlns:a16="http://schemas.microsoft.com/office/drawing/2014/main" id="{C043B2BC-81F2-4C01-B394-F464FAF215D3}"/>
                </a:ext>
              </a:extLst>
            </p:cNvPr>
            <p:cNvSpPr/>
            <p:nvPr/>
          </p:nvSpPr>
          <p:spPr>
            <a:xfrm>
              <a:off x="3057426" y="2761467"/>
              <a:ext cx="6554771" cy="742854"/>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Metin kutusu 18">
              <a:extLst>
                <a:ext uri="{FF2B5EF4-FFF2-40B4-BE49-F238E27FC236}">
                  <a16:creationId xmlns:a16="http://schemas.microsoft.com/office/drawing/2014/main" id="{0D3C4EC6-66BE-47B7-8B93-291AC4C1E8D4}"/>
                </a:ext>
              </a:extLst>
            </p:cNvPr>
            <p:cNvSpPr txBox="1"/>
            <p:nvPr/>
          </p:nvSpPr>
          <p:spPr>
            <a:xfrm>
              <a:off x="3382651" y="2798882"/>
              <a:ext cx="6099142" cy="707886"/>
            </a:xfrm>
            <a:prstGeom prst="rect">
              <a:avLst/>
            </a:prstGeom>
            <a:noFill/>
            <a:ln>
              <a:noFill/>
            </a:ln>
          </p:spPr>
          <p:txBody>
            <a:bodyPr wrap="square">
              <a:spAutoFit/>
            </a:bodyPr>
            <a:lstStyle/>
            <a:p>
              <a:pPr algn="ctr">
                <a:lnSpc>
                  <a:spcPct val="100000"/>
                </a:lnSpc>
                <a:buFont typeface="Arial" panose="020B0604020202020204" pitchFamily="34" charset="0"/>
                <a:buNone/>
              </a:pPr>
              <a:r>
                <a:rPr lang="tr-TR" sz="2000" b="1" dirty="0">
                  <a:ea typeface="Cambria" panose="02040503050406030204" pitchFamily="18" charset="0"/>
                </a:rPr>
                <a:t>Tehlikelinin, tehlikeli olmayanla veya daha az </a:t>
              </a:r>
            </a:p>
            <a:p>
              <a:pPr algn="ctr">
                <a:lnSpc>
                  <a:spcPct val="100000"/>
                </a:lnSpc>
                <a:buFont typeface="Arial" panose="020B0604020202020204" pitchFamily="34" charset="0"/>
                <a:buNone/>
              </a:pPr>
              <a:r>
                <a:rPr lang="tr-TR" sz="2000" b="1" dirty="0">
                  <a:ea typeface="Cambria" panose="02040503050406030204" pitchFamily="18" charset="0"/>
                </a:rPr>
                <a:t>tehlikeli olanla değiştirilmesi (İkame)</a:t>
              </a:r>
            </a:p>
          </p:txBody>
        </p:sp>
      </p:grpSp>
      <p:grpSp>
        <p:nvGrpSpPr>
          <p:cNvPr id="34" name="Grup 33">
            <a:extLst>
              <a:ext uri="{FF2B5EF4-FFF2-40B4-BE49-F238E27FC236}">
                <a16:creationId xmlns:a16="http://schemas.microsoft.com/office/drawing/2014/main" id="{FFBD77AD-57A4-473F-940B-30A0C7C34D31}"/>
              </a:ext>
            </a:extLst>
          </p:cNvPr>
          <p:cNvGrpSpPr/>
          <p:nvPr/>
        </p:nvGrpSpPr>
        <p:grpSpPr>
          <a:xfrm>
            <a:off x="2021987" y="3650941"/>
            <a:ext cx="6554771" cy="897807"/>
            <a:chOff x="3057426" y="3648760"/>
            <a:chExt cx="6554771" cy="897807"/>
          </a:xfrm>
        </p:grpSpPr>
        <p:sp>
          <p:nvSpPr>
            <p:cNvPr id="13" name="Serbest Form: Şekil 12">
              <a:extLst>
                <a:ext uri="{FF2B5EF4-FFF2-40B4-BE49-F238E27FC236}">
                  <a16:creationId xmlns:a16="http://schemas.microsoft.com/office/drawing/2014/main" id="{BDCD22EE-52E0-42AC-97DA-195B8ADDCB6A}"/>
                </a:ext>
              </a:extLst>
            </p:cNvPr>
            <p:cNvSpPr/>
            <p:nvPr/>
          </p:nvSpPr>
          <p:spPr>
            <a:xfrm>
              <a:off x="3057426" y="3648760"/>
              <a:ext cx="6554771" cy="897807"/>
            </a:xfrm>
            <a:custGeom>
              <a:avLst/>
              <a:gdLst>
                <a:gd name="connsiteX0" fmla="*/ 219963 w 8465270"/>
                <a:gd name="connsiteY0" fmla="*/ 0 h 1725105"/>
                <a:gd name="connsiteX1" fmla="*/ 8245307 w 8465270"/>
                <a:gd name="connsiteY1" fmla="*/ 0 h 1725105"/>
                <a:gd name="connsiteX2" fmla="*/ 8465270 w 8465270"/>
                <a:gd name="connsiteY2" fmla="*/ 219963 h 1725105"/>
                <a:gd name="connsiteX3" fmla="*/ 8465270 w 8465270"/>
                <a:gd name="connsiteY3" fmla="*/ 1099789 h 1725105"/>
                <a:gd name="connsiteX4" fmla="*/ 8245307 w 8465270"/>
                <a:gd name="connsiteY4" fmla="*/ 1319752 h 1725105"/>
                <a:gd name="connsiteX5" fmla="*/ 4990707 w 8465270"/>
                <a:gd name="connsiteY5" fmla="*/ 1319752 h 1725105"/>
                <a:gd name="connsiteX6" fmla="*/ 4304907 w 8465270"/>
                <a:gd name="connsiteY6" fmla="*/ 1725105 h 1725105"/>
                <a:gd name="connsiteX7" fmla="*/ 3619106 w 8465270"/>
                <a:gd name="connsiteY7" fmla="*/ 1319752 h 1725105"/>
                <a:gd name="connsiteX8" fmla="*/ 219963 w 8465270"/>
                <a:gd name="connsiteY8" fmla="*/ 1319752 h 1725105"/>
                <a:gd name="connsiteX9" fmla="*/ 0 w 8465270"/>
                <a:gd name="connsiteY9" fmla="*/ 1099789 h 1725105"/>
                <a:gd name="connsiteX10" fmla="*/ 0 w 8465270"/>
                <a:gd name="connsiteY10" fmla="*/ 219963 h 1725105"/>
                <a:gd name="connsiteX11" fmla="*/ 219963 w 8465270"/>
                <a:gd name="connsiteY11" fmla="*/ 0 h 172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65270" h="1725105">
                  <a:moveTo>
                    <a:pt x="219963" y="0"/>
                  </a:moveTo>
                  <a:lnTo>
                    <a:pt x="8245307" y="0"/>
                  </a:lnTo>
                  <a:cubicBezTo>
                    <a:pt x="8366789" y="0"/>
                    <a:pt x="8465270" y="98481"/>
                    <a:pt x="8465270" y="219963"/>
                  </a:cubicBezTo>
                  <a:lnTo>
                    <a:pt x="8465270" y="1099789"/>
                  </a:lnTo>
                  <a:cubicBezTo>
                    <a:pt x="8465270" y="1221271"/>
                    <a:pt x="8366789" y="1319752"/>
                    <a:pt x="8245307" y="1319752"/>
                  </a:cubicBezTo>
                  <a:lnTo>
                    <a:pt x="4990707" y="1319752"/>
                  </a:lnTo>
                  <a:lnTo>
                    <a:pt x="4304907" y="1725105"/>
                  </a:lnTo>
                  <a:lnTo>
                    <a:pt x="3619106" y="1319752"/>
                  </a:lnTo>
                  <a:lnTo>
                    <a:pt x="219963" y="1319752"/>
                  </a:lnTo>
                  <a:cubicBezTo>
                    <a:pt x="98481" y="1319752"/>
                    <a:pt x="0" y="1221271"/>
                    <a:pt x="0" y="1099789"/>
                  </a:cubicBezTo>
                  <a:lnTo>
                    <a:pt x="0" y="219963"/>
                  </a:lnTo>
                  <a:cubicBezTo>
                    <a:pt x="0" y="98481"/>
                    <a:pt x="98481" y="0"/>
                    <a:pt x="219963"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tr-TR"/>
            </a:p>
          </p:txBody>
        </p:sp>
        <p:sp>
          <p:nvSpPr>
            <p:cNvPr id="20" name="Metin kutusu 19">
              <a:extLst>
                <a:ext uri="{FF2B5EF4-FFF2-40B4-BE49-F238E27FC236}">
                  <a16:creationId xmlns:a16="http://schemas.microsoft.com/office/drawing/2014/main" id="{74EFD9B2-F6C1-4494-8050-DFD51FEE97CD}"/>
                </a:ext>
              </a:extLst>
            </p:cNvPr>
            <p:cNvSpPr txBox="1"/>
            <p:nvPr/>
          </p:nvSpPr>
          <p:spPr>
            <a:xfrm>
              <a:off x="3280527" y="3767598"/>
              <a:ext cx="6108568" cy="400110"/>
            </a:xfrm>
            <a:prstGeom prst="rect">
              <a:avLst/>
            </a:prstGeom>
            <a:noFill/>
            <a:ln>
              <a:noFill/>
            </a:ln>
          </p:spPr>
          <p:txBody>
            <a:bodyPr wrap="square">
              <a:spAutoFit/>
            </a:bodyPr>
            <a:lstStyle/>
            <a:p>
              <a:pPr algn="ctr"/>
              <a:r>
                <a:rPr lang="tr-TR" sz="2000" b="1" dirty="0">
                  <a:ea typeface="Cambria" panose="02040503050406030204" pitchFamily="18" charset="0"/>
                </a:rPr>
                <a:t>Riskler ile </a:t>
              </a:r>
              <a:r>
                <a:rPr lang="tr-TR" sz="2000" b="1" u="sng" dirty="0">
                  <a:ea typeface="Cambria" panose="02040503050406030204" pitchFamily="18" charset="0"/>
                </a:rPr>
                <a:t>ortamında</a:t>
              </a:r>
              <a:r>
                <a:rPr lang="tr-TR" sz="2000" b="1" dirty="0">
                  <a:ea typeface="Cambria" panose="02040503050406030204" pitchFamily="18" charset="0"/>
                </a:rPr>
                <a:t> mücadele edilmesi</a:t>
              </a:r>
              <a:endParaRPr lang="tr-TR" sz="2000" dirty="0"/>
            </a:p>
          </p:txBody>
        </p:sp>
      </p:grpSp>
      <p:grpSp>
        <p:nvGrpSpPr>
          <p:cNvPr id="35" name="Grup 34">
            <a:extLst>
              <a:ext uri="{FF2B5EF4-FFF2-40B4-BE49-F238E27FC236}">
                <a16:creationId xmlns:a16="http://schemas.microsoft.com/office/drawing/2014/main" id="{A32968CD-364E-4AC1-B533-8CE9B5212EA7}"/>
              </a:ext>
            </a:extLst>
          </p:cNvPr>
          <p:cNvGrpSpPr/>
          <p:nvPr/>
        </p:nvGrpSpPr>
        <p:grpSpPr>
          <a:xfrm>
            <a:off x="2532605" y="4577029"/>
            <a:ext cx="5533534" cy="1853038"/>
            <a:chOff x="3568044" y="4574848"/>
            <a:chExt cx="5533534" cy="1853038"/>
          </a:xfrm>
        </p:grpSpPr>
        <p:sp>
          <p:nvSpPr>
            <p:cNvPr id="21" name="Dikdörtgen: Köşeleri Yuvarlatılmış 20">
              <a:extLst>
                <a:ext uri="{FF2B5EF4-FFF2-40B4-BE49-F238E27FC236}">
                  <a16:creationId xmlns:a16="http://schemas.microsoft.com/office/drawing/2014/main" id="{7DDC9ACC-BDF2-485F-B0D3-C7A56AC71DAB}"/>
                </a:ext>
              </a:extLst>
            </p:cNvPr>
            <p:cNvSpPr/>
            <p:nvPr/>
          </p:nvSpPr>
          <p:spPr>
            <a:xfrm>
              <a:off x="3568044" y="4574848"/>
              <a:ext cx="5533534" cy="55454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Metin kutusu 22">
              <a:extLst>
                <a:ext uri="{FF2B5EF4-FFF2-40B4-BE49-F238E27FC236}">
                  <a16:creationId xmlns:a16="http://schemas.microsoft.com/office/drawing/2014/main" id="{FA87BC92-9613-45FB-9E40-9BD76DDD6637}"/>
                </a:ext>
              </a:extLst>
            </p:cNvPr>
            <p:cNvSpPr txBox="1"/>
            <p:nvPr/>
          </p:nvSpPr>
          <p:spPr>
            <a:xfrm>
              <a:off x="3671739" y="4667454"/>
              <a:ext cx="5151750" cy="369332"/>
            </a:xfrm>
            <a:prstGeom prst="rect">
              <a:avLst/>
            </a:prstGeom>
            <a:solidFill>
              <a:schemeClr val="accent4">
                <a:lumMod val="20000"/>
                <a:lumOff val="80000"/>
              </a:schemeClr>
            </a:solidFill>
          </p:spPr>
          <p:txBody>
            <a:bodyPr wrap="square">
              <a:spAutoFit/>
            </a:bodyPr>
            <a:lstStyle/>
            <a:p>
              <a:pPr algn="ctr"/>
              <a:r>
                <a:rPr lang="tr-TR" sz="1800" dirty="0">
                  <a:ea typeface="Cambria" panose="02040503050406030204" pitchFamily="18" charset="0"/>
                </a:rPr>
                <a:t>Mühendislik çalışmalarına göre önleyici tedbirler </a:t>
              </a:r>
              <a:endParaRPr lang="tr-TR" dirty="0"/>
            </a:p>
          </p:txBody>
        </p:sp>
        <p:sp>
          <p:nvSpPr>
            <p:cNvPr id="24" name="Dikdörtgen: Köşeleri Yuvarlatılmış 23">
              <a:extLst>
                <a:ext uri="{FF2B5EF4-FFF2-40B4-BE49-F238E27FC236}">
                  <a16:creationId xmlns:a16="http://schemas.microsoft.com/office/drawing/2014/main" id="{21A43360-F461-4D92-972A-FD7278ACED42}"/>
                </a:ext>
              </a:extLst>
            </p:cNvPr>
            <p:cNvSpPr/>
            <p:nvPr/>
          </p:nvSpPr>
          <p:spPr>
            <a:xfrm>
              <a:off x="3568044" y="5221549"/>
              <a:ext cx="5533534" cy="55454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Metin kutusu 24">
              <a:extLst>
                <a:ext uri="{FF2B5EF4-FFF2-40B4-BE49-F238E27FC236}">
                  <a16:creationId xmlns:a16="http://schemas.microsoft.com/office/drawing/2014/main" id="{7497BBAE-E678-414F-A8B2-BB55593AD4B1}"/>
                </a:ext>
              </a:extLst>
            </p:cNvPr>
            <p:cNvSpPr txBox="1"/>
            <p:nvPr/>
          </p:nvSpPr>
          <p:spPr>
            <a:xfrm>
              <a:off x="3671739" y="5314155"/>
              <a:ext cx="5151750" cy="369332"/>
            </a:xfrm>
            <a:prstGeom prst="rect">
              <a:avLst/>
            </a:prstGeom>
            <a:solidFill>
              <a:schemeClr val="accent4">
                <a:lumMod val="20000"/>
                <a:lumOff val="80000"/>
              </a:schemeClr>
            </a:solidFill>
          </p:spPr>
          <p:txBody>
            <a:bodyPr wrap="square">
              <a:spAutoFit/>
            </a:bodyPr>
            <a:lstStyle/>
            <a:p>
              <a:pPr algn="ctr"/>
              <a:r>
                <a:rPr lang="tr-TR" sz="1800" dirty="0">
                  <a:ea typeface="Cambria" panose="02040503050406030204" pitchFamily="18" charset="0"/>
                </a:rPr>
                <a:t>İdar</a:t>
              </a:r>
              <a:r>
                <a:rPr lang="tr-TR" dirty="0">
                  <a:ea typeface="Cambria" panose="02040503050406030204" pitchFamily="18" charset="0"/>
                </a:rPr>
                <a:t>i kontroller</a:t>
              </a:r>
              <a:endParaRPr lang="tr-TR" dirty="0"/>
            </a:p>
          </p:txBody>
        </p:sp>
        <p:sp>
          <p:nvSpPr>
            <p:cNvPr id="26" name="Dikdörtgen: Köşeleri Yuvarlatılmış 25">
              <a:extLst>
                <a:ext uri="{FF2B5EF4-FFF2-40B4-BE49-F238E27FC236}">
                  <a16:creationId xmlns:a16="http://schemas.microsoft.com/office/drawing/2014/main" id="{4D320208-C4C9-4A78-9441-166569727375}"/>
                </a:ext>
              </a:extLst>
            </p:cNvPr>
            <p:cNvSpPr/>
            <p:nvPr/>
          </p:nvSpPr>
          <p:spPr>
            <a:xfrm>
              <a:off x="3568044" y="5873341"/>
              <a:ext cx="5533534" cy="55454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 name="Metin kutusu 26">
              <a:extLst>
                <a:ext uri="{FF2B5EF4-FFF2-40B4-BE49-F238E27FC236}">
                  <a16:creationId xmlns:a16="http://schemas.microsoft.com/office/drawing/2014/main" id="{C47A808B-E20C-48F4-AECB-AA2671F74752}"/>
                </a:ext>
              </a:extLst>
            </p:cNvPr>
            <p:cNvSpPr txBox="1"/>
            <p:nvPr/>
          </p:nvSpPr>
          <p:spPr>
            <a:xfrm>
              <a:off x="3671739" y="5965947"/>
              <a:ext cx="5151750" cy="369332"/>
            </a:xfrm>
            <a:prstGeom prst="rect">
              <a:avLst/>
            </a:prstGeom>
            <a:solidFill>
              <a:schemeClr val="accent4">
                <a:lumMod val="20000"/>
                <a:lumOff val="80000"/>
              </a:schemeClr>
            </a:solidFill>
          </p:spPr>
          <p:txBody>
            <a:bodyPr wrap="square">
              <a:spAutoFit/>
            </a:bodyPr>
            <a:lstStyle/>
            <a:p>
              <a:pPr algn="ctr"/>
              <a:r>
                <a:rPr lang="tr-TR" sz="1800" dirty="0">
                  <a:ea typeface="Cambria" panose="02040503050406030204" pitchFamily="18" charset="0"/>
                </a:rPr>
                <a:t>Kişisel koruyucu donanım</a:t>
              </a:r>
              <a:endParaRPr lang="tr-TR" dirty="0"/>
            </a:p>
          </p:txBody>
        </p:sp>
      </p:grpSp>
      <p:sp>
        <p:nvSpPr>
          <p:cNvPr id="28" name="Content Placeholder 2">
            <a:extLst>
              <a:ext uri="{FF2B5EF4-FFF2-40B4-BE49-F238E27FC236}">
                <a16:creationId xmlns:a16="http://schemas.microsoft.com/office/drawing/2014/main" id="{1C068AC8-0A99-4D34-9463-821569EEF041}"/>
              </a:ext>
            </a:extLst>
          </p:cNvPr>
          <p:cNvSpPr txBox="1">
            <a:spLocks/>
          </p:cNvSpPr>
          <p:nvPr/>
        </p:nvSpPr>
        <p:spPr>
          <a:xfrm>
            <a:off x="1464757" y="-136454"/>
            <a:ext cx="7903790" cy="690908"/>
          </a:xfrm>
          <a:prstGeom prst="rect">
            <a:avLst/>
          </a:prstGeom>
        </p:spPr>
        <p:txBody>
          <a:bodyPr>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50000"/>
              </a:lnSpc>
              <a:buFont typeface="Arial" panose="020B0604020202020204" pitchFamily="34" charset="0"/>
              <a:buNone/>
            </a:pPr>
            <a:r>
              <a:rPr lang="tr-TR" sz="2400" b="1" u="sng" dirty="0">
                <a:solidFill>
                  <a:srgbClr val="002060"/>
                </a:solidFill>
                <a:ea typeface="Cambria" panose="02040503050406030204" pitchFamily="18" charset="0"/>
              </a:rPr>
              <a:t>İŞ</a:t>
            </a:r>
            <a:r>
              <a:rPr lang="tr-TR" sz="3200" b="1" u="sng" dirty="0">
                <a:solidFill>
                  <a:srgbClr val="002060"/>
                </a:solidFill>
              </a:rPr>
              <a:t> </a:t>
            </a:r>
            <a:r>
              <a:rPr lang="tr-TR" sz="2400" b="1" u="sng" dirty="0">
                <a:solidFill>
                  <a:srgbClr val="002060"/>
                </a:solidFill>
                <a:ea typeface="Cambria" panose="02040503050406030204" pitchFamily="18" charset="0"/>
              </a:rPr>
              <a:t>KAZALARINDAN KORUNMA PRENSİPLERİ</a:t>
            </a:r>
          </a:p>
        </p:txBody>
      </p:sp>
      <p:sp>
        <p:nvSpPr>
          <p:cNvPr id="29" name="Aşağı Ok 8">
            <a:extLst>
              <a:ext uri="{FF2B5EF4-FFF2-40B4-BE49-F238E27FC236}">
                <a16:creationId xmlns:a16="http://schemas.microsoft.com/office/drawing/2014/main" id="{42091396-B1D3-4DD5-9A93-01928A5224E9}"/>
              </a:ext>
            </a:extLst>
          </p:cNvPr>
          <p:cNvSpPr/>
          <p:nvPr/>
        </p:nvSpPr>
        <p:spPr>
          <a:xfrm>
            <a:off x="8721963" y="784606"/>
            <a:ext cx="360040" cy="3663120"/>
          </a:xfrm>
          <a:prstGeom prst="downArrow">
            <a:avLst>
              <a:gd name="adj1" fmla="val 29053"/>
              <a:gd name="adj2" fmla="val 21233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Aşağı Ok 8">
            <a:extLst>
              <a:ext uri="{FF2B5EF4-FFF2-40B4-BE49-F238E27FC236}">
                <a16:creationId xmlns:a16="http://schemas.microsoft.com/office/drawing/2014/main" id="{15BF6298-76FA-489C-9A87-EAD219A92F38}"/>
              </a:ext>
            </a:extLst>
          </p:cNvPr>
          <p:cNvSpPr/>
          <p:nvPr/>
        </p:nvSpPr>
        <p:spPr>
          <a:xfrm>
            <a:off x="1438187" y="777360"/>
            <a:ext cx="360040" cy="3663120"/>
          </a:xfrm>
          <a:prstGeom prst="downArrow">
            <a:avLst>
              <a:gd name="adj1" fmla="val 29053"/>
              <a:gd name="adj2" fmla="val 21233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6" name="Sağ Ayraç 35">
            <a:extLst>
              <a:ext uri="{FF2B5EF4-FFF2-40B4-BE49-F238E27FC236}">
                <a16:creationId xmlns:a16="http://schemas.microsoft.com/office/drawing/2014/main" id="{930D79D3-6C7C-4960-BC0D-B232B16BE463}"/>
              </a:ext>
            </a:extLst>
          </p:cNvPr>
          <p:cNvSpPr/>
          <p:nvPr/>
        </p:nvSpPr>
        <p:spPr>
          <a:xfrm>
            <a:off x="9184127" y="777360"/>
            <a:ext cx="275609" cy="4993669"/>
          </a:xfrm>
          <a:prstGeom prst="rightBrace">
            <a:avLst>
              <a:gd name="adj1" fmla="val 47886"/>
              <a:gd name="adj2" fmla="val 49622"/>
            </a:avLst>
          </a:prstGeom>
          <a:ln w="1905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tr-TR"/>
          </a:p>
        </p:txBody>
      </p:sp>
      <p:sp>
        <p:nvSpPr>
          <p:cNvPr id="38" name="Sağ Ayraç 37">
            <a:extLst>
              <a:ext uri="{FF2B5EF4-FFF2-40B4-BE49-F238E27FC236}">
                <a16:creationId xmlns:a16="http://schemas.microsoft.com/office/drawing/2014/main" id="{18C54FED-3044-47D1-A549-B8B500886F73}"/>
              </a:ext>
            </a:extLst>
          </p:cNvPr>
          <p:cNvSpPr/>
          <p:nvPr/>
        </p:nvSpPr>
        <p:spPr>
          <a:xfrm>
            <a:off x="9184127" y="5778275"/>
            <a:ext cx="225333" cy="699699"/>
          </a:xfrm>
          <a:prstGeom prst="rightBrace">
            <a:avLst>
              <a:gd name="adj1" fmla="val 47886"/>
              <a:gd name="adj2" fmla="val 49622"/>
            </a:avLst>
          </a:prstGeom>
          <a:ln w="1905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tr-TR"/>
          </a:p>
        </p:txBody>
      </p:sp>
      <p:sp>
        <p:nvSpPr>
          <p:cNvPr id="40" name="Metin kutusu 39">
            <a:extLst>
              <a:ext uri="{FF2B5EF4-FFF2-40B4-BE49-F238E27FC236}">
                <a16:creationId xmlns:a16="http://schemas.microsoft.com/office/drawing/2014/main" id="{4695CE4A-89F0-4690-B9DB-6B93B6FF938E}"/>
              </a:ext>
            </a:extLst>
          </p:cNvPr>
          <p:cNvSpPr txBox="1"/>
          <p:nvPr/>
        </p:nvSpPr>
        <p:spPr>
          <a:xfrm>
            <a:off x="9488868" y="2951028"/>
            <a:ext cx="1425566" cy="646331"/>
          </a:xfrm>
          <a:prstGeom prst="rect">
            <a:avLst/>
          </a:prstGeom>
          <a:noFill/>
        </p:spPr>
        <p:txBody>
          <a:bodyPr wrap="square">
            <a:spAutoFit/>
          </a:bodyPr>
          <a:lstStyle/>
          <a:p>
            <a:r>
              <a:rPr lang="tr-TR" sz="1800" b="1" dirty="0">
                <a:ea typeface="Cambria" panose="02040503050406030204" pitchFamily="18" charset="0"/>
              </a:rPr>
              <a:t>TOPLU KORUMA</a:t>
            </a:r>
            <a:endParaRPr lang="tr-TR" dirty="0"/>
          </a:p>
        </p:txBody>
      </p:sp>
      <p:sp>
        <p:nvSpPr>
          <p:cNvPr id="41" name="Metin kutusu 40">
            <a:extLst>
              <a:ext uri="{FF2B5EF4-FFF2-40B4-BE49-F238E27FC236}">
                <a16:creationId xmlns:a16="http://schemas.microsoft.com/office/drawing/2014/main" id="{8D683951-9FD2-46D3-9BC3-97037843FAC6}"/>
              </a:ext>
            </a:extLst>
          </p:cNvPr>
          <p:cNvSpPr txBox="1"/>
          <p:nvPr/>
        </p:nvSpPr>
        <p:spPr>
          <a:xfrm>
            <a:off x="9473940" y="5771029"/>
            <a:ext cx="1696822" cy="646331"/>
          </a:xfrm>
          <a:prstGeom prst="rect">
            <a:avLst/>
          </a:prstGeom>
          <a:noFill/>
        </p:spPr>
        <p:txBody>
          <a:bodyPr wrap="square">
            <a:spAutoFit/>
          </a:bodyPr>
          <a:lstStyle/>
          <a:p>
            <a:r>
              <a:rPr lang="tr-TR" sz="1800" b="1" dirty="0">
                <a:ea typeface="Cambria" panose="02040503050406030204" pitchFamily="18" charset="0"/>
              </a:rPr>
              <a:t>KİŞİYE YÖNELİK KORUMA</a:t>
            </a:r>
            <a:endParaRPr lang="tr-TR" dirty="0"/>
          </a:p>
        </p:txBody>
      </p:sp>
    </p:spTree>
    <p:extLst>
      <p:ext uri="{BB962C8B-B14F-4D97-AF65-F5344CB8AC3E}">
        <p14:creationId xmlns:p14="http://schemas.microsoft.com/office/powerpoint/2010/main" val="115856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1000"/>
                                        <p:tgtEl>
                                          <p:spTgt spid="32"/>
                                        </p:tgtEl>
                                      </p:cBhvr>
                                    </p:animEffect>
                                    <p:anim calcmode="lin" valueType="num">
                                      <p:cBhvr>
                                        <p:cTn id="15" dur="1000" fill="hold"/>
                                        <p:tgtEl>
                                          <p:spTgt spid="32"/>
                                        </p:tgtEl>
                                        <p:attrNameLst>
                                          <p:attrName>ppt_x</p:attrName>
                                        </p:attrNameLst>
                                      </p:cBhvr>
                                      <p:tavLst>
                                        <p:tav tm="0">
                                          <p:val>
                                            <p:strVal val="#ppt_x"/>
                                          </p:val>
                                        </p:tav>
                                        <p:tav tm="100000">
                                          <p:val>
                                            <p:strVal val="#ppt_x"/>
                                          </p:val>
                                        </p:tav>
                                      </p:tavLst>
                                    </p:anim>
                                    <p:anim calcmode="lin" valueType="num">
                                      <p:cBhvr>
                                        <p:cTn id="1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strVal val="#ppt_x"/>
                                          </p:val>
                                        </p:tav>
                                        <p:tav tm="100000">
                                          <p:val>
                                            <p:strVal val="#ppt_x"/>
                                          </p:val>
                                        </p:tav>
                                      </p:tavLst>
                                    </p:anim>
                                    <p:anim calcmode="lin" valueType="num">
                                      <p:cBhvr>
                                        <p:cTn id="2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1000"/>
                                        <p:tgtEl>
                                          <p:spTgt spid="35"/>
                                        </p:tgtEl>
                                      </p:cBhvr>
                                    </p:animEffect>
                                    <p:anim calcmode="lin" valueType="num">
                                      <p:cBhvr>
                                        <p:cTn id="36" dur="1000" fill="hold"/>
                                        <p:tgtEl>
                                          <p:spTgt spid="35"/>
                                        </p:tgtEl>
                                        <p:attrNameLst>
                                          <p:attrName>ppt_x</p:attrName>
                                        </p:attrNameLst>
                                      </p:cBhvr>
                                      <p:tavLst>
                                        <p:tav tm="0">
                                          <p:val>
                                            <p:strVal val="#ppt_x"/>
                                          </p:val>
                                        </p:tav>
                                        <p:tav tm="100000">
                                          <p:val>
                                            <p:strVal val="#ppt_x"/>
                                          </p:val>
                                        </p:tav>
                                      </p:tavLst>
                                    </p:anim>
                                    <p:anim calcmode="lin" valueType="num">
                                      <p:cBhvr>
                                        <p:cTn id="3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1000"/>
                                        <p:tgtEl>
                                          <p:spTgt spid="30"/>
                                        </p:tgtEl>
                                      </p:cBhvr>
                                    </p:animEffect>
                                    <p:anim calcmode="lin" valueType="num">
                                      <p:cBhvr>
                                        <p:cTn id="43" dur="1000" fill="hold"/>
                                        <p:tgtEl>
                                          <p:spTgt spid="30"/>
                                        </p:tgtEl>
                                        <p:attrNameLst>
                                          <p:attrName>ppt_x</p:attrName>
                                        </p:attrNameLst>
                                      </p:cBhvr>
                                      <p:tavLst>
                                        <p:tav tm="0">
                                          <p:val>
                                            <p:strVal val="#ppt_x"/>
                                          </p:val>
                                        </p:tav>
                                        <p:tav tm="100000">
                                          <p:val>
                                            <p:strVal val="#ppt_x"/>
                                          </p:val>
                                        </p:tav>
                                      </p:tavLst>
                                    </p:anim>
                                    <p:anim calcmode="lin" valueType="num">
                                      <p:cBhvr>
                                        <p:cTn id="44" dur="1000" fill="hold"/>
                                        <p:tgtEl>
                                          <p:spTgt spid="30"/>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1000"/>
                                        <p:tgtEl>
                                          <p:spTgt spid="29"/>
                                        </p:tgtEl>
                                      </p:cBhvr>
                                    </p:animEffect>
                                    <p:anim calcmode="lin" valueType="num">
                                      <p:cBhvr>
                                        <p:cTn id="48" dur="1000" fill="hold"/>
                                        <p:tgtEl>
                                          <p:spTgt spid="29"/>
                                        </p:tgtEl>
                                        <p:attrNameLst>
                                          <p:attrName>ppt_x</p:attrName>
                                        </p:attrNameLst>
                                      </p:cBhvr>
                                      <p:tavLst>
                                        <p:tav tm="0">
                                          <p:val>
                                            <p:strVal val="#ppt_x"/>
                                          </p:val>
                                        </p:tav>
                                        <p:tav tm="100000">
                                          <p:val>
                                            <p:strVal val="#ppt_x"/>
                                          </p:val>
                                        </p:tav>
                                      </p:tavLst>
                                    </p:anim>
                                    <p:anim calcmode="lin" valueType="num">
                                      <p:cBhvr>
                                        <p:cTn id="4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left)">
                                      <p:cBhvr>
                                        <p:cTn id="54" dur="500"/>
                                        <p:tgtEl>
                                          <p:spTgt spid="40"/>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wipe(left)">
                                      <p:cBhvr>
                                        <p:cTn id="57" dur="500"/>
                                        <p:tgtEl>
                                          <p:spTgt spid="3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wipe(left)">
                                      <p:cBhvr>
                                        <p:cTn id="62" dur="500"/>
                                        <p:tgtEl>
                                          <p:spTgt spid="41"/>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ipe(left)">
                                      <p:cBhvr>
                                        <p:cTn id="6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6" grpId="0" animBg="1"/>
      <p:bldP spid="38" grpId="0" animBg="1"/>
      <p:bldP spid="40" grpId="0"/>
      <p:bldP spid="41" grpId="0"/>
    </p:bld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3FF56051-FC19-4B51-BB51-0235F435D832}"/>
              </a:ext>
            </a:extLst>
          </p:cNvPr>
          <p:cNvSpPr>
            <a:spLocks noGrp="1"/>
          </p:cNvSpPr>
          <p:nvPr>
            <p:ph type="sldNum" sz="quarter" idx="12"/>
          </p:nvPr>
        </p:nvSpPr>
        <p:spPr/>
        <p:txBody>
          <a:bodyPr/>
          <a:lstStyle/>
          <a:p>
            <a:fld id="{31E71EC7-6E90-4CB0-9B72-7BC0AB784A81}" type="slidenum">
              <a:rPr lang="tr-TR" smtClean="0"/>
              <a:pPr/>
              <a:t>83</a:t>
            </a:fld>
            <a:endParaRPr lang="tr-TR"/>
          </a:p>
        </p:txBody>
      </p:sp>
      <p:sp>
        <p:nvSpPr>
          <p:cNvPr id="3" name="Rectangle 7">
            <a:extLst>
              <a:ext uri="{FF2B5EF4-FFF2-40B4-BE49-F238E27FC236}">
                <a16:creationId xmlns:a16="http://schemas.microsoft.com/office/drawing/2014/main" id="{869F7044-1C2A-45C1-A21C-C4774C53BCAF}"/>
              </a:ext>
            </a:extLst>
          </p:cNvPr>
          <p:cNvSpPr>
            <a:spLocks noChangeArrowheads="1"/>
          </p:cNvSpPr>
          <p:nvPr/>
        </p:nvSpPr>
        <p:spPr bwMode="gray">
          <a:xfrm>
            <a:off x="4439379" y="449626"/>
            <a:ext cx="3320238" cy="1019858"/>
          </a:xfrm>
          <a:prstGeom prst="rect">
            <a:avLst/>
          </a:prstGeom>
          <a:solidFill>
            <a:srgbClr val="00B0F0"/>
          </a:solidFill>
          <a:ln w="12700">
            <a:solidFill>
              <a:srgbClr val="DDDDDD"/>
            </a:solidFill>
            <a:miter lim="800000"/>
            <a:headEnd/>
            <a:tailEnd/>
          </a:ln>
          <a:effectLst>
            <a:outerShdw dist="53882" dir="2700000" algn="ctr" rotWithShape="0">
              <a:srgbClr val="808080">
                <a:alpha val="50000"/>
              </a:srgbClr>
            </a:outerShdw>
          </a:effectLst>
        </p:spPr>
        <p:txBody>
          <a:bodyPr lIns="0" tIns="0" rIns="0" bIns="0" anchor="ctr"/>
          <a:lstStyle/>
          <a:p>
            <a:pPr algn="ctr" defTabSz="801688" eaLnBrk="0" hangingPunct="0"/>
            <a:r>
              <a:rPr lang="tr-TR" sz="2000" b="1" dirty="0">
                <a:solidFill>
                  <a:srgbClr val="FFFFFF"/>
                </a:solidFill>
              </a:rPr>
              <a:t>2. ORTAMDA </a:t>
            </a:r>
          </a:p>
          <a:p>
            <a:pPr algn="ctr" defTabSz="801688" eaLnBrk="0" hangingPunct="0"/>
            <a:r>
              <a:rPr lang="tr-TR" sz="1600" b="1" dirty="0">
                <a:solidFill>
                  <a:srgbClr val="FFFFFF"/>
                </a:solidFill>
              </a:rPr>
              <a:t>ALINMASI GEREKEN ÖNLEMLER</a:t>
            </a:r>
            <a:endParaRPr lang="en-GB" sz="1600" dirty="0">
              <a:solidFill>
                <a:srgbClr val="FFFFFF"/>
              </a:solidFill>
            </a:endParaRPr>
          </a:p>
        </p:txBody>
      </p:sp>
      <p:sp>
        <p:nvSpPr>
          <p:cNvPr id="4" name="Rectangle 7">
            <a:extLst>
              <a:ext uri="{FF2B5EF4-FFF2-40B4-BE49-F238E27FC236}">
                <a16:creationId xmlns:a16="http://schemas.microsoft.com/office/drawing/2014/main" id="{98165031-291E-45ED-AB48-A3694FE4D6ED}"/>
              </a:ext>
            </a:extLst>
          </p:cNvPr>
          <p:cNvSpPr>
            <a:spLocks noChangeArrowheads="1"/>
          </p:cNvSpPr>
          <p:nvPr/>
        </p:nvSpPr>
        <p:spPr bwMode="gray">
          <a:xfrm>
            <a:off x="7969978" y="449626"/>
            <a:ext cx="3293053" cy="1019858"/>
          </a:xfrm>
          <a:prstGeom prst="rect">
            <a:avLst/>
          </a:prstGeom>
          <a:solidFill>
            <a:srgbClr val="92D050"/>
          </a:solidFill>
          <a:ln w="12700">
            <a:solidFill>
              <a:srgbClr val="DDDDDD"/>
            </a:solidFill>
            <a:miter lim="800000"/>
            <a:headEnd/>
            <a:tailEnd/>
          </a:ln>
          <a:effectLst>
            <a:outerShdw dist="53882" dir="2700000" algn="ctr" rotWithShape="0">
              <a:srgbClr val="808080">
                <a:alpha val="50000"/>
              </a:srgbClr>
            </a:outerShdw>
          </a:effectLst>
        </p:spPr>
        <p:txBody>
          <a:bodyPr lIns="0" tIns="0" rIns="0" bIns="0" anchor="ctr"/>
          <a:lstStyle/>
          <a:p>
            <a:pPr algn="ctr" defTabSz="801688" eaLnBrk="0" hangingPunct="0"/>
            <a:r>
              <a:rPr lang="tr-TR" sz="2000" b="1" dirty="0">
                <a:solidFill>
                  <a:srgbClr val="FFFFFF"/>
                </a:solidFill>
              </a:rPr>
              <a:t>3. KİŞİDE </a:t>
            </a:r>
          </a:p>
          <a:p>
            <a:pPr algn="ctr" defTabSz="801688" eaLnBrk="0" hangingPunct="0"/>
            <a:r>
              <a:rPr lang="tr-TR" sz="1600" b="1" dirty="0">
                <a:solidFill>
                  <a:srgbClr val="FFFFFF"/>
                </a:solidFill>
              </a:rPr>
              <a:t>ALINMASI GEREKEN ÖNLEMLER</a:t>
            </a:r>
            <a:endParaRPr lang="en-US" sz="1600" b="1" dirty="0">
              <a:solidFill>
                <a:srgbClr val="FFFFFF"/>
              </a:solidFill>
            </a:endParaRPr>
          </a:p>
        </p:txBody>
      </p:sp>
      <p:sp>
        <p:nvSpPr>
          <p:cNvPr id="5" name="Rectangle 3">
            <a:extLst>
              <a:ext uri="{FF2B5EF4-FFF2-40B4-BE49-F238E27FC236}">
                <a16:creationId xmlns:a16="http://schemas.microsoft.com/office/drawing/2014/main" id="{FE81C078-668A-4736-BE83-BFFE74BC5250}"/>
              </a:ext>
            </a:extLst>
          </p:cNvPr>
          <p:cNvSpPr>
            <a:spLocks noChangeArrowheads="1"/>
          </p:cNvSpPr>
          <p:nvPr/>
        </p:nvSpPr>
        <p:spPr bwMode="gray">
          <a:xfrm>
            <a:off x="858034" y="1421176"/>
            <a:ext cx="3370984" cy="4667683"/>
          </a:xfrm>
          <a:prstGeom prst="rect">
            <a:avLst/>
          </a:prstGeom>
          <a:gradFill rotWithShape="1">
            <a:gsLst>
              <a:gs pos="0">
                <a:srgbClr val="FFFFFF"/>
              </a:gs>
              <a:gs pos="100000">
                <a:srgbClr val="EAEAEA"/>
              </a:gs>
            </a:gsLst>
            <a:lin ang="5400000" scaled="1"/>
          </a:gradFill>
          <a:ln w="12700">
            <a:solidFill>
              <a:srgbClr val="DDDDDD"/>
            </a:solidFill>
            <a:miter lim="800000"/>
            <a:headEnd/>
            <a:tailEnd/>
          </a:ln>
          <a:effectLst>
            <a:outerShdw dist="53882" dir="2700000" algn="ctr" rotWithShape="0">
              <a:srgbClr val="808080">
                <a:alpha val="50000"/>
              </a:srgbClr>
            </a:outerShdw>
          </a:effectLst>
        </p:spPr>
        <p:txBody>
          <a:bodyPr lIns="144000" tIns="144000" rIns="144000" bIns="72000"/>
          <a:lstStyle/>
          <a:p>
            <a:pPr algn="ctr"/>
            <a:r>
              <a:rPr lang="tr-TR" sz="1600" b="1" i="1" dirty="0">
                <a:solidFill>
                  <a:srgbClr val="000000"/>
                </a:solidFill>
              </a:rPr>
              <a:t>Makineyi Değiştirmek</a:t>
            </a:r>
          </a:p>
          <a:p>
            <a:pPr algn="ctr"/>
            <a:r>
              <a:rPr lang="tr-TR" sz="1400" i="1" dirty="0">
                <a:solidFill>
                  <a:srgbClr val="000000"/>
                </a:solidFill>
              </a:rPr>
              <a:t>«Kullanılan makinelerin, </a:t>
            </a:r>
            <a:r>
              <a:rPr lang="tr-TR" sz="1400" b="1" i="1" dirty="0">
                <a:solidFill>
                  <a:srgbClr val="000000"/>
                </a:solidFill>
              </a:rPr>
              <a:t>gürültü düzeyi düşük</a:t>
            </a:r>
            <a:r>
              <a:rPr lang="tr-TR" sz="1400" i="1" dirty="0">
                <a:solidFill>
                  <a:srgbClr val="000000"/>
                </a:solidFill>
              </a:rPr>
              <a:t> makineler ile değiştirilmesi»</a:t>
            </a:r>
          </a:p>
          <a:p>
            <a:pPr algn="ctr">
              <a:buFontTx/>
              <a:buAutoNum type="arabicPeriod"/>
            </a:pPr>
            <a:endParaRPr lang="tr-TR" sz="1400" i="1" dirty="0">
              <a:solidFill>
                <a:srgbClr val="000000"/>
              </a:solidFill>
            </a:endParaRPr>
          </a:p>
          <a:p>
            <a:pPr algn="ctr"/>
            <a:r>
              <a:rPr lang="tr-TR" sz="1600" b="1" i="1" dirty="0">
                <a:solidFill>
                  <a:srgbClr val="000000"/>
                </a:solidFill>
              </a:rPr>
              <a:t>İşlemi Değiştirmek</a:t>
            </a:r>
          </a:p>
          <a:p>
            <a:pPr algn="ctr"/>
            <a:r>
              <a:rPr lang="tr-TR" sz="1400" i="1" dirty="0">
                <a:solidFill>
                  <a:srgbClr val="000000"/>
                </a:solidFill>
              </a:rPr>
              <a:t>«Gürültü düzeyi yüksek olarak yapılan işlemin, daha </a:t>
            </a:r>
            <a:r>
              <a:rPr lang="tr-TR" sz="1400" b="1" i="1" dirty="0">
                <a:solidFill>
                  <a:srgbClr val="000000"/>
                </a:solidFill>
              </a:rPr>
              <a:t>az gürültü gerektiren işlemle</a:t>
            </a:r>
            <a:r>
              <a:rPr lang="tr-TR" sz="1400" i="1" dirty="0">
                <a:solidFill>
                  <a:srgbClr val="000000"/>
                </a:solidFill>
              </a:rPr>
              <a:t> değiştirilmesi»</a:t>
            </a:r>
          </a:p>
          <a:p>
            <a:pPr algn="ctr"/>
            <a:endParaRPr lang="tr-TR" sz="1400" i="1" dirty="0">
              <a:solidFill>
                <a:srgbClr val="000000"/>
              </a:solidFill>
            </a:endParaRPr>
          </a:p>
          <a:p>
            <a:pPr algn="ctr"/>
            <a:r>
              <a:rPr lang="tr-TR" sz="1600" b="1" i="1" dirty="0">
                <a:solidFill>
                  <a:srgbClr val="000000"/>
                </a:solidFill>
              </a:rPr>
              <a:t>İşleyişi Değiştirmek</a:t>
            </a:r>
          </a:p>
          <a:p>
            <a:pPr algn="ctr"/>
            <a:r>
              <a:rPr lang="tr-TR" sz="1400" i="1" dirty="0">
                <a:solidFill>
                  <a:srgbClr val="000000"/>
                </a:solidFill>
              </a:rPr>
              <a:t>«Gürültü çıkartan makinelerin işleyişini yeniden düzenlemek»</a:t>
            </a:r>
          </a:p>
          <a:p>
            <a:pPr algn="ctr"/>
            <a:endParaRPr lang="tr-TR" sz="1400" i="1" dirty="0">
              <a:solidFill>
                <a:srgbClr val="000000"/>
              </a:solidFill>
            </a:endParaRPr>
          </a:p>
          <a:p>
            <a:pPr algn="ctr"/>
            <a:r>
              <a:rPr lang="tr-TR" sz="1600" b="1" i="1" dirty="0">
                <a:solidFill>
                  <a:srgbClr val="000000"/>
                </a:solidFill>
              </a:rPr>
              <a:t>Ayrı Bölmeye Almak</a:t>
            </a:r>
          </a:p>
          <a:p>
            <a:pPr algn="ctr"/>
            <a:r>
              <a:rPr lang="tr-TR" sz="1400" i="1" dirty="0">
                <a:solidFill>
                  <a:srgbClr val="000000"/>
                </a:solidFill>
              </a:rPr>
              <a:t>«Gürültü kaynağının </a:t>
            </a:r>
            <a:r>
              <a:rPr lang="tr-TR" sz="1400" b="1" i="1" dirty="0">
                <a:solidFill>
                  <a:srgbClr val="000000"/>
                </a:solidFill>
              </a:rPr>
              <a:t>ayrı bir bölmeye</a:t>
            </a:r>
            <a:r>
              <a:rPr lang="tr-TR" sz="1400" i="1" dirty="0">
                <a:solidFill>
                  <a:srgbClr val="000000"/>
                </a:solidFill>
              </a:rPr>
              <a:t> alınması»</a:t>
            </a:r>
          </a:p>
        </p:txBody>
      </p:sp>
      <p:sp>
        <p:nvSpPr>
          <p:cNvPr id="6" name="Rectangle 3">
            <a:extLst>
              <a:ext uri="{FF2B5EF4-FFF2-40B4-BE49-F238E27FC236}">
                <a16:creationId xmlns:a16="http://schemas.microsoft.com/office/drawing/2014/main" id="{EA82B9C2-4C57-4C32-9D9A-4801A5A0B16A}"/>
              </a:ext>
            </a:extLst>
          </p:cNvPr>
          <p:cNvSpPr>
            <a:spLocks noChangeArrowheads="1"/>
          </p:cNvSpPr>
          <p:nvPr/>
        </p:nvSpPr>
        <p:spPr bwMode="gray">
          <a:xfrm>
            <a:off x="4439379" y="1421176"/>
            <a:ext cx="3320238" cy="4667683"/>
          </a:xfrm>
          <a:prstGeom prst="rect">
            <a:avLst/>
          </a:prstGeom>
          <a:gradFill rotWithShape="1">
            <a:gsLst>
              <a:gs pos="0">
                <a:srgbClr val="FFFFFF"/>
              </a:gs>
              <a:gs pos="100000">
                <a:srgbClr val="EAEAEA"/>
              </a:gs>
            </a:gsLst>
            <a:lin ang="5400000" scaled="1"/>
          </a:gradFill>
          <a:ln w="12700">
            <a:solidFill>
              <a:srgbClr val="DDDDDD"/>
            </a:solidFill>
            <a:miter lim="800000"/>
            <a:headEnd/>
            <a:tailEnd/>
          </a:ln>
          <a:effectLst>
            <a:outerShdw dist="53882" dir="2700000" algn="ctr" rotWithShape="0">
              <a:srgbClr val="808080">
                <a:alpha val="50000"/>
              </a:srgbClr>
            </a:outerShdw>
          </a:effectLst>
        </p:spPr>
        <p:txBody>
          <a:bodyPr lIns="144000" tIns="144000" rIns="144000" bIns="72000"/>
          <a:lstStyle/>
          <a:p>
            <a:pPr algn="ctr"/>
            <a:r>
              <a:rPr lang="tr-TR" sz="1600" b="1" i="1" dirty="0">
                <a:solidFill>
                  <a:srgbClr val="000000"/>
                </a:solidFill>
              </a:rPr>
              <a:t>Ses Emici Malzeme Kullanmak</a:t>
            </a:r>
          </a:p>
          <a:p>
            <a:pPr algn="ctr"/>
            <a:r>
              <a:rPr lang="tr-TR" sz="1600" b="1" i="1" dirty="0">
                <a:solidFill>
                  <a:srgbClr val="C00000"/>
                </a:solidFill>
              </a:rPr>
              <a:t>Yansımayı</a:t>
            </a:r>
            <a:r>
              <a:rPr lang="tr-TR" sz="1600" b="1" i="1" dirty="0">
                <a:solidFill>
                  <a:srgbClr val="000000"/>
                </a:solidFill>
              </a:rPr>
              <a:t> Engellemek</a:t>
            </a:r>
          </a:p>
          <a:p>
            <a:pPr algn="ctr"/>
            <a:r>
              <a:rPr lang="tr-TR" sz="1400" i="1" dirty="0">
                <a:solidFill>
                  <a:srgbClr val="000000"/>
                </a:solidFill>
              </a:rPr>
              <a:t>«Sesin geçebileceği ve/veya yansıyabileceği </a:t>
            </a:r>
            <a:r>
              <a:rPr lang="tr-TR" sz="1400" b="1" i="1" dirty="0">
                <a:solidFill>
                  <a:srgbClr val="000000"/>
                </a:solidFill>
              </a:rPr>
              <a:t>duvar, tavan, taban </a:t>
            </a:r>
            <a:r>
              <a:rPr lang="tr-TR" sz="1400" i="1" dirty="0">
                <a:solidFill>
                  <a:srgbClr val="000000"/>
                </a:solidFill>
              </a:rPr>
              <a:t>gibi yerleri ses emici malzeme ile kaplamak»</a:t>
            </a:r>
          </a:p>
          <a:p>
            <a:pPr algn="ctr"/>
            <a:endParaRPr lang="tr-TR" sz="1400" i="1" dirty="0">
              <a:solidFill>
                <a:srgbClr val="000000"/>
              </a:solidFill>
            </a:endParaRPr>
          </a:p>
          <a:p>
            <a:pPr algn="ctr"/>
            <a:r>
              <a:rPr lang="tr-TR" sz="1600" b="1" i="1" dirty="0">
                <a:solidFill>
                  <a:srgbClr val="000000"/>
                </a:solidFill>
              </a:rPr>
              <a:t>Araya Engel-Bariyer Koymak</a:t>
            </a:r>
          </a:p>
          <a:p>
            <a:pPr algn="ctr"/>
            <a:r>
              <a:rPr lang="tr-TR" sz="1600" b="1" i="1" dirty="0">
                <a:solidFill>
                  <a:srgbClr val="000000"/>
                </a:solidFill>
              </a:rPr>
              <a:t>Sesin </a:t>
            </a:r>
            <a:r>
              <a:rPr lang="tr-TR" sz="1600" b="1" i="1" dirty="0">
                <a:solidFill>
                  <a:srgbClr val="C00000"/>
                </a:solidFill>
              </a:rPr>
              <a:t>Yayılmasını</a:t>
            </a:r>
            <a:r>
              <a:rPr lang="tr-TR" sz="1600" b="1" i="1" dirty="0">
                <a:solidFill>
                  <a:srgbClr val="000000"/>
                </a:solidFill>
              </a:rPr>
              <a:t> Engellemek</a:t>
            </a:r>
          </a:p>
          <a:p>
            <a:pPr algn="ctr"/>
            <a:r>
              <a:rPr lang="tr-TR" sz="1400" i="1" dirty="0">
                <a:solidFill>
                  <a:srgbClr val="000000"/>
                </a:solidFill>
              </a:rPr>
              <a:t>«Gürültü kaynağı ile kişi arasına  </a:t>
            </a:r>
            <a:r>
              <a:rPr lang="tr-TR" sz="1400" b="1" i="1" dirty="0">
                <a:solidFill>
                  <a:srgbClr val="000000"/>
                </a:solidFill>
              </a:rPr>
              <a:t>gürültüyü önleyici engel </a:t>
            </a:r>
            <a:r>
              <a:rPr lang="tr-TR" sz="1400" i="1" dirty="0">
                <a:solidFill>
                  <a:srgbClr val="000000"/>
                </a:solidFill>
              </a:rPr>
              <a:t>koymak»</a:t>
            </a:r>
          </a:p>
          <a:p>
            <a:pPr algn="ctr"/>
            <a:endParaRPr lang="tr-TR" sz="1400" i="1" dirty="0">
              <a:solidFill>
                <a:srgbClr val="000000"/>
              </a:solidFill>
            </a:endParaRPr>
          </a:p>
          <a:p>
            <a:pPr algn="ctr"/>
            <a:r>
              <a:rPr lang="tr-TR" sz="1600" b="1" i="1" dirty="0">
                <a:solidFill>
                  <a:srgbClr val="000000"/>
                </a:solidFill>
              </a:rPr>
              <a:t>Mesafeyi Artırmak</a:t>
            </a:r>
          </a:p>
          <a:p>
            <a:pPr algn="ctr"/>
            <a:r>
              <a:rPr lang="tr-TR" sz="1400" i="1" dirty="0">
                <a:solidFill>
                  <a:srgbClr val="000000"/>
                </a:solidFill>
              </a:rPr>
              <a:t>«Gürültü kaynağı ile kişi arasındaki </a:t>
            </a:r>
            <a:r>
              <a:rPr lang="tr-TR" sz="1400" b="1" i="1" dirty="0">
                <a:solidFill>
                  <a:srgbClr val="000000"/>
                </a:solidFill>
              </a:rPr>
              <a:t>mesafeyi</a:t>
            </a:r>
            <a:r>
              <a:rPr lang="tr-TR" sz="1400" i="1" dirty="0">
                <a:solidFill>
                  <a:srgbClr val="000000"/>
                </a:solidFill>
              </a:rPr>
              <a:t> arttırmak»</a:t>
            </a:r>
          </a:p>
          <a:p>
            <a:pPr algn="ctr"/>
            <a:endParaRPr lang="tr-TR" sz="1400" i="1" dirty="0">
              <a:solidFill>
                <a:srgbClr val="000000"/>
              </a:solidFill>
            </a:endParaRPr>
          </a:p>
          <a:p>
            <a:pPr algn="ctr"/>
            <a:r>
              <a:rPr lang="tr-TR" sz="1600" b="1" i="1" dirty="0">
                <a:solidFill>
                  <a:srgbClr val="000000"/>
                </a:solidFill>
              </a:rPr>
              <a:t>Kaynağın Yerini Değiştirmek</a:t>
            </a:r>
          </a:p>
          <a:p>
            <a:pPr algn="ctr"/>
            <a:r>
              <a:rPr lang="tr-TR" sz="1400" i="1" dirty="0">
                <a:solidFill>
                  <a:srgbClr val="000000"/>
                </a:solidFill>
              </a:rPr>
              <a:t>«Gürültü kaynağının konumunu değiştirmek»</a:t>
            </a:r>
          </a:p>
        </p:txBody>
      </p:sp>
      <p:sp>
        <p:nvSpPr>
          <p:cNvPr id="7" name="Rectangle 3">
            <a:extLst>
              <a:ext uri="{FF2B5EF4-FFF2-40B4-BE49-F238E27FC236}">
                <a16:creationId xmlns:a16="http://schemas.microsoft.com/office/drawing/2014/main" id="{9BA07F89-866A-4E08-8027-B2711A553CAF}"/>
              </a:ext>
            </a:extLst>
          </p:cNvPr>
          <p:cNvSpPr>
            <a:spLocks noChangeArrowheads="1"/>
          </p:cNvSpPr>
          <p:nvPr/>
        </p:nvSpPr>
        <p:spPr bwMode="gray">
          <a:xfrm>
            <a:off x="7969978" y="1421176"/>
            <a:ext cx="3293053" cy="4667683"/>
          </a:xfrm>
          <a:prstGeom prst="rect">
            <a:avLst/>
          </a:prstGeom>
          <a:gradFill rotWithShape="1">
            <a:gsLst>
              <a:gs pos="0">
                <a:srgbClr val="FFFFFF"/>
              </a:gs>
              <a:gs pos="100000">
                <a:srgbClr val="EAEAEA"/>
              </a:gs>
            </a:gsLst>
            <a:lin ang="5400000" scaled="1"/>
          </a:gradFill>
          <a:ln w="12700">
            <a:solidFill>
              <a:srgbClr val="DDDDDD"/>
            </a:solidFill>
            <a:miter lim="800000"/>
            <a:headEnd/>
            <a:tailEnd/>
          </a:ln>
          <a:effectLst>
            <a:outerShdw dist="53882" dir="2700000" algn="ctr" rotWithShape="0">
              <a:srgbClr val="808080">
                <a:alpha val="50000"/>
              </a:srgbClr>
            </a:outerShdw>
          </a:effectLst>
        </p:spPr>
        <p:txBody>
          <a:bodyPr lIns="144000" tIns="144000" rIns="144000" bIns="72000"/>
          <a:lstStyle/>
          <a:p>
            <a:pPr algn="ctr"/>
            <a:r>
              <a:rPr lang="tr-TR" sz="1600" b="1" i="1" dirty="0">
                <a:solidFill>
                  <a:srgbClr val="000000"/>
                </a:solidFill>
              </a:rPr>
              <a:t>Sessiz Bölme İçine Almak</a:t>
            </a:r>
          </a:p>
          <a:p>
            <a:pPr algn="ctr"/>
            <a:r>
              <a:rPr lang="tr-TR" sz="1400" i="1" dirty="0">
                <a:solidFill>
                  <a:srgbClr val="000000"/>
                </a:solidFill>
              </a:rPr>
              <a:t>«Gürültüye maruz kalan kişinin, sese karşı </a:t>
            </a:r>
            <a:r>
              <a:rPr lang="tr-TR" sz="1400" b="1" i="1" dirty="0">
                <a:solidFill>
                  <a:srgbClr val="000000"/>
                </a:solidFill>
              </a:rPr>
              <a:t>iyi izole edilmiş bir bölme</a:t>
            </a:r>
            <a:r>
              <a:rPr lang="tr-TR" sz="1400" i="1" dirty="0">
                <a:solidFill>
                  <a:srgbClr val="000000"/>
                </a:solidFill>
              </a:rPr>
              <a:t> içine alınması»</a:t>
            </a:r>
          </a:p>
          <a:p>
            <a:pPr algn="ctr"/>
            <a:endParaRPr lang="tr-TR" sz="1400" i="1" dirty="0">
              <a:solidFill>
                <a:srgbClr val="000000"/>
              </a:solidFill>
            </a:endParaRPr>
          </a:p>
          <a:p>
            <a:pPr algn="ctr"/>
            <a:r>
              <a:rPr lang="tr-TR" sz="1600" b="1" i="1" dirty="0" err="1">
                <a:solidFill>
                  <a:srgbClr val="000000"/>
                </a:solidFill>
              </a:rPr>
              <a:t>Maruziyet</a:t>
            </a:r>
            <a:r>
              <a:rPr lang="tr-TR" sz="1600" b="1" i="1" dirty="0">
                <a:solidFill>
                  <a:srgbClr val="000000"/>
                </a:solidFill>
              </a:rPr>
              <a:t> Süresini Azaltmak</a:t>
            </a:r>
          </a:p>
          <a:p>
            <a:pPr algn="ctr"/>
            <a:r>
              <a:rPr lang="tr-TR" sz="1400" i="1" dirty="0">
                <a:solidFill>
                  <a:srgbClr val="000000"/>
                </a:solidFill>
              </a:rPr>
              <a:t>«Gürültülü ortamdaki çalışma </a:t>
            </a:r>
            <a:r>
              <a:rPr lang="tr-TR" sz="1400" b="1" i="1" dirty="0">
                <a:solidFill>
                  <a:srgbClr val="000000"/>
                </a:solidFill>
              </a:rPr>
              <a:t>süresinin kısaltılması-rotasyon</a:t>
            </a:r>
            <a:r>
              <a:rPr lang="tr-TR" sz="1400" i="1" dirty="0">
                <a:solidFill>
                  <a:srgbClr val="000000"/>
                </a:solidFill>
              </a:rPr>
              <a:t>»</a:t>
            </a:r>
          </a:p>
          <a:p>
            <a:pPr algn="ctr"/>
            <a:endParaRPr lang="tr-TR" sz="1400" i="1" dirty="0">
              <a:solidFill>
                <a:srgbClr val="000000"/>
              </a:solidFill>
            </a:endParaRPr>
          </a:p>
          <a:p>
            <a:pPr algn="ctr"/>
            <a:r>
              <a:rPr lang="tr-TR" sz="1600" b="1" i="1" dirty="0">
                <a:solidFill>
                  <a:srgbClr val="000000"/>
                </a:solidFill>
              </a:rPr>
              <a:t>İş Programını Değiştirmek</a:t>
            </a:r>
          </a:p>
          <a:p>
            <a:pPr algn="ctr"/>
            <a:endParaRPr lang="tr-TR" sz="1400" i="1" dirty="0">
              <a:solidFill>
                <a:srgbClr val="000000"/>
              </a:solidFill>
            </a:endParaRPr>
          </a:p>
          <a:p>
            <a:pPr algn="ctr"/>
            <a:r>
              <a:rPr lang="tr-TR" sz="1600" b="1" i="1" dirty="0">
                <a:solidFill>
                  <a:srgbClr val="000000"/>
                </a:solidFill>
              </a:rPr>
              <a:t>KKD Kullanmak</a:t>
            </a:r>
          </a:p>
          <a:p>
            <a:pPr algn="ctr"/>
            <a:r>
              <a:rPr lang="tr-TR" sz="1400" i="1" dirty="0">
                <a:solidFill>
                  <a:srgbClr val="000000"/>
                </a:solidFill>
              </a:rPr>
              <a:t>«Gürültüye karşı etkin </a:t>
            </a:r>
            <a:r>
              <a:rPr lang="tr-TR" sz="1400" b="1" i="1" dirty="0">
                <a:solidFill>
                  <a:srgbClr val="000000"/>
                </a:solidFill>
              </a:rPr>
              <a:t>kişisel koruyucu</a:t>
            </a:r>
            <a:r>
              <a:rPr lang="tr-TR" sz="1400" i="1" dirty="0">
                <a:solidFill>
                  <a:srgbClr val="000000"/>
                </a:solidFill>
              </a:rPr>
              <a:t> kullanmak»</a:t>
            </a:r>
          </a:p>
        </p:txBody>
      </p:sp>
      <p:sp>
        <p:nvSpPr>
          <p:cNvPr id="8" name="Rectangle 7">
            <a:extLst>
              <a:ext uri="{FF2B5EF4-FFF2-40B4-BE49-F238E27FC236}">
                <a16:creationId xmlns:a16="http://schemas.microsoft.com/office/drawing/2014/main" id="{53E437B0-D9AE-4469-97A9-327E21419172}"/>
              </a:ext>
            </a:extLst>
          </p:cNvPr>
          <p:cNvSpPr>
            <a:spLocks noChangeArrowheads="1"/>
          </p:cNvSpPr>
          <p:nvPr/>
        </p:nvSpPr>
        <p:spPr bwMode="gray">
          <a:xfrm>
            <a:off x="858034" y="449626"/>
            <a:ext cx="3370984" cy="1019858"/>
          </a:xfrm>
          <a:prstGeom prst="rect">
            <a:avLst/>
          </a:prstGeom>
          <a:solidFill>
            <a:srgbClr val="FFC000"/>
          </a:solidFill>
          <a:ln w="12700">
            <a:solidFill>
              <a:srgbClr val="DDDDDD"/>
            </a:solidFill>
            <a:miter lim="800000"/>
            <a:headEnd/>
            <a:tailEnd/>
          </a:ln>
          <a:effectLst>
            <a:outerShdw dist="53882" dir="2700000" algn="ctr" rotWithShape="0">
              <a:srgbClr val="808080">
                <a:alpha val="50000"/>
              </a:srgbClr>
            </a:outerShdw>
          </a:effectLst>
        </p:spPr>
        <p:txBody>
          <a:bodyPr lIns="0" tIns="0" rIns="0" bIns="0" anchor="ctr"/>
          <a:lstStyle/>
          <a:p>
            <a:pPr algn="ctr" defTabSz="801688" eaLnBrk="0" hangingPunct="0"/>
            <a:r>
              <a:rPr lang="tr-TR" b="1" dirty="0">
                <a:solidFill>
                  <a:srgbClr val="FFFFFF"/>
                </a:solidFill>
              </a:rPr>
              <a:t>1. KAYNAKTA</a:t>
            </a:r>
            <a:r>
              <a:rPr lang="tr-TR" sz="1600" b="1" dirty="0">
                <a:solidFill>
                  <a:srgbClr val="FFFFFF"/>
                </a:solidFill>
              </a:rPr>
              <a:t> </a:t>
            </a:r>
          </a:p>
          <a:p>
            <a:pPr algn="ctr" defTabSz="801688" eaLnBrk="0" hangingPunct="0"/>
            <a:r>
              <a:rPr lang="tr-TR" sz="1600" b="1" dirty="0">
                <a:solidFill>
                  <a:srgbClr val="FFFFFF"/>
                </a:solidFill>
              </a:rPr>
              <a:t>ALINMASI GEREKEN ÖNLEMLER </a:t>
            </a:r>
          </a:p>
        </p:txBody>
      </p:sp>
    </p:spTree>
    <p:extLst>
      <p:ext uri="{BB962C8B-B14F-4D97-AF65-F5344CB8AC3E}">
        <p14:creationId xmlns:p14="http://schemas.microsoft.com/office/powerpoint/2010/main" val="401732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25188693-64A6-4D29-A00E-83C9D9E704FE}"/>
              </a:ext>
            </a:extLst>
          </p:cNvPr>
          <p:cNvSpPr>
            <a:spLocks noGrp="1"/>
          </p:cNvSpPr>
          <p:nvPr>
            <p:ph type="sldNum" sz="quarter" idx="12"/>
          </p:nvPr>
        </p:nvSpPr>
        <p:spPr/>
        <p:txBody>
          <a:bodyPr/>
          <a:lstStyle/>
          <a:p>
            <a:fld id="{31E71EC7-6E90-4CB0-9B72-7BC0AB784A81}" type="slidenum">
              <a:rPr lang="tr-TR" smtClean="0"/>
              <a:pPr/>
              <a:t>84</a:t>
            </a:fld>
            <a:endParaRPr lang="tr-TR"/>
          </a:p>
        </p:txBody>
      </p:sp>
      <p:sp>
        <p:nvSpPr>
          <p:cNvPr id="4" name="PlaceHolder 1">
            <a:extLst>
              <a:ext uri="{FF2B5EF4-FFF2-40B4-BE49-F238E27FC236}">
                <a16:creationId xmlns:a16="http://schemas.microsoft.com/office/drawing/2014/main" id="{3FA10230-7D64-46F5-99A8-B6E2CE917771}"/>
              </a:ext>
            </a:extLst>
          </p:cNvPr>
          <p:cNvSpPr txBox="1">
            <a:spLocks/>
          </p:cNvSpPr>
          <p:nvPr/>
        </p:nvSpPr>
        <p:spPr>
          <a:xfrm>
            <a:off x="914880" y="120983"/>
            <a:ext cx="3599640" cy="570960"/>
          </a:xfrm>
          <a:prstGeom prst="rect">
            <a:avLst/>
          </a:prstGeom>
          <a:noFill/>
          <a:ln w="0">
            <a:noFill/>
          </a:ln>
        </p:spPr>
        <p:txBody>
          <a:bodyPr lIns="90000" tIns="45000" rIns="90000" bIns="4500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tr-TR" sz="1800" b="1" spc="-1">
                <a:solidFill>
                  <a:srgbClr val="000000"/>
                </a:solidFill>
                <a:latin typeface="Calibri"/>
              </a:rPr>
              <a:t>TEHLİKELİ HAREKETLER </a:t>
            </a:r>
            <a:r>
              <a:rPr lang="tr-TR" sz="1800" b="1" spc="-1">
                <a:solidFill>
                  <a:srgbClr val="000000"/>
                </a:solidFill>
                <a:latin typeface="Wingdings"/>
              </a:rPr>
              <a:t></a:t>
            </a:r>
            <a:endParaRPr lang="tr-TR" sz="1800" spc="-1">
              <a:latin typeface="Arial"/>
            </a:endParaRPr>
          </a:p>
        </p:txBody>
      </p:sp>
      <p:pic>
        <p:nvPicPr>
          <p:cNvPr id="5" name="Picture 1">
            <a:extLst>
              <a:ext uri="{FF2B5EF4-FFF2-40B4-BE49-F238E27FC236}">
                <a16:creationId xmlns:a16="http://schemas.microsoft.com/office/drawing/2014/main" id="{39102AAF-5516-4554-85B1-C666BCB9214F}"/>
              </a:ext>
            </a:extLst>
          </p:cNvPr>
          <p:cNvPicPr/>
          <p:nvPr/>
        </p:nvPicPr>
        <p:blipFill>
          <a:blip r:embed="rId2"/>
          <a:stretch/>
        </p:blipFill>
        <p:spPr>
          <a:xfrm>
            <a:off x="9397954" y="815959"/>
            <a:ext cx="2460372" cy="2491560"/>
          </a:xfrm>
          <a:prstGeom prst="rect">
            <a:avLst/>
          </a:prstGeom>
          <a:ln w="0">
            <a:noFill/>
          </a:ln>
        </p:spPr>
      </p:pic>
      <p:pic>
        <p:nvPicPr>
          <p:cNvPr id="6" name="Picture 4">
            <a:extLst>
              <a:ext uri="{FF2B5EF4-FFF2-40B4-BE49-F238E27FC236}">
                <a16:creationId xmlns:a16="http://schemas.microsoft.com/office/drawing/2014/main" id="{EACDB0FA-4984-48A9-BD72-4D7CEF4AD791}"/>
              </a:ext>
            </a:extLst>
          </p:cNvPr>
          <p:cNvPicPr/>
          <p:nvPr/>
        </p:nvPicPr>
        <p:blipFill>
          <a:blip r:embed="rId3"/>
          <a:stretch/>
        </p:blipFill>
        <p:spPr>
          <a:xfrm>
            <a:off x="586281" y="806831"/>
            <a:ext cx="3011760" cy="2495520"/>
          </a:xfrm>
          <a:prstGeom prst="rect">
            <a:avLst/>
          </a:prstGeom>
          <a:ln w="0">
            <a:noFill/>
          </a:ln>
        </p:spPr>
      </p:pic>
      <p:pic>
        <p:nvPicPr>
          <p:cNvPr id="7" name="Picture 4">
            <a:extLst>
              <a:ext uri="{FF2B5EF4-FFF2-40B4-BE49-F238E27FC236}">
                <a16:creationId xmlns:a16="http://schemas.microsoft.com/office/drawing/2014/main" id="{EC2990EB-4AA6-42E6-8E1B-01ACC285A452}"/>
              </a:ext>
            </a:extLst>
          </p:cNvPr>
          <p:cNvPicPr/>
          <p:nvPr/>
        </p:nvPicPr>
        <p:blipFill>
          <a:blip r:embed="rId4"/>
          <a:stretch/>
        </p:blipFill>
        <p:spPr>
          <a:xfrm>
            <a:off x="3719736" y="824471"/>
            <a:ext cx="2837160" cy="2477880"/>
          </a:xfrm>
          <a:prstGeom prst="rect">
            <a:avLst/>
          </a:prstGeom>
          <a:ln w="0">
            <a:noFill/>
          </a:ln>
        </p:spPr>
      </p:pic>
      <p:pic>
        <p:nvPicPr>
          <p:cNvPr id="8" name="Picture 2" descr="http://a8.sphotos.ak.fbcdn.net/hphotos-ak-ash4/198047_10150129417877560_705607559_6400705_5449623_n.jpg">
            <a:extLst>
              <a:ext uri="{FF2B5EF4-FFF2-40B4-BE49-F238E27FC236}">
                <a16:creationId xmlns:a16="http://schemas.microsoft.com/office/drawing/2014/main" id="{2F08B247-CFD5-4FA7-94CF-7C18666668FF}"/>
              </a:ext>
            </a:extLst>
          </p:cNvPr>
          <p:cNvPicPr/>
          <p:nvPr/>
        </p:nvPicPr>
        <p:blipFill>
          <a:blip r:embed="rId5"/>
          <a:stretch/>
        </p:blipFill>
        <p:spPr>
          <a:xfrm>
            <a:off x="3719736" y="3417238"/>
            <a:ext cx="2837160" cy="2388025"/>
          </a:xfrm>
          <a:prstGeom prst="rect">
            <a:avLst/>
          </a:prstGeom>
          <a:ln w="0">
            <a:noFill/>
          </a:ln>
        </p:spPr>
      </p:pic>
      <p:pic>
        <p:nvPicPr>
          <p:cNvPr id="9" name="Picture 2" descr="sipsak">
            <a:extLst>
              <a:ext uri="{FF2B5EF4-FFF2-40B4-BE49-F238E27FC236}">
                <a16:creationId xmlns:a16="http://schemas.microsoft.com/office/drawing/2014/main" id="{AD70CB1E-71D9-4335-97B3-0B008CAE6BF7}"/>
              </a:ext>
            </a:extLst>
          </p:cNvPr>
          <p:cNvPicPr/>
          <p:nvPr/>
        </p:nvPicPr>
        <p:blipFill>
          <a:blip r:embed="rId6"/>
          <a:stretch/>
        </p:blipFill>
        <p:spPr>
          <a:xfrm>
            <a:off x="6680594" y="3452925"/>
            <a:ext cx="2589752" cy="2352337"/>
          </a:xfrm>
          <a:prstGeom prst="rect">
            <a:avLst/>
          </a:prstGeom>
          <a:ln w="0">
            <a:noFill/>
          </a:ln>
        </p:spPr>
      </p:pic>
      <p:pic>
        <p:nvPicPr>
          <p:cNvPr id="10" name="Picture 2" descr="http://a5.sphotos.ak.fbcdn.net/hphotos-ak-prn1/29093_1368915074527_1581210806_867455_7264298_n.jpg">
            <a:extLst>
              <a:ext uri="{FF2B5EF4-FFF2-40B4-BE49-F238E27FC236}">
                <a16:creationId xmlns:a16="http://schemas.microsoft.com/office/drawing/2014/main" id="{3D0963FE-E019-43F2-86CC-9CA55064A20D}"/>
              </a:ext>
            </a:extLst>
          </p:cNvPr>
          <p:cNvPicPr/>
          <p:nvPr/>
        </p:nvPicPr>
        <p:blipFill>
          <a:blip r:embed="rId7"/>
          <a:stretch/>
        </p:blipFill>
        <p:spPr>
          <a:xfrm>
            <a:off x="584280" y="3417238"/>
            <a:ext cx="3011759" cy="2388025"/>
          </a:xfrm>
          <a:prstGeom prst="rect">
            <a:avLst/>
          </a:prstGeom>
          <a:ln w="38100">
            <a:noFill/>
          </a:ln>
          <a:effectLst>
            <a:outerShdw blurRad="50760" dist="37674" dir="2700000" algn="tl" rotWithShape="0">
              <a:srgbClr val="000000">
                <a:alpha val="43000"/>
              </a:srgbClr>
            </a:outerShdw>
          </a:effectLst>
        </p:spPr>
      </p:pic>
      <p:pic>
        <p:nvPicPr>
          <p:cNvPr id="11" name="Picture 11">
            <a:extLst>
              <a:ext uri="{FF2B5EF4-FFF2-40B4-BE49-F238E27FC236}">
                <a16:creationId xmlns:a16="http://schemas.microsoft.com/office/drawing/2014/main" id="{E71DF1C1-D204-461A-B677-8E7D92B8497F}"/>
              </a:ext>
            </a:extLst>
          </p:cNvPr>
          <p:cNvPicPr/>
          <p:nvPr/>
        </p:nvPicPr>
        <p:blipFill>
          <a:blip r:embed="rId8"/>
          <a:srcRect l="6955" r="6626"/>
          <a:stretch/>
        </p:blipFill>
        <p:spPr>
          <a:xfrm>
            <a:off x="6682549" y="799555"/>
            <a:ext cx="2589752" cy="2510071"/>
          </a:xfrm>
          <a:prstGeom prst="rect">
            <a:avLst/>
          </a:prstGeom>
          <a:ln w="0">
            <a:noFill/>
          </a:ln>
        </p:spPr>
      </p:pic>
      <p:pic>
        <p:nvPicPr>
          <p:cNvPr id="13" name="Resim 12">
            <a:extLst>
              <a:ext uri="{FF2B5EF4-FFF2-40B4-BE49-F238E27FC236}">
                <a16:creationId xmlns:a16="http://schemas.microsoft.com/office/drawing/2014/main" id="{9100B740-2AED-4E0D-B706-3F56CE4A30B1}"/>
              </a:ext>
            </a:extLst>
          </p:cNvPr>
          <p:cNvPicPr>
            <a:picLocks noChangeAspect="1"/>
          </p:cNvPicPr>
          <p:nvPr/>
        </p:nvPicPr>
        <p:blipFill>
          <a:blip r:embed="rId9"/>
          <a:stretch>
            <a:fillRect/>
          </a:stretch>
        </p:blipFill>
        <p:spPr>
          <a:xfrm>
            <a:off x="9362478" y="3452925"/>
            <a:ext cx="2495848" cy="2352337"/>
          </a:xfrm>
          <a:prstGeom prst="rect">
            <a:avLst/>
          </a:prstGeom>
        </p:spPr>
      </p:pic>
    </p:spTree>
    <p:extLst>
      <p:ext uri="{BB962C8B-B14F-4D97-AF65-F5344CB8AC3E}">
        <p14:creationId xmlns:p14="http://schemas.microsoft.com/office/powerpoint/2010/main" val="39983083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96" name="Rectangle 81">
            <a:extLst>
              <a:ext uri="{FF2B5EF4-FFF2-40B4-BE49-F238E27FC236}">
                <a16:creationId xmlns:a16="http://schemas.microsoft.com/office/drawing/2014/main" id="{D660E354-01D0-4D36-9100-7D4CEDE99C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Freeform: Shape 83">
            <a:extLst>
              <a:ext uri="{FF2B5EF4-FFF2-40B4-BE49-F238E27FC236}">
                <a16:creationId xmlns:a16="http://schemas.microsoft.com/office/drawing/2014/main" id="{D8745D08-E5A7-4082-98EB-FDDB0B13B2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307" y="566232"/>
            <a:ext cx="5492493" cy="5492493"/>
          </a:xfrm>
          <a:custGeom>
            <a:avLst/>
            <a:gdLst>
              <a:gd name="connsiteX0" fmla="*/ 2746247 w 5492493"/>
              <a:gd name="connsiteY0" fmla="*/ 0 h 5492493"/>
              <a:gd name="connsiteX1" fmla="*/ 5492493 w 5492493"/>
              <a:gd name="connsiteY1" fmla="*/ 2746247 h 5492493"/>
              <a:gd name="connsiteX2" fmla="*/ 2746247 w 5492493"/>
              <a:gd name="connsiteY2" fmla="*/ 5492493 h 5492493"/>
              <a:gd name="connsiteX3" fmla="*/ 0 w 5492493"/>
              <a:gd name="connsiteY3" fmla="*/ 2746247 h 5492493"/>
              <a:gd name="connsiteX4" fmla="*/ 2746247 w 5492493"/>
              <a:gd name="connsiteY4" fmla="*/ 0 h 5492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2493" h="5492493">
                <a:moveTo>
                  <a:pt x="2746247" y="0"/>
                </a:moveTo>
                <a:cubicBezTo>
                  <a:pt x="4262957" y="0"/>
                  <a:pt x="5492493" y="1229536"/>
                  <a:pt x="5492493" y="2746247"/>
                </a:cubicBezTo>
                <a:cubicBezTo>
                  <a:pt x="5492493" y="4262957"/>
                  <a:pt x="4262957" y="5492493"/>
                  <a:pt x="2746247" y="5492493"/>
                </a:cubicBezTo>
                <a:cubicBezTo>
                  <a:pt x="1229536" y="5492493"/>
                  <a:pt x="0" y="4262957"/>
                  <a:pt x="0" y="2746247"/>
                </a:cubicBezTo>
                <a:cubicBezTo>
                  <a:pt x="0" y="1229536"/>
                  <a:pt x="1229536" y="0"/>
                  <a:pt x="2746247" y="0"/>
                </a:cubicBezTo>
                <a:close/>
              </a:path>
            </a:pathLst>
          </a:cu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Oval 85">
            <a:extLst>
              <a:ext uri="{FF2B5EF4-FFF2-40B4-BE49-F238E27FC236}">
                <a16:creationId xmlns:a16="http://schemas.microsoft.com/office/drawing/2014/main" id="{8111D92E-4FFD-4DB5-A252-C13FC1BE7E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76338" y="5283870"/>
            <a:ext cx="435428" cy="435428"/>
          </a:xfrm>
          <a:prstGeom prst="ellips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Freeform: Shape 87">
            <a:extLst>
              <a:ext uri="{FF2B5EF4-FFF2-40B4-BE49-F238E27FC236}">
                <a16:creationId xmlns:a16="http://schemas.microsoft.com/office/drawing/2014/main" id="{2CB73E9A-EDB1-467A-BF6B-D62D47AD42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961353" y="3415315"/>
            <a:ext cx="2311806" cy="2303982"/>
          </a:xfrm>
          <a:custGeom>
            <a:avLst/>
            <a:gdLst>
              <a:gd name="connsiteX0" fmla="*/ 0 w 3108399"/>
              <a:gd name="connsiteY0" fmla="*/ 0 h 3097879"/>
              <a:gd name="connsiteX1" fmla="*/ 159985 w 3108399"/>
              <a:gd name="connsiteY1" fmla="*/ 4045 h 3097879"/>
              <a:gd name="connsiteX2" fmla="*/ 3092907 w 3108399"/>
              <a:gd name="connsiteY2" fmla="*/ 2791087 h 3097879"/>
              <a:gd name="connsiteX3" fmla="*/ 3108399 w 3108399"/>
              <a:gd name="connsiteY3" fmla="*/ 3097879 h 3097879"/>
              <a:gd name="connsiteX4" fmla="*/ 2470733 w 3108399"/>
              <a:gd name="connsiteY4" fmla="*/ 3097879 h 3097879"/>
              <a:gd name="connsiteX5" fmla="*/ 2458534 w 3108399"/>
              <a:gd name="connsiteY5" fmla="*/ 2856285 h 3097879"/>
              <a:gd name="connsiteX6" fmla="*/ 252674 w 3108399"/>
              <a:gd name="connsiteY6" fmla="*/ 650424 h 3097879"/>
              <a:gd name="connsiteX7" fmla="*/ 0 w 3108399"/>
              <a:gd name="connsiteY7" fmla="*/ 637665 h 309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8399" h="3097879">
                <a:moveTo>
                  <a:pt x="0" y="0"/>
                </a:moveTo>
                <a:lnTo>
                  <a:pt x="159985" y="4045"/>
                </a:lnTo>
                <a:cubicBezTo>
                  <a:pt x="1696687" y="81941"/>
                  <a:pt x="2939004" y="1275632"/>
                  <a:pt x="3092907" y="2791087"/>
                </a:cubicBezTo>
                <a:lnTo>
                  <a:pt x="3108399" y="3097879"/>
                </a:lnTo>
                <a:lnTo>
                  <a:pt x="2470733" y="3097879"/>
                </a:lnTo>
                <a:lnTo>
                  <a:pt x="2458534" y="2856285"/>
                </a:lnTo>
                <a:cubicBezTo>
                  <a:pt x="2340416" y="1693197"/>
                  <a:pt x="1415762" y="768542"/>
                  <a:pt x="252674" y="650424"/>
                </a:cubicBezTo>
                <a:lnTo>
                  <a:pt x="0" y="637665"/>
                </a:ln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Başlık 1">
            <a:extLst>
              <a:ext uri="{FF2B5EF4-FFF2-40B4-BE49-F238E27FC236}">
                <a16:creationId xmlns:a16="http://schemas.microsoft.com/office/drawing/2014/main" id="{736DB0AD-FB44-4883-8EFF-5DC7B859991C}"/>
              </a:ext>
            </a:extLst>
          </p:cNvPr>
          <p:cNvSpPr txBox="1">
            <a:spLocks/>
          </p:cNvSpPr>
          <p:nvPr/>
        </p:nvSpPr>
        <p:spPr>
          <a:xfrm>
            <a:off x="6121841" y="1340916"/>
            <a:ext cx="5409424" cy="318847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600" b="1" i="0" u="none" strike="noStrike" kern="1200" cap="none" spc="0" normalizeH="0" baseline="0" noProof="0">
                <a:ln>
                  <a:noFill/>
                </a:ln>
                <a:solidFill>
                  <a:prstClr val="black">
                    <a:lumMod val="95000"/>
                    <a:lumOff val="5000"/>
                  </a:prstClr>
                </a:solidFill>
                <a:effectLst/>
                <a:uLnTx/>
                <a:uFillTx/>
                <a:latin typeface="Calibri" panose="020F0502020204030204"/>
                <a:ea typeface="+mj-ea"/>
                <a:cs typeface="+mj-cs"/>
              </a:rPr>
              <a:t>MESLEK HASTALIKLARI VE SEBEPLERİ</a:t>
            </a:r>
          </a:p>
        </p:txBody>
      </p:sp>
      <p:pic>
        <p:nvPicPr>
          <p:cNvPr id="63" name="Resim 62">
            <a:extLst>
              <a:ext uri="{FF2B5EF4-FFF2-40B4-BE49-F238E27FC236}">
                <a16:creationId xmlns:a16="http://schemas.microsoft.com/office/drawing/2014/main" id="{43898ADD-8854-4F2B-B637-64E642C42FF4}"/>
              </a:ext>
            </a:extLst>
          </p:cNvPr>
          <p:cNvPicPr>
            <a:picLocks noChangeAspect="1"/>
          </p:cNvPicPr>
          <p:nvPr/>
        </p:nvPicPr>
        <p:blipFill>
          <a:blip r:embed="rId2"/>
          <a:stretch>
            <a:fillRect/>
          </a:stretch>
        </p:blipFill>
        <p:spPr>
          <a:xfrm>
            <a:off x="1091913" y="826254"/>
            <a:ext cx="1560220" cy="2589061"/>
          </a:xfrm>
          <a:prstGeom prst="rect">
            <a:avLst/>
          </a:prstGeom>
        </p:spPr>
      </p:pic>
      <p:pic>
        <p:nvPicPr>
          <p:cNvPr id="9" name="Picture 2">
            <a:extLst>
              <a:ext uri="{FF2B5EF4-FFF2-40B4-BE49-F238E27FC236}">
                <a16:creationId xmlns:a16="http://schemas.microsoft.com/office/drawing/2014/main" id="{C182F6D3-F1E0-4215-A4A6-97E5398738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3444" y="3068960"/>
            <a:ext cx="2495922" cy="2341535"/>
          </a:xfrm>
          <a:prstGeom prst="rect">
            <a:avLst/>
          </a:prstGeom>
        </p:spPr>
      </p:pic>
    </p:spTree>
    <p:extLst>
      <p:ext uri="{BB962C8B-B14F-4D97-AF65-F5344CB8AC3E}">
        <p14:creationId xmlns:p14="http://schemas.microsoft.com/office/powerpoint/2010/main" val="30932583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053" name="Straight Connector 71">
            <a:extLst>
              <a:ext uri="{FF2B5EF4-FFF2-40B4-BE49-F238E27FC236}">
                <a16:creationId xmlns:a16="http://schemas.microsoft.com/office/drawing/2014/main" id="{D4BDCD00-BA97-40D8-93CD-0A9CA931BE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2080" y="3429000"/>
            <a:ext cx="2636520" cy="0"/>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054" name="Straight Connector 73">
            <a:extLst>
              <a:ext uri="{FF2B5EF4-FFF2-40B4-BE49-F238E27FC236}">
                <a16:creationId xmlns:a16="http://schemas.microsoft.com/office/drawing/2014/main" id="{2D631E40-F51C-4828-B23B-DF90351329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3" name="Resim 2">
            <a:extLst>
              <a:ext uri="{FF2B5EF4-FFF2-40B4-BE49-F238E27FC236}">
                <a16:creationId xmlns:a16="http://schemas.microsoft.com/office/drawing/2014/main" id="{3F35CAAC-78F3-40D6-A002-59FA124BC864}"/>
              </a:ext>
            </a:extLst>
          </p:cNvPr>
          <p:cNvPicPr>
            <a:picLocks noChangeAspect="1"/>
          </p:cNvPicPr>
          <p:nvPr/>
        </p:nvPicPr>
        <p:blipFill>
          <a:blip r:embed="rId2"/>
          <a:stretch>
            <a:fillRect/>
          </a:stretch>
        </p:blipFill>
        <p:spPr>
          <a:xfrm>
            <a:off x="5113106" y="1380358"/>
            <a:ext cx="6184580" cy="4097284"/>
          </a:xfrm>
          <a:prstGeom prst="rect">
            <a:avLst/>
          </a:prstGeom>
        </p:spPr>
      </p:pic>
      <p:sp>
        <p:nvSpPr>
          <p:cNvPr id="4" name="Metin kutusu 3">
            <a:extLst>
              <a:ext uri="{FF2B5EF4-FFF2-40B4-BE49-F238E27FC236}">
                <a16:creationId xmlns:a16="http://schemas.microsoft.com/office/drawing/2014/main" id="{0A13CFCC-69AF-4497-A78E-4944B4A86D34}"/>
              </a:ext>
            </a:extLst>
          </p:cNvPr>
          <p:cNvSpPr txBox="1"/>
          <p:nvPr/>
        </p:nvSpPr>
        <p:spPr>
          <a:xfrm>
            <a:off x="911424" y="1700808"/>
            <a:ext cx="3456384"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black"/>
                </a:solidFill>
                <a:effectLst/>
                <a:uLnTx/>
                <a:uFillTx/>
                <a:latin typeface="Calibri" panose="020F0502020204030204"/>
                <a:ea typeface="+mn-ea"/>
                <a:cs typeface="+mn-cs"/>
              </a:rPr>
              <a:t>Çalışanlarda Görülen Hastalıklar</a:t>
            </a:r>
          </a:p>
        </p:txBody>
      </p:sp>
      <p:sp>
        <p:nvSpPr>
          <p:cNvPr id="5" name="Metin kutusu 4">
            <a:extLst>
              <a:ext uri="{FF2B5EF4-FFF2-40B4-BE49-F238E27FC236}">
                <a16:creationId xmlns:a16="http://schemas.microsoft.com/office/drawing/2014/main" id="{4E2E9B82-D1CB-413B-968C-CCCE82F1EC98}"/>
              </a:ext>
            </a:extLst>
          </p:cNvPr>
          <p:cNvSpPr txBox="1"/>
          <p:nvPr/>
        </p:nvSpPr>
        <p:spPr>
          <a:xfrm>
            <a:off x="911424" y="3874438"/>
            <a:ext cx="3127172" cy="1200329"/>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r-TR" sz="2400" b="0" i="0" u="none" strike="noStrike" kern="1200" cap="none" spc="0" normalizeH="0" baseline="0" noProof="0">
                <a:ln>
                  <a:noFill/>
                </a:ln>
                <a:solidFill>
                  <a:prstClr val="black"/>
                </a:solidFill>
                <a:effectLst/>
                <a:uLnTx/>
                <a:uFillTx/>
                <a:latin typeface="Calibri" panose="020F0502020204030204"/>
                <a:ea typeface="+mn-ea"/>
                <a:cs typeface="+mn-cs"/>
              </a:rPr>
              <a:t>Genel Hastalık </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r-TR" sz="2400" b="0" i="0" u="none" strike="noStrike" kern="1200" cap="none" spc="0" normalizeH="0" baseline="0" noProof="0">
                <a:ln>
                  <a:noFill/>
                </a:ln>
                <a:solidFill>
                  <a:prstClr val="black"/>
                </a:solidFill>
                <a:effectLst/>
                <a:uLnTx/>
                <a:uFillTx/>
                <a:latin typeface="Calibri" panose="020F0502020204030204"/>
                <a:ea typeface="+mn-ea"/>
                <a:cs typeface="+mn-cs"/>
              </a:rPr>
              <a:t>İşle İlgili Hastalık</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r-TR" sz="2400" b="0" i="0" u="none" strike="noStrike" kern="1200" cap="none" spc="0" normalizeH="0" baseline="0" noProof="0">
                <a:ln>
                  <a:noFill/>
                </a:ln>
                <a:solidFill>
                  <a:prstClr val="black"/>
                </a:solidFill>
                <a:effectLst/>
                <a:uLnTx/>
                <a:uFillTx/>
                <a:latin typeface="Calibri" panose="020F0502020204030204"/>
                <a:ea typeface="+mn-ea"/>
                <a:cs typeface="+mn-cs"/>
              </a:rPr>
              <a:t>Meslek Hastalığı</a:t>
            </a:r>
            <a:r>
              <a:rPr kumimoji="0" lang="tr-TR" sz="2400" b="1" i="0" u="none" strike="noStrike" kern="1200" cap="none" spc="0" normalizeH="0" baseline="0" noProof="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5115198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15380" y="1341460"/>
            <a:ext cx="5426764" cy="408364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Metin kutusu 6">
            <a:extLst>
              <a:ext uri="{FF2B5EF4-FFF2-40B4-BE49-F238E27FC236}">
                <a16:creationId xmlns:a16="http://schemas.microsoft.com/office/drawing/2014/main" id="{A57210CE-5410-4E01-97E7-4F1198446C2A}"/>
              </a:ext>
            </a:extLst>
          </p:cNvPr>
          <p:cNvSpPr txBox="1"/>
          <p:nvPr/>
        </p:nvSpPr>
        <p:spPr>
          <a:xfrm>
            <a:off x="622537" y="1325966"/>
            <a:ext cx="4881405" cy="830997"/>
          </a:xfrm>
          <a:prstGeom prst="rect">
            <a:avLst/>
          </a:prstGeom>
          <a:solidFill>
            <a:srgbClr val="FF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4800" b="1" i="0" u="none" strike="noStrike" kern="1200" cap="none" spc="0" normalizeH="0" baseline="0" noProof="0">
                <a:ln>
                  <a:noFill/>
                </a:ln>
                <a:solidFill>
                  <a:prstClr val="white"/>
                </a:solidFill>
                <a:effectLst/>
                <a:uLnTx/>
                <a:uFillTx/>
                <a:latin typeface="Calibri" panose="020F0502020204030204"/>
                <a:ea typeface="+mn-ea"/>
                <a:cs typeface="+mn-cs"/>
              </a:rPr>
              <a:t>Genel Hastalıklar</a:t>
            </a:r>
          </a:p>
        </p:txBody>
      </p:sp>
      <p:sp>
        <p:nvSpPr>
          <p:cNvPr id="8" name="Metin kutusu 7">
            <a:extLst>
              <a:ext uri="{FF2B5EF4-FFF2-40B4-BE49-F238E27FC236}">
                <a16:creationId xmlns:a16="http://schemas.microsoft.com/office/drawing/2014/main" id="{11356E94-A63E-4E65-B850-7475A0D91C37}"/>
              </a:ext>
            </a:extLst>
          </p:cNvPr>
          <p:cNvSpPr txBox="1"/>
          <p:nvPr/>
        </p:nvSpPr>
        <p:spPr>
          <a:xfrm>
            <a:off x="349857" y="4085034"/>
            <a:ext cx="5426763" cy="1323439"/>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tr-TR" sz="2000" b="0" i="0" u="none" strike="noStrike" kern="1200" cap="none" spc="0" normalizeH="0" baseline="0" noProof="0">
                <a:ln>
                  <a:noFill/>
                </a:ln>
                <a:solidFill>
                  <a:prstClr val="black"/>
                </a:solidFill>
                <a:effectLst/>
                <a:uLnTx/>
                <a:uFillTx/>
                <a:latin typeface="Calibri" panose="020F0502020204030204"/>
                <a:ea typeface="+mn-ea"/>
                <a:cs typeface="+mn-cs"/>
              </a:rPr>
              <a:t>Toplumda görülen hastalıklara çalışanlarda aynı oranda yakalanabilirler.</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tr-TR" sz="2000" b="0" i="0" u="none" strike="noStrike" kern="1200" cap="none" spc="0" normalizeH="0" baseline="0" noProof="0">
                <a:ln>
                  <a:noFill/>
                </a:ln>
                <a:solidFill>
                  <a:prstClr val="black"/>
                </a:solidFill>
                <a:effectLst/>
                <a:uLnTx/>
                <a:uFillTx/>
                <a:latin typeface="Calibri" panose="020F0502020204030204"/>
                <a:ea typeface="+mn-ea"/>
                <a:cs typeface="+mn-cs"/>
              </a:rPr>
              <a:t>Bu hastalıkların ortaya çıkmasında çalışma hayatının özel bir önemi yoktur.</a:t>
            </a:r>
          </a:p>
        </p:txBody>
      </p:sp>
    </p:spTree>
    <p:extLst>
      <p:ext uri="{BB962C8B-B14F-4D97-AF65-F5344CB8AC3E}">
        <p14:creationId xmlns:p14="http://schemas.microsoft.com/office/powerpoint/2010/main" val="6699908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4BC9A289-52FD-4DE4-A024-B4373C788CF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E71EC7-6E90-4CB0-9B72-7BC0AB784A81}"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4" name="Düz Bağlayıcı 3">
            <a:extLst>
              <a:ext uri="{FF2B5EF4-FFF2-40B4-BE49-F238E27FC236}">
                <a16:creationId xmlns:a16="http://schemas.microsoft.com/office/drawing/2014/main" id="{79967723-57DE-4260-A810-E4E81658E111}"/>
              </a:ext>
            </a:extLst>
          </p:cNvPr>
          <p:cNvCxnSpPr/>
          <p:nvPr/>
        </p:nvCxnSpPr>
        <p:spPr>
          <a:xfrm>
            <a:off x="7104112" y="0"/>
            <a:ext cx="0" cy="6858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Düz Bağlayıcı 5">
            <a:extLst>
              <a:ext uri="{FF2B5EF4-FFF2-40B4-BE49-F238E27FC236}">
                <a16:creationId xmlns:a16="http://schemas.microsoft.com/office/drawing/2014/main" id="{C42A1256-F087-46D4-BE8B-0241E342B9D5}"/>
              </a:ext>
            </a:extLst>
          </p:cNvPr>
          <p:cNvCxnSpPr>
            <a:cxnSpLocks/>
          </p:cNvCxnSpPr>
          <p:nvPr/>
        </p:nvCxnSpPr>
        <p:spPr>
          <a:xfrm>
            <a:off x="47328" y="1772816"/>
            <a:ext cx="705678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Metin kutusu 6">
            <a:extLst>
              <a:ext uri="{FF2B5EF4-FFF2-40B4-BE49-F238E27FC236}">
                <a16:creationId xmlns:a16="http://schemas.microsoft.com/office/drawing/2014/main" id="{CD78FB51-CB2D-4DA6-A39E-0A623C61C47C}"/>
              </a:ext>
            </a:extLst>
          </p:cNvPr>
          <p:cNvSpPr txBox="1"/>
          <p:nvPr/>
        </p:nvSpPr>
        <p:spPr>
          <a:xfrm>
            <a:off x="839416" y="116632"/>
            <a:ext cx="4969407" cy="1569660"/>
          </a:xfrm>
          <a:prstGeom prst="rect">
            <a:avLst/>
          </a:prstGeom>
          <a:solidFill>
            <a:srgbClr val="FF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4800" b="1" i="0" u="none" strike="noStrike" kern="1200" cap="none" spc="0" normalizeH="0" baseline="0" noProof="0">
                <a:ln>
                  <a:noFill/>
                </a:ln>
                <a:solidFill>
                  <a:prstClr val="white"/>
                </a:solidFill>
                <a:effectLst/>
                <a:uLnTx/>
                <a:uFillTx/>
                <a:latin typeface="Calibri" panose="020F0502020204030204"/>
                <a:ea typeface="+mn-ea"/>
                <a:cs typeface="+mn-cs"/>
              </a:rPr>
              <a:t>İşle İlgili Hastalıklar</a:t>
            </a:r>
          </a:p>
        </p:txBody>
      </p:sp>
      <p:sp>
        <p:nvSpPr>
          <p:cNvPr id="9" name="Metin kutusu 8">
            <a:extLst>
              <a:ext uri="{FF2B5EF4-FFF2-40B4-BE49-F238E27FC236}">
                <a16:creationId xmlns:a16="http://schemas.microsoft.com/office/drawing/2014/main" id="{167B8D39-2495-4815-AF59-D7E01F42CF3D}"/>
              </a:ext>
            </a:extLst>
          </p:cNvPr>
          <p:cNvSpPr txBox="1"/>
          <p:nvPr/>
        </p:nvSpPr>
        <p:spPr>
          <a:xfrm>
            <a:off x="81843" y="2116660"/>
            <a:ext cx="6734231" cy="4524315"/>
          </a:xfrm>
          <a:prstGeom prst="rect">
            <a:avLst/>
          </a:prstGeom>
          <a:noFill/>
        </p:spPr>
        <p:txBody>
          <a:bodyPr wrap="square" rtlCol="0">
            <a:spAutoFit/>
          </a:bodyPr>
          <a:lstStyle/>
          <a:p>
            <a:pPr marL="457200" marR="0" lvl="0" indent="-457200" algn="just"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Ortaya çıkış nedeni karmaşık olan, oluşmasında ve gelişmesinde çalışma ortamı ve çalışma şeklinin, diğer sebepler arasında önemli bir faktör olduğu hastalıklardır. Kısacası </a:t>
            </a:r>
            <a:r>
              <a:rPr kumimoji="0" lang="tr-TR" sz="2400" b="0" i="0" u="sng" strike="noStrike" kern="1200" cap="none" spc="0" normalizeH="0" baseline="0" noProof="0" dirty="0">
                <a:ln>
                  <a:noFill/>
                </a:ln>
                <a:solidFill>
                  <a:srgbClr val="FF0000"/>
                </a:solidFill>
                <a:effectLst/>
                <a:uLnTx/>
                <a:uFillTx/>
                <a:latin typeface="Calibri" panose="020F0502020204030204"/>
                <a:ea typeface="+mn-ea"/>
                <a:cs typeface="+mn-cs"/>
              </a:rPr>
              <a:t>çalışma koşulları nedeniyle doğal seyri değişen hastalıklardır. </a:t>
            </a: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(Dünya Sağlık Örgütü (WHO))</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just"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İşle ilgili hastalıklarda </a:t>
            </a:r>
            <a:r>
              <a:rPr kumimoji="0" lang="tr-TR" sz="2400" b="0" i="0" u="sng" strike="noStrike" kern="1200" cap="none" spc="0" normalizeH="0" baseline="0" noProof="0" dirty="0">
                <a:ln>
                  <a:noFill/>
                </a:ln>
                <a:solidFill>
                  <a:srgbClr val="FF0000"/>
                </a:solidFill>
                <a:effectLst/>
                <a:uLnTx/>
                <a:uFillTx/>
                <a:latin typeface="Calibri" panose="020F0502020204030204"/>
                <a:ea typeface="+mn-ea"/>
                <a:cs typeface="+mn-cs"/>
              </a:rPr>
              <a:t>temel etken işyeri dışındadır.</a:t>
            </a: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 İşe girmeden önce var olan veya çalışırken ortaya çıkan herhangi bir sistemik hastalık yapılan iş nedeniyle daha ağır seyredebilmektedir.</a:t>
            </a:r>
          </a:p>
        </p:txBody>
      </p:sp>
      <p:pic>
        <p:nvPicPr>
          <p:cNvPr id="11" name="Resim 10">
            <a:extLst>
              <a:ext uri="{FF2B5EF4-FFF2-40B4-BE49-F238E27FC236}">
                <a16:creationId xmlns:a16="http://schemas.microsoft.com/office/drawing/2014/main" id="{79858DF3-8A84-473A-8650-DB2B817694A9}"/>
              </a:ext>
            </a:extLst>
          </p:cNvPr>
          <p:cNvPicPr>
            <a:picLocks noChangeAspect="1"/>
          </p:cNvPicPr>
          <p:nvPr/>
        </p:nvPicPr>
        <p:blipFill>
          <a:blip r:embed="rId2"/>
          <a:stretch>
            <a:fillRect/>
          </a:stretch>
        </p:blipFill>
        <p:spPr>
          <a:xfrm>
            <a:off x="7208468" y="1988840"/>
            <a:ext cx="4800591" cy="3281169"/>
          </a:xfrm>
          <a:prstGeom prst="rect">
            <a:avLst/>
          </a:prstGeom>
        </p:spPr>
      </p:pic>
    </p:spTree>
    <p:extLst>
      <p:ext uri="{BB962C8B-B14F-4D97-AF65-F5344CB8AC3E}">
        <p14:creationId xmlns:p14="http://schemas.microsoft.com/office/powerpoint/2010/main" val="130914319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2A4E38A1-56C6-432F-8EFA-C26947A02DBE}"/>
              </a:ext>
            </a:extLst>
          </p:cNvPr>
          <p:cNvSpPr txBox="1"/>
          <p:nvPr/>
        </p:nvSpPr>
        <p:spPr>
          <a:xfrm>
            <a:off x="839416" y="350688"/>
            <a:ext cx="10251299" cy="2062103"/>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tr-TR" sz="3200" b="0" i="0" u="none" strike="noStrike" kern="1200" cap="none" spc="0" normalizeH="0" baseline="0" noProof="0">
                <a:ln>
                  <a:noFill/>
                </a:ln>
                <a:solidFill>
                  <a:prstClr val="black"/>
                </a:solidFill>
                <a:effectLst/>
                <a:uLnTx/>
                <a:uFillTx/>
                <a:latin typeface="Calibri" panose="020F0502020204030204"/>
                <a:ea typeface="+mn-ea"/>
                <a:cs typeface="+mn-cs"/>
              </a:rPr>
              <a:t>Çalışanların bazılarında görülen hastalıklarsa doğrudan meslekle bağlantılı olmasa bile hastalığın oluşumunda, o işyerinde çalışıyor olmanın bir miktar etkisi vardır. Bu hastalıklara da </a:t>
            </a:r>
            <a:r>
              <a:rPr kumimoji="0" lang="tr-TR" sz="3200" b="0" i="0" u="none" strike="noStrike" kern="1200" cap="none" spc="0" normalizeH="0" baseline="0" noProof="0">
                <a:ln>
                  <a:noFill/>
                </a:ln>
                <a:solidFill>
                  <a:srgbClr val="FF0000"/>
                </a:solidFill>
                <a:effectLst/>
                <a:uLnTx/>
                <a:uFillTx/>
                <a:latin typeface="Calibri" panose="020F0502020204030204"/>
                <a:ea typeface="+mn-ea"/>
                <a:cs typeface="+mn-cs"/>
              </a:rPr>
              <a:t>‘İşle ilişkili hastalıklar’ </a:t>
            </a:r>
            <a:r>
              <a:rPr kumimoji="0" lang="tr-TR" sz="3200" b="0" i="0" u="none" strike="noStrike" kern="1200" cap="none" spc="0" normalizeH="0" baseline="0" noProof="0">
                <a:ln>
                  <a:noFill/>
                </a:ln>
                <a:solidFill>
                  <a:prstClr val="black"/>
                </a:solidFill>
                <a:effectLst/>
                <a:uLnTx/>
                <a:uFillTx/>
                <a:latin typeface="Calibri" panose="020F0502020204030204"/>
                <a:ea typeface="+mn-ea"/>
                <a:cs typeface="+mn-cs"/>
              </a:rPr>
              <a:t>denir.</a:t>
            </a:r>
          </a:p>
        </p:txBody>
      </p:sp>
      <p:pic>
        <p:nvPicPr>
          <p:cNvPr id="3" name="Resim 2">
            <a:extLst>
              <a:ext uri="{FF2B5EF4-FFF2-40B4-BE49-F238E27FC236}">
                <a16:creationId xmlns:a16="http://schemas.microsoft.com/office/drawing/2014/main" id="{308F3474-D566-4512-B255-A4BD8BE243A2}"/>
              </a:ext>
            </a:extLst>
          </p:cNvPr>
          <p:cNvPicPr>
            <a:picLocks noChangeAspect="1"/>
          </p:cNvPicPr>
          <p:nvPr/>
        </p:nvPicPr>
        <p:blipFill>
          <a:blip r:embed="rId2"/>
          <a:stretch>
            <a:fillRect/>
          </a:stretch>
        </p:blipFill>
        <p:spPr>
          <a:xfrm>
            <a:off x="2351584" y="2708920"/>
            <a:ext cx="4713952" cy="3456384"/>
          </a:xfrm>
          <a:prstGeom prst="rect">
            <a:avLst/>
          </a:prstGeom>
        </p:spPr>
      </p:pic>
      <p:grpSp>
        <p:nvGrpSpPr>
          <p:cNvPr id="7" name="Grup 6">
            <a:extLst>
              <a:ext uri="{FF2B5EF4-FFF2-40B4-BE49-F238E27FC236}">
                <a16:creationId xmlns:a16="http://schemas.microsoft.com/office/drawing/2014/main" id="{37548BF6-B78C-42DD-BDD6-E7E9F6836A1A}"/>
              </a:ext>
            </a:extLst>
          </p:cNvPr>
          <p:cNvGrpSpPr/>
          <p:nvPr/>
        </p:nvGrpSpPr>
        <p:grpSpPr>
          <a:xfrm>
            <a:off x="7320136" y="3546560"/>
            <a:ext cx="2160240" cy="2062103"/>
            <a:chOff x="6816080" y="3887177"/>
            <a:chExt cx="2160240" cy="2062103"/>
          </a:xfrm>
        </p:grpSpPr>
        <p:sp>
          <p:nvSpPr>
            <p:cNvPr id="5" name="Oval 4">
              <a:extLst>
                <a:ext uri="{FF2B5EF4-FFF2-40B4-BE49-F238E27FC236}">
                  <a16:creationId xmlns:a16="http://schemas.microsoft.com/office/drawing/2014/main" id="{56EC6A5C-68C1-437C-B5B2-7D3BD02097AC}"/>
                </a:ext>
              </a:extLst>
            </p:cNvPr>
            <p:cNvSpPr/>
            <p:nvPr/>
          </p:nvSpPr>
          <p:spPr>
            <a:xfrm>
              <a:off x="6816080" y="3887177"/>
              <a:ext cx="2160240" cy="206210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Metin kutusu 8">
              <a:extLst>
                <a:ext uri="{FF2B5EF4-FFF2-40B4-BE49-F238E27FC236}">
                  <a16:creationId xmlns:a16="http://schemas.microsoft.com/office/drawing/2014/main" id="{0FF56D42-CFA9-4B94-8AFC-D0F31FCA2C63}"/>
                </a:ext>
              </a:extLst>
            </p:cNvPr>
            <p:cNvSpPr txBox="1"/>
            <p:nvPr/>
          </p:nvSpPr>
          <p:spPr>
            <a:xfrm>
              <a:off x="7176120" y="4379619"/>
              <a:ext cx="1623742"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a:ln>
                    <a:noFill/>
                  </a:ln>
                  <a:solidFill>
                    <a:prstClr val="white"/>
                  </a:solidFill>
                  <a:effectLst/>
                  <a:uLnTx/>
                  <a:uFillTx/>
                  <a:latin typeface="Calibri" panose="020F0502020204030204"/>
                  <a:ea typeface="+mn-ea"/>
                  <a:cs typeface="+mn-cs"/>
                </a:rPr>
                <a:t>İşle İlgili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a:ln>
                    <a:noFill/>
                  </a:ln>
                  <a:solidFill>
                    <a:prstClr val="white"/>
                  </a:solidFill>
                  <a:effectLst/>
                  <a:uLnTx/>
                  <a:uFillTx/>
                  <a:latin typeface="Calibri" panose="020F0502020204030204"/>
                  <a:ea typeface="+mn-ea"/>
                  <a:cs typeface="+mn-cs"/>
                </a:rPr>
                <a:t>Hastalık</a:t>
              </a:r>
            </a:p>
          </p:txBody>
        </p:sp>
      </p:grpSp>
    </p:spTree>
    <p:extLst>
      <p:ext uri="{BB962C8B-B14F-4D97-AF65-F5344CB8AC3E}">
        <p14:creationId xmlns:p14="http://schemas.microsoft.com/office/powerpoint/2010/main" val="3907683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WhatsApp Video 2022-01-28 at 16.49.37">
            <a:hlinkClick r:id="" action="ppaction://media"/>
            <a:extLst>
              <a:ext uri="{FF2B5EF4-FFF2-40B4-BE49-F238E27FC236}">
                <a16:creationId xmlns:a16="http://schemas.microsoft.com/office/drawing/2014/main" id="{8FB23229-AE4D-4958-BE4C-E694045D31B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12799" y="457200"/>
            <a:ext cx="10566401" cy="5943600"/>
          </a:xfrm>
          <a:prstGeom prst="rect">
            <a:avLst/>
          </a:prstGeom>
        </p:spPr>
      </p:pic>
      <p:sp>
        <p:nvSpPr>
          <p:cNvPr id="4" name="Slayt Numarası Yer Tutucusu 3">
            <a:extLst>
              <a:ext uri="{FF2B5EF4-FFF2-40B4-BE49-F238E27FC236}">
                <a16:creationId xmlns:a16="http://schemas.microsoft.com/office/drawing/2014/main" id="{827D56C8-A79F-440D-AF58-E6B31583E1D4}"/>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defTabSz="914400">
              <a:spcAft>
                <a:spcPts val="600"/>
              </a:spcAft>
            </a:pPr>
            <a:fld id="{31E71EC7-6E90-4CB0-9B72-7BC0AB784A81}" type="slidenum">
              <a:rPr lang="en-US" sz="1100">
                <a:solidFill>
                  <a:srgbClr val="FFFFFF"/>
                </a:solidFill>
              </a:rPr>
              <a:pPr defTabSz="914400">
                <a:spcAft>
                  <a:spcPts val="600"/>
                </a:spcAft>
              </a:pPr>
              <a:t>9</a:t>
            </a:fld>
            <a:endParaRPr lang="en-US" sz="1100">
              <a:solidFill>
                <a:srgbClr val="FFFFFF"/>
              </a:solidFill>
            </a:endParaRPr>
          </a:p>
        </p:txBody>
      </p:sp>
    </p:spTree>
    <p:extLst>
      <p:ext uri="{BB962C8B-B14F-4D97-AF65-F5344CB8AC3E}">
        <p14:creationId xmlns:p14="http://schemas.microsoft.com/office/powerpoint/2010/main" val="283854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E3CE6AB0-E4CE-459C-8A27-5F8634ED3B53}"/>
              </a:ext>
            </a:extLst>
          </p:cNvPr>
          <p:cNvSpPr txBox="1"/>
          <p:nvPr/>
        </p:nvSpPr>
        <p:spPr>
          <a:xfrm>
            <a:off x="3791744" y="332656"/>
            <a:ext cx="424847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a:ln>
                  <a:noFill/>
                </a:ln>
                <a:solidFill>
                  <a:srgbClr val="FF0000"/>
                </a:solidFill>
                <a:effectLst/>
                <a:uLnTx/>
                <a:uFillTx/>
                <a:latin typeface="Calibri" panose="020F0502020204030204"/>
                <a:ea typeface="+mn-ea"/>
                <a:cs typeface="+mn-cs"/>
              </a:rPr>
              <a:t>İşle İlgili Hastalıklar </a:t>
            </a:r>
          </a:p>
        </p:txBody>
      </p:sp>
      <p:sp>
        <p:nvSpPr>
          <p:cNvPr id="3" name="Metin kutusu 2">
            <a:extLst>
              <a:ext uri="{FF2B5EF4-FFF2-40B4-BE49-F238E27FC236}">
                <a16:creationId xmlns:a16="http://schemas.microsoft.com/office/drawing/2014/main" id="{B287340F-55ED-41F3-9103-36CE06A57DE2}"/>
              </a:ext>
            </a:extLst>
          </p:cNvPr>
          <p:cNvSpPr txBox="1"/>
          <p:nvPr/>
        </p:nvSpPr>
        <p:spPr>
          <a:xfrm>
            <a:off x="1091444" y="1340768"/>
            <a:ext cx="10009112"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a:ln>
                  <a:noFill/>
                </a:ln>
                <a:solidFill>
                  <a:prstClr val="black"/>
                </a:solidFill>
                <a:effectLst/>
                <a:uLnTx/>
                <a:uFillTx/>
                <a:latin typeface="Calibri" panose="020F0502020204030204"/>
                <a:ea typeface="+mn-ea"/>
                <a:cs typeface="+mn-cs"/>
              </a:rPr>
              <a:t>İşle ilgili hastalıkların oluşmasında ve gelişmesinde çalışma ortamı ve çalışma şeklinin, diğer sebepler arasında önemli bir faktör olduğu hastalıklardır. </a:t>
            </a:r>
          </a:p>
        </p:txBody>
      </p:sp>
      <p:sp>
        <p:nvSpPr>
          <p:cNvPr id="4" name="Metin kutusu 3">
            <a:extLst>
              <a:ext uri="{FF2B5EF4-FFF2-40B4-BE49-F238E27FC236}">
                <a16:creationId xmlns:a16="http://schemas.microsoft.com/office/drawing/2014/main" id="{B901ABFF-8EC9-4C81-8AF4-FD7E41FDF5F2}"/>
              </a:ext>
            </a:extLst>
          </p:cNvPr>
          <p:cNvSpPr txBox="1"/>
          <p:nvPr/>
        </p:nvSpPr>
        <p:spPr>
          <a:xfrm>
            <a:off x="2495600" y="3429000"/>
            <a:ext cx="6408712" cy="1754326"/>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tr-TR" sz="2800" b="0" i="0" u="none" strike="noStrike" kern="1200" cap="none" spc="0" normalizeH="0" baseline="0" noProof="0">
                <a:ln>
                  <a:noFill/>
                </a:ln>
                <a:solidFill>
                  <a:prstClr val="black"/>
                </a:solidFill>
                <a:effectLst/>
                <a:uLnTx/>
                <a:uFillTx/>
                <a:latin typeface="Calibri" panose="020F0502020204030204"/>
                <a:ea typeface="+mn-ea"/>
                <a:cs typeface="+mn-cs"/>
              </a:rPr>
              <a:t>Koroner Kalp Hastalığı </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tr-TR" sz="2800" b="0" i="0" u="none" strike="noStrike" kern="1200" cap="none" spc="0" normalizeH="0" baseline="0" noProof="0">
                <a:ln>
                  <a:noFill/>
                </a:ln>
                <a:solidFill>
                  <a:prstClr val="black"/>
                </a:solidFill>
                <a:effectLst/>
                <a:uLnTx/>
                <a:uFillTx/>
                <a:latin typeface="Calibri" panose="020F0502020204030204"/>
                <a:ea typeface="+mn-ea"/>
                <a:cs typeface="+mn-cs"/>
              </a:rPr>
              <a:t>Kronik </a:t>
            </a:r>
            <a:r>
              <a:rPr kumimoji="0" lang="tr-TR" sz="2800" b="0" i="0" u="none" strike="noStrike" kern="1200" cap="none" spc="0" normalizeH="0" baseline="0" noProof="0" err="1">
                <a:ln>
                  <a:noFill/>
                </a:ln>
                <a:solidFill>
                  <a:prstClr val="black"/>
                </a:solidFill>
                <a:effectLst/>
                <a:uLnTx/>
                <a:uFillTx/>
                <a:latin typeface="Calibri" panose="020F0502020204030204"/>
                <a:ea typeface="+mn-ea"/>
                <a:cs typeface="+mn-cs"/>
              </a:rPr>
              <a:t>Non</a:t>
            </a:r>
            <a:r>
              <a:rPr kumimoji="0" lang="tr-TR" sz="2800" b="0" i="0" u="none" strike="noStrike" kern="1200" cap="none" spc="0" normalizeH="0" baseline="0" noProof="0">
                <a:ln>
                  <a:noFill/>
                </a:ln>
                <a:solidFill>
                  <a:prstClr val="black"/>
                </a:solidFill>
                <a:effectLst/>
                <a:uLnTx/>
                <a:uFillTx/>
                <a:latin typeface="Calibri" panose="020F0502020204030204"/>
                <a:ea typeface="+mn-ea"/>
                <a:cs typeface="+mn-cs"/>
              </a:rPr>
              <a:t> Spesifik Solunum Hastalıkları</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tr-TR" sz="2800" b="0" i="0" u="none" strike="noStrike" kern="1200" cap="none" spc="0" normalizeH="0" baseline="0" noProof="0">
                <a:ln>
                  <a:noFill/>
                </a:ln>
                <a:solidFill>
                  <a:prstClr val="black"/>
                </a:solidFill>
                <a:effectLst/>
                <a:uLnTx/>
                <a:uFillTx/>
                <a:latin typeface="Calibri" panose="020F0502020204030204"/>
                <a:ea typeface="+mn-ea"/>
                <a:cs typeface="+mn-cs"/>
              </a:rPr>
              <a:t>Kas – İskelet Bozuklukları </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tr-T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Resim 5">
            <a:extLst>
              <a:ext uri="{FF2B5EF4-FFF2-40B4-BE49-F238E27FC236}">
                <a16:creationId xmlns:a16="http://schemas.microsoft.com/office/drawing/2014/main" id="{48D47646-1A7A-4586-9892-B626C4A4B6F8}"/>
              </a:ext>
            </a:extLst>
          </p:cNvPr>
          <p:cNvPicPr>
            <a:picLocks noChangeAspect="1"/>
          </p:cNvPicPr>
          <p:nvPr/>
        </p:nvPicPr>
        <p:blipFill>
          <a:blip r:embed="rId2"/>
          <a:stretch>
            <a:fillRect/>
          </a:stretch>
        </p:blipFill>
        <p:spPr>
          <a:xfrm>
            <a:off x="8038628" y="4653136"/>
            <a:ext cx="3359777" cy="1728192"/>
          </a:xfrm>
          <a:prstGeom prst="rect">
            <a:avLst/>
          </a:prstGeom>
        </p:spPr>
      </p:pic>
    </p:spTree>
    <p:extLst>
      <p:ext uri="{BB962C8B-B14F-4D97-AF65-F5344CB8AC3E}">
        <p14:creationId xmlns:p14="http://schemas.microsoft.com/office/powerpoint/2010/main" val="3366283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75545" y="321734"/>
            <a:ext cx="4491741" cy="606992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Metin kutusu 6">
            <a:extLst>
              <a:ext uri="{FF2B5EF4-FFF2-40B4-BE49-F238E27FC236}">
                <a16:creationId xmlns:a16="http://schemas.microsoft.com/office/drawing/2014/main" id="{265F009A-E140-48A5-B5A1-9DEF65958A33}"/>
              </a:ext>
            </a:extLst>
          </p:cNvPr>
          <p:cNvSpPr txBox="1"/>
          <p:nvPr/>
        </p:nvSpPr>
        <p:spPr>
          <a:xfrm>
            <a:off x="578536" y="1052736"/>
            <a:ext cx="4969407" cy="1569660"/>
          </a:xfrm>
          <a:prstGeom prst="rect">
            <a:avLst/>
          </a:prstGeom>
          <a:solidFill>
            <a:srgbClr val="FF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4800" b="1" i="0" u="none" strike="noStrike" kern="1200" cap="none" spc="0" normalizeH="0" baseline="0" noProof="0">
                <a:ln>
                  <a:noFill/>
                </a:ln>
                <a:solidFill>
                  <a:prstClr val="white"/>
                </a:solidFill>
                <a:effectLst/>
                <a:uLnTx/>
                <a:uFillTx/>
                <a:latin typeface="Calibri" panose="020F0502020204030204"/>
                <a:ea typeface="+mn-ea"/>
                <a:cs typeface="+mn-cs"/>
              </a:rPr>
              <a:t>Meslek Hastalıkları</a:t>
            </a:r>
          </a:p>
        </p:txBody>
      </p:sp>
      <p:sp>
        <p:nvSpPr>
          <p:cNvPr id="8" name="Metin kutusu 7">
            <a:extLst>
              <a:ext uri="{FF2B5EF4-FFF2-40B4-BE49-F238E27FC236}">
                <a16:creationId xmlns:a16="http://schemas.microsoft.com/office/drawing/2014/main" id="{DB607A96-69A1-437C-8816-5274B4320DDB}"/>
              </a:ext>
            </a:extLst>
          </p:cNvPr>
          <p:cNvSpPr txBox="1"/>
          <p:nvPr/>
        </p:nvSpPr>
        <p:spPr>
          <a:xfrm>
            <a:off x="311759" y="4253116"/>
            <a:ext cx="5426763"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a:ln>
                  <a:noFill/>
                </a:ln>
                <a:solidFill>
                  <a:prstClr val="black"/>
                </a:solidFill>
                <a:effectLst/>
                <a:uLnTx/>
                <a:uFillTx/>
                <a:latin typeface="Calibri" panose="020F0502020204030204"/>
                <a:ea typeface="+mn-ea"/>
                <a:cs typeface="+mn-cs"/>
              </a:rPr>
              <a:t>Meslek hastalıkları, </a:t>
            </a:r>
            <a:r>
              <a:rPr kumimoji="0" lang="tr-TR" sz="2400" b="0" i="0" u="sng" strike="noStrike" kern="1200" cap="none" spc="0" normalizeH="0" baseline="0" noProof="0">
                <a:ln>
                  <a:noFill/>
                </a:ln>
                <a:solidFill>
                  <a:prstClr val="black"/>
                </a:solidFill>
                <a:effectLst/>
                <a:uLnTx/>
                <a:uFillTx/>
                <a:latin typeface="Calibri" panose="020F0502020204030204"/>
                <a:ea typeface="+mn-ea"/>
                <a:cs typeface="+mn-cs"/>
              </a:rPr>
              <a:t>işyeri ortamında bulunan faktörlerin etkisi</a:t>
            </a:r>
            <a:r>
              <a:rPr kumimoji="0" lang="tr-TR" sz="2400" b="0" i="0" u="none" strike="noStrike" kern="1200" cap="none" spc="0" normalizeH="0" baseline="0" noProof="0">
                <a:ln>
                  <a:noFill/>
                </a:ln>
                <a:solidFill>
                  <a:prstClr val="black"/>
                </a:solidFill>
                <a:effectLst/>
                <a:uLnTx/>
                <a:uFillTx/>
                <a:latin typeface="Calibri" panose="020F0502020204030204"/>
                <a:ea typeface="+mn-ea"/>
                <a:cs typeface="+mn-cs"/>
              </a:rPr>
              <a:t> ile meydana gelen hastalıkların ortak adıdır.</a:t>
            </a:r>
          </a:p>
        </p:txBody>
      </p:sp>
    </p:spTree>
    <p:extLst>
      <p:ext uri="{BB962C8B-B14F-4D97-AF65-F5344CB8AC3E}">
        <p14:creationId xmlns:p14="http://schemas.microsoft.com/office/powerpoint/2010/main" val="6229375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7EAC224C-7D85-4CA8-9D28-CE56F8D7FE6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E71EC7-6E90-4CB0-9B72-7BC0AB784A81}"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451DBA1-E781-412A-B24C-689B4B0A948C}"/>
              </a:ext>
            </a:extLst>
          </p:cNvPr>
          <p:cNvSpPr txBox="1">
            <a:spLocks/>
          </p:cNvSpPr>
          <p:nvPr/>
        </p:nvSpPr>
        <p:spPr>
          <a:xfrm>
            <a:off x="583854" y="467345"/>
            <a:ext cx="10769946" cy="4219561"/>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ctr" defTabSz="685800" rtl="0" eaLnBrk="1" fontAlgn="auto" latinLnBrk="0" hangingPunct="1">
              <a:lnSpc>
                <a:spcPct val="150000"/>
              </a:lnSpc>
              <a:spcBef>
                <a:spcPts val="750"/>
              </a:spcBef>
              <a:spcAft>
                <a:spcPts val="0"/>
              </a:spcAft>
              <a:buClrTx/>
              <a:buSzTx/>
              <a:buFont typeface="Arial" panose="020B0604020202020204" pitchFamily="34" charset="0"/>
              <a:buNone/>
              <a:tabLst/>
              <a:defRPr/>
            </a:pPr>
            <a:r>
              <a:rPr kumimoji="0" lang="tr-TR" sz="3400" b="1"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tr-TR" sz="2800" b="1" i="0" u="none" strike="noStrike" kern="1200" cap="none" spc="0" normalizeH="0" baseline="0" noProof="0">
                <a:ln>
                  <a:noFill/>
                </a:ln>
                <a:solidFill>
                  <a:srgbClr val="FF0000"/>
                </a:solidFill>
                <a:effectLst/>
                <a:uLnTx/>
                <a:uFillTx/>
                <a:latin typeface="Calibri" panose="020F0502020204030204"/>
                <a:ea typeface="Cambria" panose="02040503050406030204" pitchFamily="18" charset="0"/>
                <a:cs typeface="+mn-cs"/>
              </a:rPr>
              <a:t>MESLEK HASTALIĞI</a:t>
            </a:r>
          </a:p>
          <a:p>
            <a:pPr marL="171450" marR="0" lvl="0" indent="-171450" algn="just"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tr-TR" sz="2600" b="0" i="0" u="none" strike="noStrike" kern="1200" cap="none" spc="0" normalizeH="0" baseline="0" noProof="0">
                <a:ln>
                  <a:noFill/>
                </a:ln>
                <a:solidFill>
                  <a:srgbClr val="000000"/>
                </a:solidFill>
                <a:effectLst/>
                <a:uLnTx/>
                <a:uFillTx/>
                <a:latin typeface="Calibri" panose="020F0502020204030204"/>
                <a:ea typeface="Cambria" panose="02040503050406030204" pitchFamily="18" charset="0"/>
                <a:cs typeface="+mn-cs"/>
              </a:rPr>
              <a:t>  Sigortalının çalıştığı veya yaptığı işin niteliğinden dolayı tekrarlanan bir sebeple veya işin yürütüm şartları yüzünden uğradığı </a:t>
            </a:r>
            <a:r>
              <a:rPr kumimoji="0" lang="tr-TR" sz="2600" b="0" i="0" u="sng" strike="noStrike" kern="1200" cap="none" spc="0" normalizeH="0" baseline="0" noProof="0">
                <a:ln>
                  <a:noFill/>
                </a:ln>
                <a:solidFill>
                  <a:srgbClr val="FF0000"/>
                </a:solidFill>
                <a:effectLst/>
                <a:uLnTx/>
                <a:uFillTx/>
                <a:latin typeface="Calibri" panose="020F0502020204030204"/>
                <a:ea typeface="Cambria" panose="02040503050406030204" pitchFamily="18" charset="0"/>
                <a:cs typeface="+mn-cs"/>
              </a:rPr>
              <a:t>geçici veya sürekli</a:t>
            </a:r>
            <a:r>
              <a:rPr kumimoji="0" lang="tr-TR" sz="2600" b="0" i="0" u="none" strike="noStrike" kern="1200" cap="none" spc="0" normalizeH="0" baseline="0" noProof="0">
                <a:ln>
                  <a:noFill/>
                </a:ln>
                <a:solidFill>
                  <a:srgbClr val="000000"/>
                </a:solidFill>
                <a:effectLst/>
                <a:uLnTx/>
                <a:uFillTx/>
                <a:latin typeface="Calibri" panose="020F0502020204030204"/>
                <a:ea typeface="Cambria" panose="02040503050406030204" pitchFamily="18" charset="0"/>
                <a:cs typeface="+mn-cs"/>
              </a:rPr>
              <a:t> hastalık, bedensel veya ruhsal engellilik halleridir. (SGK-5510 Md. 14)</a:t>
            </a:r>
          </a:p>
          <a:p>
            <a:pPr marL="171450" marR="0" lvl="0" indent="-171450" algn="just"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endParaRPr kumimoji="0" lang="tr-TR" sz="2600" b="0" i="0" u="none" strike="noStrike" kern="1200" cap="none" spc="0" normalizeH="0" baseline="0" noProof="0">
              <a:ln>
                <a:noFill/>
              </a:ln>
              <a:solidFill>
                <a:srgbClr val="000000"/>
              </a:solidFill>
              <a:effectLst/>
              <a:uLnTx/>
              <a:uFillTx/>
              <a:latin typeface="Calibri" panose="020F0502020204030204"/>
              <a:ea typeface="Cambria" panose="02040503050406030204" pitchFamily="18" charset="0"/>
              <a:cs typeface="+mn-cs"/>
            </a:endParaRPr>
          </a:p>
          <a:p>
            <a:pPr marL="171450" marR="0" lvl="0" indent="-171450" algn="just"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tr-TR" sz="2600" b="0" i="0" u="none" strike="noStrike" kern="1200" cap="none" spc="0" normalizeH="0" baseline="0" noProof="0">
                <a:ln>
                  <a:noFill/>
                </a:ln>
                <a:solidFill>
                  <a:srgbClr val="000000"/>
                </a:solidFill>
                <a:effectLst/>
                <a:uLnTx/>
                <a:uFillTx/>
                <a:latin typeface="Calibri" panose="020F0502020204030204"/>
                <a:ea typeface="Cambria" panose="02040503050406030204" pitchFamily="18" charset="0"/>
                <a:cs typeface="+mn-cs"/>
              </a:rPr>
              <a:t>	Mesleki risklere </a:t>
            </a:r>
            <a:r>
              <a:rPr kumimoji="0" lang="tr-TR" sz="2600" b="0" i="0" u="none" strike="noStrike" kern="1200" cap="none" spc="0" normalizeH="0" baseline="0" noProof="0" err="1">
                <a:ln>
                  <a:noFill/>
                </a:ln>
                <a:solidFill>
                  <a:srgbClr val="000000"/>
                </a:solidFill>
                <a:effectLst/>
                <a:uLnTx/>
                <a:uFillTx/>
                <a:latin typeface="Calibri" panose="020F0502020204030204"/>
                <a:ea typeface="Cambria" panose="02040503050406030204" pitchFamily="18" charset="0"/>
                <a:cs typeface="+mn-cs"/>
              </a:rPr>
              <a:t>maruziyet</a:t>
            </a:r>
            <a:r>
              <a:rPr kumimoji="0" lang="tr-TR" sz="2600" b="0" i="0" u="none" strike="noStrike" kern="1200" cap="none" spc="0" normalizeH="0" baseline="0" noProof="0">
                <a:ln>
                  <a:noFill/>
                </a:ln>
                <a:solidFill>
                  <a:srgbClr val="000000"/>
                </a:solidFill>
                <a:effectLst/>
                <a:uLnTx/>
                <a:uFillTx/>
                <a:latin typeface="Calibri" panose="020F0502020204030204"/>
                <a:ea typeface="Cambria" panose="02040503050406030204" pitchFamily="18" charset="0"/>
                <a:cs typeface="+mn-cs"/>
              </a:rPr>
              <a:t> sonucu ortaya çıkan hastalıktır. (İSG-6331 Md. 3)</a:t>
            </a:r>
          </a:p>
        </p:txBody>
      </p:sp>
      <p:pic>
        <p:nvPicPr>
          <p:cNvPr id="4" name="Resim 3">
            <a:extLst>
              <a:ext uri="{FF2B5EF4-FFF2-40B4-BE49-F238E27FC236}">
                <a16:creationId xmlns:a16="http://schemas.microsoft.com/office/drawing/2014/main" id="{D302D6BE-EF6B-46E1-B9BB-01698A870A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5026" y="4276248"/>
            <a:ext cx="3240360" cy="20801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9298523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86643EB-97B7-42C8-8C1C-104B57BEDD2D}"/>
              </a:ext>
            </a:extLst>
          </p:cNvPr>
          <p:cNvSpPr>
            <a:spLocks noGrp="1"/>
          </p:cNvSpPr>
          <p:nvPr>
            <p:ph type="title"/>
          </p:nvPr>
        </p:nvSpPr>
        <p:spPr>
          <a:xfrm>
            <a:off x="623392" y="332656"/>
            <a:ext cx="10515600" cy="975643"/>
          </a:xfrm>
        </p:spPr>
        <p:txBody>
          <a:bodyPr>
            <a:normAutofit/>
          </a:bodyPr>
          <a:lstStyle/>
          <a:p>
            <a:r>
              <a:rPr lang="tr-TR" sz="4000">
                <a:solidFill>
                  <a:srgbClr val="FF0000"/>
                </a:solidFill>
                <a:latin typeface="+mn-lt"/>
              </a:rPr>
              <a:t>Meslek Hastalıklarının Özellikleri </a:t>
            </a:r>
          </a:p>
        </p:txBody>
      </p:sp>
      <p:sp>
        <p:nvSpPr>
          <p:cNvPr id="3" name="İçerik Yer Tutucusu 2">
            <a:extLst>
              <a:ext uri="{FF2B5EF4-FFF2-40B4-BE49-F238E27FC236}">
                <a16:creationId xmlns:a16="http://schemas.microsoft.com/office/drawing/2014/main" id="{CC84D61F-E50E-4E3F-8FDE-60A5B9FF7D54}"/>
              </a:ext>
            </a:extLst>
          </p:cNvPr>
          <p:cNvSpPr>
            <a:spLocks noGrp="1"/>
          </p:cNvSpPr>
          <p:nvPr>
            <p:ph idx="1"/>
          </p:nvPr>
        </p:nvSpPr>
        <p:spPr>
          <a:xfrm>
            <a:off x="479376" y="1326233"/>
            <a:ext cx="11233248" cy="4351338"/>
          </a:xfrm>
        </p:spPr>
        <p:txBody>
          <a:bodyPr/>
          <a:lstStyle/>
          <a:p>
            <a:pPr>
              <a:buFont typeface="Wingdings" panose="05000000000000000000" pitchFamily="2" charset="2"/>
              <a:buChar char="ü"/>
            </a:pPr>
            <a:r>
              <a:rPr lang="tr-TR"/>
              <a:t>Meslek hastalıkları işyeri ortamında oluşan hastalıklarıdır.</a:t>
            </a:r>
          </a:p>
          <a:p>
            <a:pPr>
              <a:buFont typeface="Wingdings" panose="05000000000000000000" pitchFamily="2" charset="2"/>
              <a:buChar char="ü"/>
            </a:pPr>
            <a:r>
              <a:rPr lang="tr-TR"/>
              <a:t>Belirli mesleklere özgü hastalıklarıdır.</a:t>
            </a:r>
          </a:p>
          <a:p>
            <a:pPr>
              <a:buFont typeface="Wingdings" panose="05000000000000000000" pitchFamily="2" charset="2"/>
              <a:buChar char="ü"/>
            </a:pPr>
            <a:r>
              <a:rPr lang="tr-TR"/>
              <a:t>İşyerinde alınacak teknik ve tıbbi önlemlerle meslek hastalıkları tümüyle önlenebilir.</a:t>
            </a:r>
          </a:p>
          <a:p>
            <a:pPr>
              <a:buFont typeface="Wingdings" panose="05000000000000000000" pitchFamily="2" charset="2"/>
              <a:buChar char="ü"/>
            </a:pPr>
            <a:r>
              <a:rPr lang="tr-TR"/>
              <a:t>Meslek hastalıkları uzun süreli etkilenme sonucunda meydana gelir.</a:t>
            </a:r>
          </a:p>
          <a:p>
            <a:pPr>
              <a:buFont typeface="Wingdings" panose="05000000000000000000" pitchFamily="2" charset="2"/>
              <a:buChar char="ü"/>
            </a:pPr>
            <a:r>
              <a:rPr lang="tr-TR"/>
              <a:t>Meslek hastalığı  tanısı, o tanıyı alan çalışanın yakın çalışma arkadaşlarına da erken tanı olanağı verir.</a:t>
            </a:r>
          </a:p>
          <a:p>
            <a:pPr>
              <a:buFont typeface="Wingdings" panose="05000000000000000000" pitchFamily="2" charset="2"/>
              <a:buChar char="ü"/>
            </a:pPr>
            <a:r>
              <a:rPr lang="tr-TR"/>
              <a:t>Meslek hastalıklarının bildirimi zorunludur.</a:t>
            </a:r>
          </a:p>
        </p:txBody>
      </p:sp>
      <p:sp>
        <p:nvSpPr>
          <p:cNvPr id="4" name="Slayt Numarası Yer Tutucusu 3">
            <a:extLst>
              <a:ext uri="{FF2B5EF4-FFF2-40B4-BE49-F238E27FC236}">
                <a16:creationId xmlns:a16="http://schemas.microsoft.com/office/drawing/2014/main" id="{77B12C14-C68F-48A6-8BB5-620A91A5E5B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E71EC7-6E90-4CB0-9B72-7BC0AB784A81}"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Resim 7">
            <a:extLst>
              <a:ext uri="{FF2B5EF4-FFF2-40B4-BE49-F238E27FC236}">
                <a16:creationId xmlns:a16="http://schemas.microsoft.com/office/drawing/2014/main" id="{E702AAC1-82FB-4177-8251-7AA1BA033192}"/>
              </a:ext>
            </a:extLst>
          </p:cNvPr>
          <p:cNvPicPr>
            <a:picLocks noChangeAspect="1"/>
          </p:cNvPicPr>
          <p:nvPr/>
        </p:nvPicPr>
        <p:blipFill>
          <a:blip r:embed="rId2"/>
          <a:stretch>
            <a:fillRect/>
          </a:stretch>
        </p:blipFill>
        <p:spPr>
          <a:xfrm>
            <a:off x="1991544" y="5524785"/>
            <a:ext cx="1003923" cy="975643"/>
          </a:xfrm>
          <a:prstGeom prst="rect">
            <a:avLst/>
          </a:prstGeom>
        </p:spPr>
      </p:pic>
      <p:pic>
        <p:nvPicPr>
          <p:cNvPr id="10" name="Resim 9">
            <a:extLst>
              <a:ext uri="{FF2B5EF4-FFF2-40B4-BE49-F238E27FC236}">
                <a16:creationId xmlns:a16="http://schemas.microsoft.com/office/drawing/2014/main" id="{1F5C3E8B-6754-46BE-B666-2628ACE350B4}"/>
              </a:ext>
            </a:extLst>
          </p:cNvPr>
          <p:cNvPicPr>
            <a:picLocks noChangeAspect="1"/>
          </p:cNvPicPr>
          <p:nvPr/>
        </p:nvPicPr>
        <p:blipFill>
          <a:blip r:embed="rId3"/>
          <a:stretch>
            <a:fillRect/>
          </a:stretch>
        </p:blipFill>
        <p:spPr>
          <a:xfrm>
            <a:off x="478235" y="5430366"/>
            <a:ext cx="1047750" cy="1000125"/>
          </a:xfrm>
          <a:prstGeom prst="rect">
            <a:avLst/>
          </a:prstGeom>
        </p:spPr>
      </p:pic>
      <p:pic>
        <p:nvPicPr>
          <p:cNvPr id="12" name="Resim 11">
            <a:extLst>
              <a:ext uri="{FF2B5EF4-FFF2-40B4-BE49-F238E27FC236}">
                <a16:creationId xmlns:a16="http://schemas.microsoft.com/office/drawing/2014/main" id="{66DBEBA1-4B1F-488A-B73E-1D9E803C74FB}"/>
              </a:ext>
            </a:extLst>
          </p:cNvPr>
          <p:cNvPicPr>
            <a:picLocks noChangeAspect="1"/>
          </p:cNvPicPr>
          <p:nvPr/>
        </p:nvPicPr>
        <p:blipFill>
          <a:blip r:embed="rId4"/>
          <a:stretch>
            <a:fillRect/>
          </a:stretch>
        </p:blipFill>
        <p:spPr>
          <a:xfrm>
            <a:off x="3287688" y="5373216"/>
            <a:ext cx="1212128" cy="1156184"/>
          </a:xfrm>
          <a:prstGeom prst="rect">
            <a:avLst/>
          </a:prstGeom>
        </p:spPr>
      </p:pic>
      <p:pic>
        <p:nvPicPr>
          <p:cNvPr id="16" name="Resim 15">
            <a:extLst>
              <a:ext uri="{FF2B5EF4-FFF2-40B4-BE49-F238E27FC236}">
                <a16:creationId xmlns:a16="http://schemas.microsoft.com/office/drawing/2014/main" id="{0C530857-6744-4C0F-8D80-56CB482B6BE7}"/>
              </a:ext>
            </a:extLst>
          </p:cNvPr>
          <p:cNvPicPr>
            <a:picLocks noChangeAspect="1"/>
          </p:cNvPicPr>
          <p:nvPr/>
        </p:nvPicPr>
        <p:blipFill>
          <a:blip r:embed="rId5"/>
          <a:stretch>
            <a:fillRect/>
          </a:stretch>
        </p:blipFill>
        <p:spPr>
          <a:xfrm>
            <a:off x="4976317" y="5301208"/>
            <a:ext cx="1119683" cy="1312415"/>
          </a:xfrm>
          <a:prstGeom prst="rect">
            <a:avLst/>
          </a:prstGeom>
        </p:spPr>
      </p:pic>
      <p:pic>
        <p:nvPicPr>
          <p:cNvPr id="19" name="Resim 18">
            <a:extLst>
              <a:ext uri="{FF2B5EF4-FFF2-40B4-BE49-F238E27FC236}">
                <a16:creationId xmlns:a16="http://schemas.microsoft.com/office/drawing/2014/main" id="{E5B91E62-E40A-41AC-8112-BBA6DC47B796}"/>
              </a:ext>
            </a:extLst>
          </p:cNvPr>
          <p:cNvPicPr>
            <a:picLocks noChangeAspect="1"/>
          </p:cNvPicPr>
          <p:nvPr/>
        </p:nvPicPr>
        <p:blipFill>
          <a:blip r:embed="rId6"/>
          <a:stretch>
            <a:fillRect/>
          </a:stretch>
        </p:blipFill>
        <p:spPr>
          <a:xfrm>
            <a:off x="6371478" y="5258519"/>
            <a:ext cx="1285875" cy="1266825"/>
          </a:xfrm>
          <a:prstGeom prst="rect">
            <a:avLst/>
          </a:prstGeom>
        </p:spPr>
      </p:pic>
      <p:pic>
        <p:nvPicPr>
          <p:cNvPr id="21" name="Resim 20">
            <a:extLst>
              <a:ext uri="{FF2B5EF4-FFF2-40B4-BE49-F238E27FC236}">
                <a16:creationId xmlns:a16="http://schemas.microsoft.com/office/drawing/2014/main" id="{87992A09-4C43-463A-81DD-0E4E9C1B7247}"/>
              </a:ext>
            </a:extLst>
          </p:cNvPr>
          <p:cNvPicPr>
            <a:picLocks noChangeAspect="1"/>
          </p:cNvPicPr>
          <p:nvPr/>
        </p:nvPicPr>
        <p:blipFill>
          <a:blip r:embed="rId7"/>
          <a:stretch>
            <a:fillRect/>
          </a:stretch>
        </p:blipFill>
        <p:spPr>
          <a:xfrm>
            <a:off x="8040216" y="5303441"/>
            <a:ext cx="1285876" cy="1198021"/>
          </a:xfrm>
          <a:prstGeom prst="rect">
            <a:avLst/>
          </a:prstGeom>
        </p:spPr>
      </p:pic>
      <p:pic>
        <p:nvPicPr>
          <p:cNvPr id="23" name="Resim 22">
            <a:extLst>
              <a:ext uri="{FF2B5EF4-FFF2-40B4-BE49-F238E27FC236}">
                <a16:creationId xmlns:a16="http://schemas.microsoft.com/office/drawing/2014/main" id="{C29DA13F-4CBD-4993-BAB5-BE48691AB29A}"/>
              </a:ext>
            </a:extLst>
          </p:cNvPr>
          <p:cNvPicPr>
            <a:picLocks noChangeAspect="1"/>
          </p:cNvPicPr>
          <p:nvPr/>
        </p:nvPicPr>
        <p:blipFill>
          <a:blip r:embed="rId8"/>
          <a:stretch>
            <a:fillRect/>
          </a:stretch>
        </p:blipFill>
        <p:spPr>
          <a:xfrm>
            <a:off x="9584905" y="5258518"/>
            <a:ext cx="623141" cy="1266825"/>
          </a:xfrm>
          <a:prstGeom prst="rect">
            <a:avLst/>
          </a:prstGeom>
        </p:spPr>
      </p:pic>
    </p:spTree>
    <p:extLst>
      <p:ext uri="{BB962C8B-B14F-4D97-AF65-F5344CB8AC3E}">
        <p14:creationId xmlns:p14="http://schemas.microsoft.com/office/powerpoint/2010/main" val="39832816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844" y="1219167"/>
            <a:ext cx="7924800" cy="396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900" y="2789362"/>
            <a:ext cx="136525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3514" y="4254134"/>
            <a:ext cx="2116137"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3260" y="5392369"/>
            <a:ext cx="981075"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9990" y="4983465"/>
            <a:ext cx="248761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35767" y="4736608"/>
            <a:ext cx="157321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1"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11561" y="2636912"/>
            <a:ext cx="1774825" cy="186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Başlık 1">
            <a:extLst>
              <a:ext uri="{FF2B5EF4-FFF2-40B4-BE49-F238E27FC236}">
                <a16:creationId xmlns:a16="http://schemas.microsoft.com/office/drawing/2014/main" id="{C2A6B49D-C98D-4114-967A-2FA3CD4D1936}"/>
              </a:ext>
            </a:extLst>
          </p:cNvPr>
          <p:cNvSpPr txBox="1">
            <a:spLocks/>
          </p:cNvSpPr>
          <p:nvPr/>
        </p:nvSpPr>
        <p:spPr>
          <a:xfrm>
            <a:off x="623392" y="251996"/>
            <a:ext cx="10515600" cy="77730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4000" b="0" i="0" u="none" strike="noStrike" kern="1200" cap="none" spc="0" normalizeH="0" baseline="0" noProof="0">
                <a:ln>
                  <a:noFill/>
                </a:ln>
                <a:solidFill>
                  <a:srgbClr val="FF0000"/>
                </a:solidFill>
                <a:effectLst/>
                <a:uLnTx/>
                <a:uFillTx/>
                <a:latin typeface="Calibri" panose="020F0502020204030204"/>
                <a:ea typeface="+mj-ea"/>
                <a:cs typeface="+mj-cs"/>
              </a:rPr>
              <a:t>Meslek Hastalıklarının Kayıtları ve Bildirimi </a:t>
            </a:r>
          </a:p>
        </p:txBody>
      </p:sp>
    </p:spTree>
    <p:extLst>
      <p:ext uri="{BB962C8B-B14F-4D97-AF65-F5344CB8AC3E}">
        <p14:creationId xmlns:p14="http://schemas.microsoft.com/office/powerpoint/2010/main" val="21631816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Başlık 1">
            <a:extLst>
              <a:ext uri="{FF2B5EF4-FFF2-40B4-BE49-F238E27FC236}">
                <a16:creationId xmlns:a16="http://schemas.microsoft.com/office/drawing/2014/main" id="{11DC2E1E-1DE0-4EEE-B155-9A291EF672BC}"/>
              </a:ext>
            </a:extLst>
          </p:cNvPr>
          <p:cNvSpPr txBox="1">
            <a:spLocks/>
          </p:cNvSpPr>
          <p:nvPr/>
        </p:nvSpPr>
        <p:spPr>
          <a:xfrm>
            <a:off x="1775520" y="309660"/>
            <a:ext cx="7632848" cy="77730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4000" b="0" i="0" u="sng" strike="noStrike" kern="1200" cap="none" spc="0" normalizeH="0" baseline="0" noProof="0">
                <a:ln>
                  <a:noFill/>
                </a:ln>
                <a:solidFill>
                  <a:srgbClr val="FF0000"/>
                </a:solidFill>
                <a:effectLst/>
                <a:uLnTx/>
                <a:uFillTx/>
                <a:latin typeface="Calibri" panose="020F0502020204030204"/>
                <a:ea typeface="+mj-ea"/>
                <a:cs typeface="+mj-cs"/>
              </a:rPr>
              <a:t>Meslek Hastalıkları</a:t>
            </a:r>
          </a:p>
        </p:txBody>
      </p:sp>
      <p:pic>
        <p:nvPicPr>
          <p:cNvPr id="1026" name="Picture 2" descr="Ülkemizde meslek hastalıkları ve KOVİT-19 | Prof. Dr. Ahmet SALTIK MD, BSc,  LLM">
            <a:extLst>
              <a:ext uri="{FF2B5EF4-FFF2-40B4-BE49-F238E27FC236}">
                <a16:creationId xmlns:a16="http://schemas.microsoft.com/office/drawing/2014/main" id="{0836DBE6-B0EA-C2A6-7FF6-02F362A7F7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585" y="1086966"/>
            <a:ext cx="9042909" cy="4846906"/>
          </a:xfrm>
          <a:prstGeom prst="rect">
            <a:avLst/>
          </a:prstGeom>
          <a:noFill/>
          <a:extLst>
            <a:ext uri="{909E8E84-426E-40DD-AFC4-6F175D3DCCD1}">
              <a14:hiddenFill xmlns:a14="http://schemas.microsoft.com/office/drawing/2010/main">
                <a:solidFill>
                  <a:srgbClr val="FFFFFF"/>
                </a:solidFill>
              </a14:hiddenFill>
            </a:ext>
          </a:extLst>
        </p:spPr>
      </p:pic>
      <p:sp>
        <p:nvSpPr>
          <p:cNvPr id="7" name="Metin kutusu 6">
            <a:extLst>
              <a:ext uri="{FF2B5EF4-FFF2-40B4-BE49-F238E27FC236}">
                <a16:creationId xmlns:a16="http://schemas.microsoft.com/office/drawing/2014/main" id="{18231531-D293-AD46-6BA9-C08EF5365AF7}"/>
              </a:ext>
            </a:extLst>
          </p:cNvPr>
          <p:cNvSpPr txBox="1"/>
          <p:nvPr/>
        </p:nvSpPr>
        <p:spPr>
          <a:xfrm>
            <a:off x="1347280" y="5884327"/>
            <a:ext cx="10844720" cy="589072"/>
          </a:xfrm>
          <a:prstGeom prst="rect">
            <a:avLst/>
          </a:prstGeom>
          <a:noFill/>
        </p:spPr>
        <p:txBody>
          <a:bodyPr wrap="square">
            <a:spAutoFit/>
          </a:bodyPr>
          <a:lstStyle/>
          <a:p>
            <a:pPr lvl="0">
              <a:lnSpc>
                <a:spcPct val="150000"/>
              </a:lnSpc>
              <a:defRPr/>
            </a:pPr>
            <a:r>
              <a:rPr lang="tr-TR" sz="2400" dirty="0">
                <a:solidFill>
                  <a:prstClr val="black"/>
                </a:solidFill>
              </a:rPr>
              <a:t>olmak üzere beş grupta toplanmıştır. </a:t>
            </a:r>
            <a:r>
              <a:rPr kumimoji="0" lang="tr-TR" sz="1600" b="0" i="1" u="none" strike="noStrike" kern="1200" cap="none" spc="0" normalizeH="0" baseline="0" noProof="0" dirty="0">
                <a:ln>
                  <a:noFill/>
                </a:ln>
                <a:solidFill>
                  <a:prstClr val="black"/>
                </a:solidFill>
                <a:effectLst/>
                <a:uLnTx/>
                <a:uFillTx/>
                <a:latin typeface="Calibri" panose="020F0502020204030204"/>
                <a:ea typeface="+mn-ea"/>
                <a:cs typeface="+mn-cs"/>
              </a:rPr>
              <a:t>(22/1/2011 Tarihli R.G. M.K.G.K.O. Yönetmeliği) </a:t>
            </a:r>
            <a:endParaRPr lang="tr-TR" sz="2400" i="1" dirty="0">
              <a:solidFill>
                <a:prstClr val="black"/>
              </a:solidFill>
            </a:endParaRPr>
          </a:p>
        </p:txBody>
      </p:sp>
    </p:spTree>
    <p:extLst>
      <p:ext uri="{BB962C8B-B14F-4D97-AF65-F5344CB8AC3E}">
        <p14:creationId xmlns:p14="http://schemas.microsoft.com/office/powerpoint/2010/main" val="39423445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3DF69AB9-6A76-4FA6-9DA0-4A8E158BD27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E71EC7-6E90-4CB0-9B72-7BC0AB784A81}"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ext Box 1">
            <a:extLst>
              <a:ext uri="{FF2B5EF4-FFF2-40B4-BE49-F238E27FC236}">
                <a16:creationId xmlns:a16="http://schemas.microsoft.com/office/drawing/2014/main" id="{27B969AC-AE8C-40D5-B675-A7918473EB07}"/>
              </a:ext>
            </a:extLst>
          </p:cNvPr>
          <p:cNvSpPr txBox="1">
            <a:spLocks noChangeArrowheads="1"/>
          </p:cNvSpPr>
          <p:nvPr/>
        </p:nvSpPr>
        <p:spPr bwMode="auto">
          <a:xfrm>
            <a:off x="767408" y="404664"/>
            <a:ext cx="7572375"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4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Lucida Sans Unicode" panose="020B0602030504020204" pitchFamily="34" charset="0"/>
                <a:ea typeface="Microsoft YaHei" panose="020B0503020204020204" pitchFamily="34" charset="-122"/>
              </a:defRPr>
            </a:lvl1pPr>
            <a:lvl2pPr>
              <a:spcBef>
                <a:spcPts val="325"/>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Lucida Sans Unicode" panose="020B0602030504020204" pitchFamily="34" charset="0"/>
                <a:ea typeface="Microsoft YaHei" panose="020B0503020204020204" pitchFamily="34" charset="-122"/>
              </a:defRPr>
            </a:lvl2pPr>
            <a:lvl3pPr>
              <a:spcBef>
                <a:spcPts val="35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000000"/>
                </a:solidFill>
                <a:latin typeface="Lucida Sans Unicode" panose="020B0602030504020204" pitchFamily="34" charset="0"/>
                <a:ea typeface="Microsoft YaHei" panose="020B0503020204020204" pitchFamily="34" charset="-122"/>
              </a:defRPr>
            </a:lvl3pPr>
            <a:lvl4pPr>
              <a:spcBef>
                <a:spcPts val="35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000000"/>
                </a:solidFill>
                <a:latin typeface="Lucida Sans Unicode" panose="020B0602030504020204" pitchFamily="34" charset="0"/>
                <a:ea typeface="Microsoft YaHei" panose="020B0503020204020204" pitchFamily="34" charset="-122"/>
              </a:defRPr>
            </a:lvl4pPr>
            <a:lvl5pPr>
              <a:spcBef>
                <a:spcPts val="35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Lucida Sans Unicode" panose="020B0602030504020204" pitchFamily="34" charset="0"/>
                <a:ea typeface="Microsoft YaHei" panose="020B0503020204020204" pitchFamily="34" charset="-122"/>
              </a:defRPr>
            </a:lvl5pPr>
            <a:lvl6pPr marL="25146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Lucida Sans Unicode" panose="020B0602030504020204" pitchFamily="34" charset="0"/>
                <a:ea typeface="Microsoft YaHei" panose="020B0503020204020204" pitchFamily="34" charset="-122"/>
              </a:defRPr>
            </a:lvl6pPr>
            <a:lvl7pPr marL="29718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Lucida Sans Unicode" panose="020B0602030504020204" pitchFamily="34" charset="0"/>
                <a:ea typeface="Microsoft YaHei" panose="020B0503020204020204" pitchFamily="34" charset="-122"/>
              </a:defRPr>
            </a:lvl7pPr>
            <a:lvl8pPr marL="34290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Lucida Sans Unicode" panose="020B0602030504020204" pitchFamily="34" charset="0"/>
                <a:ea typeface="Microsoft YaHei" panose="020B0503020204020204" pitchFamily="34" charset="-122"/>
              </a:defRPr>
            </a:lvl8pPr>
            <a:lvl9pPr marL="38862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Lucida Sans Unicode" panose="020B0602030504020204" pitchFamily="34" charset="0"/>
                <a:ea typeface="Microsoft YaHei" panose="020B0503020204020204" pitchFamily="34" charset="-122"/>
              </a:defRPr>
            </a:lvl9pPr>
          </a:lstStyle>
          <a:p>
            <a:pPr marL="0" marR="0" lvl="0" indent="0" algn="l" defTabSz="457200" rtl="0" eaLnBrk="1" fontAlgn="auto" latinLnBrk="0" hangingPunct="1">
              <a:lnSpc>
                <a:spcPct val="100000"/>
              </a:lnSpc>
              <a:spcBef>
                <a:spcPct val="0"/>
              </a:spcBef>
              <a:spcAft>
                <a:spcPts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tr-TR" altLang="tr-TR" sz="3200" b="1" i="0" u="none" strike="noStrike" kern="1200" cap="none" spc="0" normalizeH="0" baseline="0" noProof="0">
                <a:ln>
                  <a:noFill/>
                </a:ln>
                <a:solidFill>
                  <a:srgbClr val="FF0000"/>
                </a:solidFill>
                <a:effectLst/>
                <a:uLnTx/>
                <a:uFillTx/>
                <a:latin typeface="Calibri" panose="020F0502020204030204" pitchFamily="34" charset="0"/>
                <a:ea typeface="Microsoft YaHei" panose="020B0503020204020204" pitchFamily="34" charset="-122"/>
                <a:cs typeface="+mn-cs"/>
              </a:rPr>
              <a:t>Fiziksel Etkenlerle Olan Meslek Hastalıkları </a:t>
            </a:r>
          </a:p>
        </p:txBody>
      </p:sp>
      <p:sp>
        <p:nvSpPr>
          <p:cNvPr id="5" name="Metin kutusu 4">
            <a:extLst>
              <a:ext uri="{FF2B5EF4-FFF2-40B4-BE49-F238E27FC236}">
                <a16:creationId xmlns:a16="http://schemas.microsoft.com/office/drawing/2014/main" id="{A8FB64D2-BD64-45C8-8851-B131D3E24434}"/>
              </a:ext>
            </a:extLst>
          </p:cNvPr>
          <p:cNvSpPr txBox="1"/>
          <p:nvPr/>
        </p:nvSpPr>
        <p:spPr>
          <a:xfrm>
            <a:off x="623392" y="1124744"/>
            <a:ext cx="3024336" cy="4878900"/>
          </a:xfrm>
          <a:prstGeom prst="rect">
            <a:avLst/>
          </a:prstGeom>
          <a:noFill/>
        </p:spPr>
        <p:txBody>
          <a:bodyPr wrap="square" rtlCol="0">
            <a:spAutoFit/>
          </a:bodyPr>
          <a:lstStyle/>
          <a:p>
            <a:pPr marL="342900" marR="0" lvl="0" indent="-342900" algn="l" defTabSz="457200" rtl="0" eaLnBrk="1" fontAlgn="auto" latinLnBrk="0" hangingPunct="1">
              <a:lnSpc>
                <a:spcPct val="200000"/>
              </a:lnSpc>
              <a:spcBef>
                <a:spcPts val="0"/>
              </a:spcBef>
              <a:spcAft>
                <a:spcPts val="0"/>
              </a:spcAft>
              <a:buClrTx/>
              <a:buSzTx/>
              <a:buFont typeface="Wingdings" panose="05000000000000000000" pitchFamily="2" charset="2"/>
              <a:buChar char="ü"/>
              <a:tabLst/>
              <a:defRPr/>
            </a:pPr>
            <a:r>
              <a:rPr kumimoji="0" lang="tr-TR" sz="3200" b="0" i="0" u="none" strike="noStrike" kern="1200" cap="none" spc="0" normalizeH="0" baseline="0" noProof="0">
                <a:ln>
                  <a:noFill/>
                </a:ln>
                <a:solidFill>
                  <a:prstClr val="black"/>
                </a:solidFill>
                <a:effectLst/>
                <a:uLnTx/>
                <a:uFillTx/>
                <a:latin typeface="Calibri" panose="020F0502020204030204"/>
                <a:ea typeface="+mn-ea"/>
                <a:cs typeface="+mn-cs"/>
              </a:rPr>
              <a:t>Gürültü</a:t>
            </a:r>
          </a:p>
          <a:p>
            <a:pPr marL="342900" marR="0" lvl="0" indent="-342900" algn="l" defTabSz="457200" rtl="0" eaLnBrk="1" fontAlgn="auto" latinLnBrk="0" hangingPunct="1">
              <a:lnSpc>
                <a:spcPct val="200000"/>
              </a:lnSpc>
              <a:spcBef>
                <a:spcPts val="0"/>
              </a:spcBef>
              <a:spcAft>
                <a:spcPts val="0"/>
              </a:spcAft>
              <a:buClrTx/>
              <a:buSzTx/>
              <a:buFont typeface="Wingdings" panose="05000000000000000000" pitchFamily="2" charset="2"/>
              <a:buChar char="ü"/>
              <a:tabLst/>
              <a:defRPr/>
            </a:pPr>
            <a:r>
              <a:rPr kumimoji="0" lang="tr-TR" sz="3200" b="0" i="0" u="none" strike="noStrike" kern="1200" cap="none" spc="0" normalizeH="0" baseline="0" noProof="0">
                <a:ln>
                  <a:noFill/>
                </a:ln>
                <a:solidFill>
                  <a:prstClr val="black"/>
                </a:solidFill>
                <a:effectLst/>
                <a:uLnTx/>
                <a:uFillTx/>
                <a:latin typeface="Calibri" panose="020F0502020204030204"/>
                <a:ea typeface="+mn-ea"/>
                <a:cs typeface="+mn-cs"/>
              </a:rPr>
              <a:t>Titreşim</a:t>
            </a:r>
          </a:p>
          <a:p>
            <a:pPr marL="342900" marR="0" lvl="0" indent="-342900" algn="l" defTabSz="457200" rtl="0" eaLnBrk="1" fontAlgn="auto" latinLnBrk="0" hangingPunct="1">
              <a:lnSpc>
                <a:spcPct val="200000"/>
              </a:lnSpc>
              <a:spcBef>
                <a:spcPts val="0"/>
              </a:spcBef>
              <a:spcAft>
                <a:spcPts val="0"/>
              </a:spcAft>
              <a:buClrTx/>
              <a:buSzTx/>
              <a:buFont typeface="Wingdings" panose="05000000000000000000" pitchFamily="2" charset="2"/>
              <a:buChar char="ü"/>
              <a:tabLst/>
              <a:defRPr/>
            </a:pPr>
            <a:r>
              <a:rPr kumimoji="0" lang="tr-TR" sz="3200" b="0" i="0" u="none" strike="noStrike" kern="1200" cap="none" spc="0" normalizeH="0" baseline="0" noProof="0">
                <a:ln>
                  <a:noFill/>
                </a:ln>
                <a:solidFill>
                  <a:prstClr val="black"/>
                </a:solidFill>
                <a:effectLst/>
                <a:uLnTx/>
                <a:uFillTx/>
                <a:latin typeface="Calibri" panose="020F0502020204030204"/>
                <a:ea typeface="+mn-ea"/>
                <a:cs typeface="+mn-cs"/>
              </a:rPr>
              <a:t>Sıcak – Soğuk</a:t>
            </a:r>
          </a:p>
          <a:p>
            <a:pPr marL="342900" marR="0" lvl="0" indent="-342900" algn="l" defTabSz="457200" rtl="0" eaLnBrk="1" fontAlgn="auto" latinLnBrk="0" hangingPunct="1">
              <a:lnSpc>
                <a:spcPct val="200000"/>
              </a:lnSpc>
              <a:spcBef>
                <a:spcPts val="0"/>
              </a:spcBef>
              <a:spcAft>
                <a:spcPts val="0"/>
              </a:spcAft>
              <a:buClrTx/>
              <a:buSzTx/>
              <a:buFont typeface="Wingdings" panose="05000000000000000000" pitchFamily="2" charset="2"/>
              <a:buChar char="ü"/>
              <a:tabLst/>
              <a:defRPr/>
            </a:pPr>
            <a:r>
              <a:rPr kumimoji="0" lang="tr-TR" sz="3200" b="0" i="0" u="none" strike="noStrike" kern="1200" cap="none" spc="0" normalizeH="0" baseline="0" noProof="0">
                <a:ln>
                  <a:noFill/>
                </a:ln>
                <a:solidFill>
                  <a:prstClr val="black"/>
                </a:solidFill>
                <a:effectLst/>
                <a:uLnTx/>
                <a:uFillTx/>
                <a:latin typeface="Calibri" panose="020F0502020204030204"/>
                <a:ea typeface="+mn-ea"/>
                <a:cs typeface="+mn-cs"/>
              </a:rPr>
              <a:t>Basınç</a:t>
            </a:r>
          </a:p>
          <a:p>
            <a:pPr marL="342900" marR="0" lvl="0" indent="-342900" algn="l" defTabSz="457200" rtl="0" eaLnBrk="1" fontAlgn="auto" latinLnBrk="0" hangingPunct="1">
              <a:lnSpc>
                <a:spcPct val="200000"/>
              </a:lnSpc>
              <a:spcBef>
                <a:spcPts val="0"/>
              </a:spcBef>
              <a:spcAft>
                <a:spcPts val="0"/>
              </a:spcAft>
              <a:buClrTx/>
              <a:buSzTx/>
              <a:buFont typeface="Wingdings" panose="05000000000000000000" pitchFamily="2" charset="2"/>
              <a:buChar char="ü"/>
              <a:tabLst/>
              <a:defRPr/>
            </a:pPr>
            <a:r>
              <a:rPr kumimoji="0" lang="tr-TR" sz="3200" b="0" i="0" u="none" strike="noStrike" kern="1200" cap="none" spc="0" normalizeH="0" baseline="0" noProof="0">
                <a:ln>
                  <a:noFill/>
                </a:ln>
                <a:solidFill>
                  <a:prstClr val="black"/>
                </a:solidFill>
                <a:effectLst/>
                <a:uLnTx/>
                <a:uFillTx/>
                <a:latin typeface="Calibri" panose="020F0502020204030204"/>
                <a:ea typeface="+mn-ea"/>
                <a:cs typeface="+mn-cs"/>
              </a:rPr>
              <a:t>Ergonomi</a:t>
            </a:r>
          </a:p>
        </p:txBody>
      </p:sp>
      <p:pic>
        <p:nvPicPr>
          <p:cNvPr id="6" name="Picture 1">
            <a:extLst>
              <a:ext uri="{FF2B5EF4-FFF2-40B4-BE49-F238E27FC236}">
                <a16:creationId xmlns:a16="http://schemas.microsoft.com/office/drawing/2014/main" id="{FBB3C49A-B946-449B-8FE3-6E22EAECE2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9816" y="1040453"/>
            <a:ext cx="6264696" cy="53790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8569265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96" name="Rectangle 81">
            <a:extLst>
              <a:ext uri="{FF2B5EF4-FFF2-40B4-BE49-F238E27FC236}">
                <a16:creationId xmlns:a16="http://schemas.microsoft.com/office/drawing/2014/main" id="{D660E354-01D0-4D36-9100-7D4CEDE99C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Freeform: Shape 83">
            <a:extLst>
              <a:ext uri="{FF2B5EF4-FFF2-40B4-BE49-F238E27FC236}">
                <a16:creationId xmlns:a16="http://schemas.microsoft.com/office/drawing/2014/main" id="{D8745D08-E5A7-4082-98EB-FDDB0B13B2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307" y="566232"/>
            <a:ext cx="5492493" cy="5492493"/>
          </a:xfrm>
          <a:custGeom>
            <a:avLst/>
            <a:gdLst>
              <a:gd name="connsiteX0" fmla="*/ 2746247 w 5492493"/>
              <a:gd name="connsiteY0" fmla="*/ 0 h 5492493"/>
              <a:gd name="connsiteX1" fmla="*/ 5492493 w 5492493"/>
              <a:gd name="connsiteY1" fmla="*/ 2746247 h 5492493"/>
              <a:gd name="connsiteX2" fmla="*/ 2746247 w 5492493"/>
              <a:gd name="connsiteY2" fmla="*/ 5492493 h 5492493"/>
              <a:gd name="connsiteX3" fmla="*/ 0 w 5492493"/>
              <a:gd name="connsiteY3" fmla="*/ 2746247 h 5492493"/>
              <a:gd name="connsiteX4" fmla="*/ 2746247 w 5492493"/>
              <a:gd name="connsiteY4" fmla="*/ 0 h 5492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2493" h="5492493">
                <a:moveTo>
                  <a:pt x="2746247" y="0"/>
                </a:moveTo>
                <a:cubicBezTo>
                  <a:pt x="4262957" y="0"/>
                  <a:pt x="5492493" y="1229536"/>
                  <a:pt x="5492493" y="2746247"/>
                </a:cubicBezTo>
                <a:cubicBezTo>
                  <a:pt x="5492493" y="4262957"/>
                  <a:pt x="4262957" y="5492493"/>
                  <a:pt x="2746247" y="5492493"/>
                </a:cubicBezTo>
                <a:cubicBezTo>
                  <a:pt x="1229536" y="5492493"/>
                  <a:pt x="0" y="4262957"/>
                  <a:pt x="0" y="2746247"/>
                </a:cubicBezTo>
                <a:cubicBezTo>
                  <a:pt x="0" y="1229536"/>
                  <a:pt x="1229536" y="0"/>
                  <a:pt x="2746247" y="0"/>
                </a:cubicBezTo>
                <a:close/>
              </a:path>
            </a:pathLst>
          </a:cu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Oval 85">
            <a:extLst>
              <a:ext uri="{FF2B5EF4-FFF2-40B4-BE49-F238E27FC236}">
                <a16:creationId xmlns:a16="http://schemas.microsoft.com/office/drawing/2014/main" id="{8111D92E-4FFD-4DB5-A252-C13FC1BE7E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76338" y="5283870"/>
            <a:ext cx="435428" cy="435428"/>
          </a:xfrm>
          <a:prstGeom prst="ellips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Freeform: Shape 87">
            <a:extLst>
              <a:ext uri="{FF2B5EF4-FFF2-40B4-BE49-F238E27FC236}">
                <a16:creationId xmlns:a16="http://schemas.microsoft.com/office/drawing/2014/main" id="{2CB73E9A-EDB1-467A-BF6B-D62D47AD42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961353" y="3415315"/>
            <a:ext cx="2311806" cy="2303982"/>
          </a:xfrm>
          <a:custGeom>
            <a:avLst/>
            <a:gdLst>
              <a:gd name="connsiteX0" fmla="*/ 0 w 3108399"/>
              <a:gd name="connsiteY0" fmla="*/ 0 h 3097879"/>
              <a:gd name="connsiteX1" fmla="*/ 159985 w 3108399"/>
              <a:gd name="connsiteY1" fmla="*/ 4045 h 3097879"/>
              <a:gd name="connsiteX2" fmla="*/ 3092907 w 3108399"/>
              <a:gd name="connsiteY2" fmla="*/ 2791087 h 3097879"/>
              <a:gd name="connsiteX3" fmla="*/ 3108399 w 3108399"/>
              <a:gd name="connsiteY3" fmla="*/ 3097879 h 3097879"/>
              <a:gd name="connsiteX4" fmla="*/ 2470733 w 3108399"/>
              <a:gd name="connsiteY4" fmla="*/ 3097879 h 3097879"/>
              <a:gd name="connsiteX5" fmla="*/ 2458534 w 3108399"/>
              <a:gd name="connsiteY5" fmla="*/ 2856285 h 3097879"/>
              <a:gd name="connsiteX6" fmla="*/ 252674 w 3108399"/>
              <a:gd name="connsiteY6" fmla="*/ 650424 h 3097879"/>
              <a:gd name="connsiteX7" fmla="*/ 0 w 3108399"/>
              <a:gd name="connsiteY7" fmla="*/ 637665 h 309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8399" h="3097879">
                <a:moveTo>
                  <a:pt x="0" y="0"/>
                </a:moveTo>
                <a:lnTo>
                  <a:pt x="159985" y="4045"/>
                </a:lnTo>
                <a:cubicBezTo>
                  <a:pt x="1696687" y="81941"/>
                  <a:pt x="2939004" y="1275632"/>
                  <a:pt x="3092907" y="2791087"/>
                </a:cubicBezTo>
                <a:lnTo>
                  <a:pt x="3108399" y="3097879"/>
                </a:lnTo>
                <a:lnTo>
                  <a:pt x="2470733" y="3097879"/>
                </a:lnTo>
                <a:lnTo>
                  <a:pt x="2458534" y="2856285"/>
                </a:lnTo>
                <a:cubicBezTo>
                  <a:pt x="2340416" y="1693197"/>
                  <a:pt x="1415762" y="768542"/>
                  <a:pt x="252674" y="650424"/>
                </a:cubicBezTo>
                <a:lnTo>
                  <a:pt x="0" y="637665"/>
                </a:ln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Başlık 1">
            <a:extLst>
              <a:ext uri="{FF2B5EF4-FFF2-40B4-BE49-F238E27FC236}">
                <a16:creationId xmlns:a16="http://schemas.microsoft.com/office/drawing/2014/main" id="{736DB0AD-FB44-4883-8EFF-5DC7B859991C}"/>
              </a:ext>
            </a:extLst>
          </p:cNvPr>
          <p:cNvSpPr txBox="1">
            <a:spLocks/>
          </p:cNvSpPr>
          <p:nvPr/>
        </p:nvSpPr>
        <p:spPr>
          <a:xfrm>
            <a:off x="6231134" y="1555204"/>
            <a:ext cx="5287128" cy="3188472"/>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tr-TR" sz="6600" b="1" i="0" u="none" strike="noStrike" kern="1200" cap="none" spc="0" normalizeH="0" baseline="0" noProof="0">
                <a:ln>
                  <a:noFill/>
                </a:ln>
                <a:solidFill>
                  <a:prstClr val="black">
                    <a:lumMod val="95000"/>
                    <a:lumOff val="5000"/>
                  </a:prstClr>
                </a:solidFill>
                <a:effectLst/>
                <a:uLnTx/>
                <a:uFillTx/>
                <a:latin typeface="Calibri" panose="020F0502020204030204"/>
                <a:ea typeface="+mj-ea"/>
                <a:cs typeface="+mj-cs"/>
              </a:rPr>
              <a:t>BİYOLOJİK ve PSİKOSOSYAL RİSK ETMENLERİ</a:t>
            </a:r>
            <a:endParaRPr kumimoji="0" lang="en-US" sz="6600" b="1" i="0" u="none" strike="noStrike" kern="1200" cap="none" spc="0" normalizeH="0" baseline="0" noProof="0">
              <a:ln>
                <a:noFill/>
              </a:ln>
              <a:solidFill>
                <a:prstClr val="black">
                  <a:lumMod val="95000"/>
                  <a:lumOff val="5000"/>
                </a:prstClr>
              </a:solidFill>
              <a:effectLst/>
              <a:uLnTx/>
              <a:uFillTx/>
              <a:latin typeface="Calibri" panose="020F0502020204030204"/>
              <a:ea typeface="+mj-ea"/>
              <a:cs typeface="+mj-cs"/>
            </a:endParaRPr>
          </a:p>
        </p:txBody>
      </p:sp>
      <p:pic>
        <p:nvPicPr>
          <p:cNvPr id="11266" name="Picture 2" descr="Covid-19 Salgınına Yönelik Tedbirlerimiz - PTS Worldwide Express">
            <a:extLst>
              <a:ext uri="{FF2B5EF4-FFF2-40B4-BE49-F238E27FC236}">
                <a16:creationId xmlns:a16="http://schemas.microsoft.com/office/drawing/2014/main" id="{92112438-7678-4AC5-98F0-28798B7C4D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738" y="485071"/>
            <a:ext cx="2140265" cy="21402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268" name="Picture 4" descr="Biyolojik Riskler (Mayıs 2021) – Dr. Abdullah İnan">
            <a:extLst>
              <a:ext uri="{FF2B5EF4-FFF2-40B4-BE49-F238E27FC236}">
                <a16:creationId xmlns:a16="http://schemas.microsoft.com/office/drawing/2014/main" id="{817111FC-0D63-45B0-99BF-4D12ECC638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3870" y="2533136"/>
            <a:ext cx="3306685" cy="17917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D# 20885 - Doctors Examine Head - PowerPoint Animation">
            <a:extLst>
              <a:ext uri="{FF2B5EF4-FFF2-40B4-BE49-F238E27FC236}">
                <a16:creationId xmlns:a16="http://schemas.microsoft.com/office/drawing/2014/main" id="{98ADF751-2EBF-4B5E-9F17-175DA60CF70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736730" y="4595501"/>
            <a:ext cx="2095500" cy="2095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50395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ikdörtgen 1"/>
          <p:cNvSpPr/>
          <p:nvPr/>
        </p:nvSpPr>
        <p:spPr>
          <a:xfrm>
            <a:off x="2478471" y="188640"/>
            <a:ext cx="7168799"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a:ln>
                  <a:noFill/>
                </a:ln>
                <a:solidFill>
                  <a:prstClr val="black"/>
                </a:solidFill>
                <a:effectLst/>
                <a:uLnTx/>
                <a:uFillTx/>
                <a:latin typeface="Calibri" panose="020F0502020204030204"/>
                <a:ea typeface="+mn-ea"/>
                <a:cs typeface="+mn-cs"/>
              </a:rPr>
              <a:t>BİYOLOJİK RİSK ETMENLERİ</a:t>
            </a:r>
          </a:p>
        </p:txBody>
      </p:sp>
      <p:sp>
        <p:nvSpPr>
          <p:cNvPr id="6" name="Content Placeholder 2">
            <a:extLst>
              <a:ext uri="{FF2B5EF4-FFF2-40B4-BE49-F238E27FC236}">
                <a16:creationId xmlns:a16="http://schemas.microsoft.com/office/drawing/2014/main" id="{0B6F33DA-0A77-4BB6-AA78-E00A5DC1B451}"/>
              </a:ext>
            </a:extLst>
          </p:cNvPr>
          <p:cNvSpPr txBox="1">
            <a:spLocks/>
          </p:cNvSpPr>
          <p:nvPr/>
        </p:nvSpPr>
        <p:spPr>
          <a:xfrm>
            <a:off x="623391" y="1212091"/>
            <a:ext cx="9775477" cy="1944216"/>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just" defTabSz="685800" rtl="0" eaLnBrk="1" fontAlgn="auto" latinLnBrk="0" hangingPunct="1">
              <a:lnSpc>
                <a:spcPct val="100000"/>
              </a:lnSpc>
              <a:spcBef>
                <a:spcPts val="750"/>
              </a:spcBef>
              <a:spcAft>
                <a:spcPts val="0"/>
              </a:spcAft>
              <a:buClr>
                <a:srgbClr val="002060"/>
              </a:buClr>
              <a:buSzTx/>
              <a:buFont typeface="Arial" panose="020B0604020202020204" pitchFamily="34" charset="0"/>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mn-cs"/>
              </a:rPr>
              <a:t>Herhangi bir enfeksiyona, alerjiye veya zehirlenmeye neden olabilen, genetik olarak değiştirilmiş olanlar da dahil mikro organizmaların, hücre kültürlerinin ve insan </a:t>
            </a:r>
            <a:r>
              <a:rPr kumimoji="0" lang="tr-TR" sz="2400" b="0" i="0" u="none" strike="noStrike" kern="1200" cap="none" spc="0" normalizeH="0" baseline="0" noProof="0" dirty="0" err="1">
                <a:ln>
                  <a:noFill/>
                </a:ln>
                <a:solidFill>
                  <a:prstClr val="black"/>
                </a:solidFill>
                <a:effectLst/>
                <a:uLnTx/>
                <a:uFillTx/>
                <a:latin typeface="Calibri" panose="020F0502020204030204"/>
                <a:ea typeface="Cambria" panose="02040503050406030204" pitchFamily="18" charset="0"/>
                <a:cs typeface="+mn-cs"/>
              </a:rPr>
              <a:t>endoparazitlerinin</a:t>
            </a:r>
            <a:r>
              <a:rPr kumimoji="0" lang="tr-TR" sz="2400" b="0" i="0" u="none"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mn-cs"/>
              </a:rPr>
              <a:t> çalışanlara bulaşıp hastalanmasına sebep olan etmenlerdir.</a:t>
            </a:r>
            <a:endParaRPr kumimoji="0" lang="tr-TR" sz="3200" b="0" i="0" u="none"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mn-cs"/>
            </a:endParaRPr>
          </a:p>
        </p:txBody>
      </p:sp>
      <p:sp>
        <p:nvSpPr>
          <p:cNvPr id="5" name="Content Placeholder 2">
            <a:extLst>
              <a:ext uri="{FF2B5EF4-FFF2-40B4-BE49-F238E27FC236}">
                <a16:creationId xmlns:a16="http://schemas.microsoft.com/office/drawing/2014/main" id="{BD818BA8-F042-4D51-9F3D-E5E8A7614762}"/>
              </a:ext>
            </a:extLst>
          </p:cNvPr>
          <p:cNvSpPr txBox="1">
            <a:spLocks/>
          </p:cNvSpPr>
          <p:nvPr/>
        </p:nvSpPr>
        <p:spPr>
          <a:xfrm>
            <a:off x="1685722" y="2963971"/>
            <a:ext cx="2664295" cy="3384376"/>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just" defTabSz="685800" rtl="0" eaLnBrk="1" fontAlgn="auto" latinLnBrk="0" hangingPunct="1">
              <a:lnSpc>
                <a:spcPct val="100000"/>
              </a:lnSpc>
              <a:spcBef>
                <a:spcPts val="750"/>
              </a:spcBef>
              <a:spcAft>
                <a:spcPts val="0"/>
              </a:spcAft>
              <a:buClr>
                <a:srgbClr val="002060"/>
              </a:buClr>
              <a:buSzTx/>
              <a:buFont typeface="Arial" panose="020B0604020202020204" pitchFamily="34" charset="0"/>
              <a:buNone/>
              <a:tabLst/>
              <a:defRPr/>
            </a:pPr>
            <a:r>
              <a:rPr kumimoji="0" lang="tr-TR" sz="2400" b="1" i="0" u="none"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mn-cs"/>
              </a:rPr>
              <a:t>Etkenler;</a:t>
            </a:r>
          </a:p>
          <a:p>
            <a:pPr marL="171450" marR="0" lvl="0" indent="-171450" algn="just" defTabSz="685800" rtl="0" eaLnBrk="1" fontAlgn="auto" latinLnBrk="0" hangingPunct="1">
              <a:lnSpc>
                <a:spcPct val="100000"/>
              </a:lnSpc>
              <a:spcBef>
                <a:spcPts val="750"/>
              </a:spcBef>
              <a:spcAft>
                <a:spcPts val="0"/>
              </a:spcAft>
              <a:buClr>
                <a:prstClr val="black"/>
              </a:buClr>
              <a:buSzTx/>
              <a:buFont typeface="Wingdings" panose="05000000000000000000" pitchFamily="2" charset="2"/>
              <a:buChar char="ü"/>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mn-cs"/>
              </a:rPr>
              <a:t> Bakteriler</a:t>
            </a:r>
          </a:p>
          <a:p>
            <a:pPr marL="171450" marR="0" lvl="0" indent="-171450" algn="just" defTabSz="685800" rtl="0" eaLnBrk="1" fontAlgn="auto" latinLnBrk="0" hangingPunct="1">
              <a:lnSpc>
                <a:spcPct val="100000"/>
              </a:lnSpc>
              <a:spcBef>
                <a:spcPts val="750"/>
              </a:spcBef>
              <a:spcAft>
                <a:spcPts val="0"/>
              </a:spcAft>
              <a:buClr>
                <a:prstClr val="black"/>
              </a:buClr>
              <a:buSzTx/>
              <a:buFont typeface="Wingdings" panose="05000000000000000000" pitchFamily="2" charset="2"/>
              <a:buChar char="ü"/>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mn-cs"/>
              </a:rPr>
              <a:t> Virüsler</a:t>
            </a:r>
          </a:p>
          <a:p>
            <a:pPr marL="171450" marR="0" lvl="0" indent="-171450" algn="just" defTabSz="685800" rtl="0" eaLnBrk="1" fontAlgn="auto" latinLnBrk="0" hangingPunct="1">
              <a:lnSpc>
                <a:spcPct val="100000"/>
              </a:lnSpc>
              <a:spcBef>
                <a:spcPts val="750"/>
              </a:spcBef>
              <a:spcAft>
                <a:spcPts val="0"/>
              </a:spcAft>
              <a:buClr>
                <a:prstClr val="black"/>
              </a:buClr>
              <a:buSzTx/>
              <a:buFont typeface="Wingdings" panose="05000000000000000000" pitchFamily="2" charset="2"/>
              <a:buChar char="ü"/>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mn-cs"/>
              </a:rPr>
              <a:t> Mantarlar</a:t>
            </a:r>
          </a:p>
          <a:p>
            <a:pPr marL="171450" marR="0" lvl="0" indent="-171450" algn="just" defTabSz="685800" rtl="0" eaLnBrk="1" fontAlgn="auto" latinLnBrk="0" hangingPunct="1">
              <a:lnSpc>
                <a:spcPct val="100000"/>
              </a:lnSpc>
              <a:spcBef>
                <a:spcPts val="750"/>
              </a:spcBef>
              <a:spcAft>
                <a:spcPts val="0"/>
              </a:spcAft>
              <a:buClr>
                <a:prstClr val="black"/>
              </a:buClr>
              <a:buSzTx/>
              <a:buFont typeface="Wingdings" panose="05000000000000000000" pitchFamily="2" charset="2"/>
              <a:buChar char="ü"/>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mn-cs"/>
              </a:rPr>
              <a:t> </a:t>
            </a:r>
            <a:r>
              <a:rPr kumimoji="0" lang="tr-TR" sz="1800" b="0" i="0" u="none" strike="noStrike" kern="1200" cap="none" spc="0" normalizeH="0" baseline="0" noProof="0" dirty="0" err="1">
                <a:ln>
                  <a:noFill/>
                </a:ln>
                <a:solidFill>
                  <a:prstClr val="black"/>
                </a:solidFill>
                <a:effectLst/>
                <a:uLnTx/>
                <a:uFillTx/>
                <a:latin typeface="Calibri" panose="020F0502020204030204"/>
                <a:ea typeface="Cambria" panose="02040503050406030204" pitchFamily="18" charset="0"/>
                <a:cs typeface="+mn-cs"/>
              </a:rPr>
              <a:t>Riketsiyalar</a:t>
            </a:r>
            <a:endParaRPr kumimoji="0" lang="tr-TR" sz="1800" b="0" i="0" u="none"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mn-cs"/>
            </a:endParaRPr>
          </a:p>
          <a:p>
            <a:pPr marL="171450" marR="0" lvl="0" indent="-171450" algn="just" defTabSz="685800" rtl="0" eaLnBrk="1" fontAlgn="auto" latinLnBrk="0" hangingPunct="1">
              <a:lnSpc>
                <a:spcPct val="100000"/>
              </a:lnSpc>
              <a:spcBef>
                <a:spcPts val="750"/>
              </a:spcBef>
              <a:spcAft>
                <a:spcPts val="0"/>
              </a:spcAft>
              <a:buClr>
                <a:prstClr val="black"/>
              </a:buClr>
              <a:buSzTx/>
              <a:buFont typeface="Wingdings" panose="05000000000000000000" pitchFamily="2" charset="2"/>
              <a:buChar char="ü"/>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mn-cs"/>
              </a:rPr>
              <a:t> </a:t>
            </a:r>
            <a:r>
              <a:rPr kumimoji="0" lang="tr-TR" sz="1800" b="0" i="0" u="none" strike="noStrike" kern="1200" cap="none" spc="0" normalizeH="0" baseline="0" noProof="0" dirty="0" err="1">
                <a:ln>
                  <a:noFill/>
                </a:ln>
                <a:solidFill>
                  <a:prstClr val="black"/>
                </a:solidFill>
                <a:effectLst/>
                <a:uLnTx/>
                <a:uFillTx/>
                <a:latin typeface="Calibri" panose="020F0502020204030204"/>
                <a:ea typeface="Cambria" panose="02040503050406030204" pitchFamily="18" charset="0"/>
                <a:cs typeface="+mn-cs"/>
              </a:rPr>
              <a:t>Protozoerler</a:t>
            </a:r>
            <a:endParaRPr kumimoji="0" lang="tr-TR" sz="1800" b="0" i="0" u="none"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mn-cs"/>
            </a:endParaRPr>
          </a:p>
          <a:p>
            <a:pPr marL="171450" marR="0" lvl="0" indent="-171450" algn="just" defTabSz="685800" rtl="0" eaLnBrk="1" fontAlgn="auto" latinLnBrk="0" hangingPunct="1">
              <a:lnSpc>
                <a:spcPct val="100000"/>
              </a:lnSpc>
              <a:spcBef>
                <a:spcPts val="750"/>
              </a:spcBef>
              <a:spcAft>
                <a:spcPts val="0"/>
              </a:spcAft>
              <a:buClr>
                <a:prstClr val="black"/>
              </a:buClr>
              <a:buSzTx/>
              <a:buFont typeface="Wingdings" panose="05000000000000000000" pitchFamily="2" charset="2"/>
              <a:buChar char="ü"/>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mn-cs"/>
              </a:rPr>
              <a:t> Parazitler</a:t>
            </a:r>
          </a:p>
          <a:p>
            <a:pPr marL="171450" marR="0" lvl="0" indent="-171450" algn="just" defTabSz="685800" rtl="0" eaLnBrk="1" fontAlgn="auto" latinLnBrk="0" hangingPunct="1">
              <a:lnSpc>
                <a:spcPct val="100000"/>
              </a:lnSpc>
              <a:spcBef>
                <a:spcPts val="750"/>
              </a:spcBef>
              <a:spcAft>
                <a:spcPts val="0"/>
              </a:spcAft>
              <a:buClr>
                <a:prstClr val="black"/>
              </a:buClr>
              <a:buSzTx/>
              <a:buFont typeface="Wingdings" panose="05000000000000000000" pitchFamily="2" charset="2"/>
              <a:buChar char="ü"/>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mn-cs"/>
              </a:rPr>
              <a:t> </a:t>
            </a:r>
            <a:r>
              <a:rPr kumimoji="0" lang="tr-TR" sz="1800" b="0" i="0" u="none" strike="noStrike" kern="1200" cap="none" spc="0" normalizeH="0" baseline="0" noProof="0" dirty="0" err="1">
                <a:ln>
                  <a:noFill/>
                </a:ln>
                <a:solidFill>
                  <a:prstClr val="black"/>
                </a:solidFill>
                <a:effectLst/>
                <a:uLnTx/>
                <a:uFillTx/>
                <a:latin typeface="Calibri" panose="020F0502020204030204"/>
                <a:ea typeface="Cambria" panose="02040503050406030204" pitchFamily="18" charset="0"/>
                <a:cs typeface="+mn-cs"/>
              </a:rPr>
              <a:t>Klamidyalar</a:t>
            </a:r>
            <a:endParaRPr kumimoji="0" lang="tr-TR" sz="1800" b="0" i="0" u="none"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mn-cs"/>
            </a:endParaRPr>
          </a:p>
          <a:p>
            <a:pPr marL="0" marR="0" lvl="0" indent="0" algn="just" defTabSz="685800" rtl="0" eaLnBrk="1" fontAlgn="auto" latinLnBrk="0" hangingPunct="1">
              <a:lnSpc>
                <a:spcPct val="100000"/>
              </a:lnSpc>
              <a:spcBef>
                <a:spcPts val="750"/>
              </a:spcBef>
              <a:spcAft>
                <a:spcPts val="0"/>
              </a:spcAft>
              <a:buClr>
                <a:srgbClr val="002060"/>
              </a:buClr>
              <a:buSzTx/>
              <a:buFont typeface="Arial" panose="020B0604020202020204" pitchFamily="34" charset="0"/>
              <a:buNone/>
              <a:tabLst/>
              <a:defRPr/>
            </a:pPr>
            <a:endParaRPr kumimoji="0" lang="tr-TR" sz="3200" b="0" i="0" u="none"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mn-cs"/>
            </a:endParaRPr>
          </a:p>
        </p:txBody>
      </p:sp>
      <p:pic>
        <p:nvPicPr>
          <p:cNvPr id="3" name="Resim 2">
            <a:extLst>
              <a:ext uri="{FF2B5EF4-FFF2-40B4-BE49-F238E27FC236}">
                <a16:creationId xmlns:a16="http://schemas.microsoft.com/office/drawing/2014/main" id="{89B5D4EB-6ED9-5DDC-A3A4-5654144E20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70923" y="3156307"/>
            <a:ext cx="2827945" cy="2814751"/>
          </a:xfrm>
          <a:prstGeom prst="rect">
            <a:avLst/>
          </a:prstGeom>
        </p:spPr>
      </p:pic>
    </p:spTree>
    <p:extLst>
      <p:ext uri="{BB962C8B-B14F-4D97-AF65-F5344CB8AC3E}">
        <p14:creationId xmlns:p14="http://schemas.microsoft.com/office/powerpoint/2010/main" val="355448237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E71EC7-6E90-4CB0-9B72-7BC0AB784A81}"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ontent Placeholder 2"/>
          <p:cNvSpPr txBox="1">
            <a:spLocks/>
          </p:cNvSpPr>
          <p:nvPr/>
        </p:nvSpPr>
        <p:spPr>
          <a:xfrm>
            <a:off x="695400" y="260648"/>
            <a:ext cx="9505056" cy="6336704"/>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ctr" defTabSz="685800" rtl="0" eaLnBrk="1" fontAlgn="auto" latinLnBrk="0" hangingPunct="1">
              <a:lnSpc>
                <a:spcPct val="150000"/>
              </a:lnSpc>
              <a:spcBef>
                <a:spcPts val="750"/>
              </a:spcBef>
              <a:spcAft>
                <a:spcPts val="0"/>
              </a:spcAft>
              <a:buClrTx/>
              <a:buSzTx/>
              <a:buFont typeface="Arial" panose="020B0604020202020204" pitchFamily="34" charset="0"/>
              <a:buNone/>
              <a:tabLst/>
              <a:defRPr/>
            </a:pPr>
            <a:r>
              <a:rPr kumimoji="0" lang="tr-TR" sz="3600" b="1" i="0" u="none" strike="noStrike" kern="1200" cap="none" spc="0" normalizeH="0" baseline="0" noProof="0" dirty="0">
                <a:ln>
                  <a:noFill/>
                </a:ln>
                <a:solidFill>
                  <a:srgbClr val="002060"/>
                </a:solidFill>
                <a:effectLst/>
                <a:uLnTx/>
                <a:uFillTx/>
                <a:latin typeface="Calibri" panose="020F0502020204030204"/>
                <a:ea typeface="Cambria" panose="02040503050406030204" pitchFamily="18" charset="0"/>
                <a:cs typeface="+mn-cs"/>
              </a:rPr>
              <a:t>	</a:t>
            </a:r>
            <a:r>
              <a:rPr kumimoji="0" lang="tr-TR" sz="2400" b="1" i="0" u="none" strike="noStrike" kern="1200" cap="none" spc="0" normalizeH="0" baseline="0" noProof="0" dirty="0">
                <a:ln>
                  <a:noFill/>
                </a:ln>
                <a:solidFill>
                  <a:srgbClr val="002060"/>
                </a:solidFill>
                <a:effectLst/>
                <a:uLnTx/>
                <a:uFillTx/>
                <a:latin typeface="Calibri" panose="020F0502020204030204"/>
                <a:ea typeface="Cambria" panose="02040503050406030204" pitchFamily="18" charset="0"/>
                <a:cs typeface="+mn-cs"/>
              </a:rPr>
              <a:t>BİYOLOJİK ETKENLERE KARŞI KORUNMA YÖNTEMLERİ</a:t>
            </a:r>
          </a:p>
          <a:p>
            <a:pPr marL="171450" marR="0" lvl="0" indent="-171450" algn="ctr" defTabSz="685800" rtl="0" eaLnBrk="1" fontAlgn="auto" latinLnBrk="0" hangingPunct="1">
              <a:lnSpc>
                <a:spcPct val="150000"/>
              </a:lnSpc>
              <a:spcBef>
                <a:spcPts val="750"/>
              </a:spcBef>
              <a:spcAft>
                <a:spcPts val="0"/>
              </a:spcAft>
              <a:buClrTx/>
              <a:buSzTx/>
              <a:buFont typeface="Arial" panose="020B0604020202020204" pitchFamily="34" charset="0"/>
              <a:buNone/>
              <a:tabLst/>
              <a:defRPr/>
            </a:pPr>
            <a:endParaRPr kumimoji="0" lang="tr-TR" sz="2400" b="1" i="0" u="none" strike="noStrike" kern="1200" cap="none" spc="0" normalizeH="0" baseline="0" noProof="0" dirty="0">
              <a:ln>
                <a:noFill/>
              </a:ln>
              <a:solidFill>
                <a:srgbClr val="002060"/>
              </a:solidFill>
              <a:effectLst/>
              <a:uLnTx/>
              <a:uFillTx/>
              <a:latin typeface="Calibri" panose="020F0502020204030204"/>
              <a:ea typeface="Cambria" panose="02040503050406030204" pitchFamily="18" charset="0"/>
              <a:cs typeface="+mn-cs"/>
            </a:endParaRPr>
          </a:p>
          <a:p>
            <a:pPr marL="171450" marR="0" lvl="0" indent="-171450" algn="l" defTabSz="685800" rtl="0" eaLnBrk="1" fontAlgn="auto" latinLnBrk="0" hangingPunct="1">
              <a:lnSpc>
                <a:spcPct val="100000"/>
              </a:lnSpc>
              <a:spcBef>
                <a:spcPts val="750"/>
              </a:spcBef>
              <a:spcAft>
                <a:spcPts val="0"/>
              </a:spcAft>
              <a:buClr>
                <a:srgbClr val="002060"/>
              </a:buClr>
              <a:buSzTx/>
              <a:buFont typeface="Wingdings" panose="05000000000000000000" pitchFamily="2" charset="2"/>
              <a:buChar char="ü"/>
              <a:tabLst/>
              <a:defRPr/>
            </a:pPr>
            <a:r>
              <a:rPr kumimoji="0" lang="tr-TR" sz="2000" b="0" i="0" u="none"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mn-cs"/>
              </a:rPr>
              <a:t> </a:t>
            </a:r>
            <a:r>
              <a:rPr kumimoji="0" lang="tr-TR" sz="2200" b="0" i="0" u="none"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mn-cs"/>
              </a:rPr>
              <a:t>Aşılanma</a:t>
            </a:r>
          </a:p>
          <a:p>
            <a:pPr marL="171450" marR="0" lvl="0" indent="-171450" algn="l" defTabSz="685800" rtl="0" eaLnBrk="1" fontAlgn="auto" latinLnBrk="0" hangingPunct="1">
              <a:lnSpc>
                <a:spcPct val="100000"/>
              </a:lnSpc>
              <a:spcBef>
                <a:spcPts val="750"/>
              </a:spcBef>
              <a:spcAft>
                <a:spcPts val="0"/>
              </a:spcAft>
              <a:buClr>
                <a:srgbClr val="002060"/>
              </a:buClr>
              <a:buSzTx/>
              <a:buFont typeface="Wingdings" panose="05000000000000000000" pitchFamily="2" charset="2"/>
              <a:buChar char="ü"/>
              <a:tabLst/>
              <a:defRPr/>
            </a:pPr>
            <a:r>
              <a:rPr kumimoji="0" lang="tr-TR" sz="2200" b="0" i="0" u="none"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mn-cs"/>
              </a:rPr>
              <a:t> Dezenfeksiyon ve sterilizasyon</a:t>
            </a:r>
          </a:p>
          <a:p>
            <a:pPr marL="171450" marR="0" lvl="0" indent="-171450" algn="l" defTabSz="685800" rtl="0" eaLnBrk="1" fontAlgn="auto" latinLnBrk="0" hangingPunct="1">
              <a:lnSpc>
                <a:spcPct val="100000"/>
              </a:lnSpc>
              <a:spcBef>
                <a:spcPts val="750"/>
              </a:spcBef>
              <a:spcAft>
                <a:spcPts val="0"/>
              </a:spcAft>
              <a:buClr>
                <a:srgbClr val="002060"/>
              </a:buClr>
              <a:buSzTx/>
              <a:buFont typeface="Wingdings" panose="05000000000000000000" pitchFamily="2" charset="2"/>
              <a:buChar char="ü"/>
              <a:tabLst/>
              <a:defRPr/>
            </a:pPr>
            <a:r>
              <a:rPr kumimoji="0" lang="tr-TR" sz="2200" b="0" i="0" u="none"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mn-cs"/>
              </a:rPr>
              <a:t> Hijyen ve kişisel korunma</a:t>
            </a:r>
          </a:p>
          <a:p>
            <a:pPr marL="171450" marR="0" lvl="0" indent="-171450" algn="l" defTabSz="685800" rtl="0" eaLnBrk="1" fontAlgn="auto" latinLnBrk="0" hangingPunct="1">
              <a:lnSpc>
                <a:spcPct val="100000"/>
              </a:lnSpc>
              <a:spcBef>
                <a:spcPts val="750"/>
              </a:spcBef>
              <a:spcAft>
                <a:spcPts val="0"/>
              </a:spcAft>
              <a:buClr>
                <a:srgbClr val="002060"/>
              </a:buClr>
              <a:buSzTx/>
              <a:buFont typeface="Wingdings" panose="05000000000000000000" pitchFamily="2" charset="2"/>
              <a:buChar char="ü"/>
              <a:tabLst/>
              <a:defRPr/>
            </a:pPr>
            <a:r>
              <a:rPr kumimoji="0" lang="tr-TR" sz="2200" b="0" i="0" u="none"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mn-cs"/>
              </a:rPr>
              <a:t> Sağlık Gözetimi</a:t>
            </a:r>
          </a:p>
          <a:p>
            <a:pPr marL="171450" marR="0" lvl="0" indent="-171450" algn="l" defTabSz="685800" rtl="0" eaLnBrk="1" fontAlgn="auto" latinLnBrk="0" hangingPunct="1">
              <a:lnSpc>
                <a:spcPct val="100000"/>
              </a:lnSpc>
              <a:spcBef>
                <a:spcPts val="750"/>
              </a:spcBef>
              <a:spcAft>
                <a:spcPts val="0"/>
              </a:spcAft>
              <a:buClr>
                <a:srgbClr val="002060"/>
              </a:buClr>
              <a:buSzTx/>
              <a:buFont typeface="Wingdings" panose="05000000000000000000" pitchFamily="2" charset="2"/>
              <a:buChar char="ü"/>
              <a:tabLst/>
              <a:defRPr/>
            </a:pPr>
            <a:r>
              <a:rPr kumimoji="0" lang="tr-TR" sz="2200" b="0" i="0" u="none"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mn-cs"/>
              </a:rPr>
              <a:t> Atıkların güvenli bir şekilde bertarafı</a:t>
            </a:r>
          </a:p>
          <a:p>
            <a:pPr marL="171450" marR="0" lvl="0" indent="-171450" algn="l" defTabSz="685800" rtl="0" eaLnBrk="1" fontAlgn="auto" latinLnBrk="0" hangingPunct="1">
              <a:lnSpc>
                <a:spcPct val="100000"/>
              </a:lnSpc>
              <a:spcBef>
                <a:spcPts val="750"/>
              </a:spcBef>
              <a:spcAft>
                <a:spcPts val="0"/>
              </a:spcAft>
              <a:buClr>
                <a:srgbClr val="002060"/>
              </a:buClr>
              <a:buSzTx/>
              <a:buFont typeface="Wingdings" panose="05000000000000000000" pitchFamily="2" charset="2"/>
              <a:buChar char="ü"/>
              <a:tabLst/>
              <a:defRPr/>
            </a:pPr>
            <a:r>
              <a:rPr kumimoji="0" lang="tr-TR" sz="2200" b="0" i="0" u="none"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mn-cs"/>
              </a:rPr>
              <a:t> Sağlık ve güvenlik işaretlemeleri</a:t>
            </a:r>
          </a:p>
          <a:p>
            <a:pPr marL="171450" marR="0" lvl="0" indent="-171450" algn="l" defTabSz="685800" rtl="0" eaLnBrk="1" fontAlgn="auto" latinLnBrk="0" hangingPunct="1">
              <a:lnSpc>
                <a:spcPct val="100000"/>
              </a:lnSpc>
              <a:spcBef>
                <a:spcPts val="750"/>
              </a:spcBef>
              <a:spcAft>
                <a:spcPts val="0"/>
              </a:spcAft>
              <a:buClr>
                <a:srgbClr val="002060"/>
              </a:buClr>
              <a:buSzTx/>
              <a:buFont typeface="Wingdings" panose="05000000000000000000" pitchFamily="2" charset="2"/>
              <a:buChar char="ü"/>
              <a:tabLst/>
              <a:defRPr/>
            </a:pPr>
            <a:r>
              <a:rPr kumimoji="0" lang="tr-TR" sz="2200" b="0" i="0" u="none"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mn-cs"/>
              </a:rPr>
              <a:t> İdari talimatlar</a:t>
            </a:r>
          </a:p>
          <a:p>
            <a:pPr marL="171450" marR="0" lvl="0" indent="-171450" algn="l" defTabSz="685800" rtl="0" eaLnBrk="1" fontAlgn="auto" latinLnBrk="0" hangingPunct="1">
              <a:lnSpc>
                <a:spcPct val="100000"/>
              </a:lnSpc>
              <a:spcBef>
                <a:spcPts val="750"/>
              </a:spcBef>
              <a:spcAft>
                <a:spcPts val="0"/>
              </a:spcAft>
              <a:buClr>
                <a:srgbClr val="002060"/>
              </a:buClr>
              <a:buSzTx/>
              <a:buFont typeface="Wingdings" panose="05000000000000000000" pitchFamily="2" charset="2"/>
              <a:buChar char="ü"/>
              <a:tabLst/>
              <a:defRPr/>
            </a:pPr>
            <a:r>
              <a:rPr kumimoji="0" lang="tr-TR" sz="2200" b="0" i="0" u="none"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mn-cs"/>
              </a:rPr>
              <a:t> KKD</a:t>
            </a:r>
          </a:p>
          <a:p>
            <a:pPr marL="171450" marR="0" lvl="0" indent="-171450" algn="l" defTabSz="685800" rtl="0" eaLnBrk="1" fontAlgn="auto" latinLnBrk="0" hangingPunct="1">
              <a:lnSpc>
                <a:spcPct val="100000"/>
              </a:lnSpc>
              <a:spcBef>
                <a:spcPts val="750"/>
              </a:spcBef>
              <a:spcAft>
                <a:spcPts val="0"/>
              </a:spcAft>
              <a:buClr>
                <a:srgbClr val="002060"/>
              </a:buClr>
              <a:buSzTx/>
              <a:buFont typeface="Wingdings" panose="05000000000000000000" pitchFamily="2" charset="2"/>
              <a:buChar char="ü"/>
              <a:tabLst/>
              <a:defRPr/>
            </a:pPr>
            <a:r>
              <a:rPr kumimoji="0" lang="tr-TR" sz="2200" b="0" i="0" u="none"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mn-cs"/>
              </a:rPr>
              <a:t> Eğitim</a:t>
            </a:r>
          </a:p>
          <a:p>
            <a:pPr marL="171450" marR="0" lvl="0" indent="-171450" algn="l" defTabSz="685800" rtl="0" eaLnBrk="1" fontAlgn="auto" latinLnBrk="0" hangingPunct="1">
              <a:lnSpc>
                <a:spcPct val="150000"/>
              </a:lnSpc>
              <a:spcBef>
                <a:spcPts val="750"/>
              </a:spcBef>
              <a:spcAft>
                <a:spcPts val="0"/>
              </a:spcAft>
              <a:buClr>
                <a:srgbClr val="002060"/>
              </a:buClr>
              <a:buSzTx/>
              <a:buFont typeface="Wingdings" panose="05000000000000000000" pitchFamily="2" charset="2"/>
              <a:buChar char="Ø"/>
              <a:tabLst/>
              <a:defRPr/>
            </a:pPr>
            <a:endParaRPr kumimoji="0" lang="tr-TR" sz="2800" b="0" i="0" u="none"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mn-cs"/>
            </a:endParaRPr>
          </a:p>
        </p:txBody>
      </p:sp>
      <p:pic>
        <p:nvPicPr>
          <p:cNvPr id="4" name="Resim 3"/>
          <p:cNvPicPr>
            <a:picLocks noChangeAspect="1"/>
          </p:cNvPicPr>
          <p:nvPr/>
        </p:nvPicPr>
        <p:blipFill rotWithShape="1">
          <a:blip r:embed="rId2">
            <a:extLst>
              <a:ext uri="{28A0092B-C50C-407E-A947-70E740481C1C}">
                <a14:useLocalDpi xmlns:a14="http://schemas.microsoft.com/office/drawing/2010/main" val="0"/>
              </a:ext>
            </a:extLst>
          </a:blip>
          <a:srcRect l="32675" r="31100" b="53150"/>
          <a:stretch/>
        </p:blipFill>
        <p:spPr>
          <a:xfrm>
            <a:off x="7392144" y="3856840"/>
            <a:ext cx="2448272" cy="2374808"/>
          </a:xfrm>
          <a:prstGeom prst="rect">
            <a:avLst/>
          </a:prstGeom>
        </p:spPr>
      </p:pic>
      <p:pic>
        <p:nvPicPr>
          <p:cNvPr id="5" name="Resim 4">
            <a:extLst>
              <a:ext uri="{FF2B5EF4-FFF2-40B4-BE49-F238E27FC236}">
                <a16:creationId xmlns:a16="http://schemas.microsoft.com/office/drawing/2014/main" id="{43FB6223-E3CE-E322-4761-14D959A15A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8036" y="1357330"/>
            <a:ext cx="2522380" cy="2374808"/>
          </a:xfrm>
          <a:prstGeom prst="rect">
            <a:avLst/>
          </a:prstGeom>
        </p:spPr>
      </p:pic>
    </p:spTree>
    <p:extLst>
      <p:ext uri="{BB962C8B-B14F-4D97-AF65-F5344CB8AC3E}">
        <p14:creationId xmlns:p14="http://schemas.microsoft.com/office/powerpoint/2010/main" val="3322288960"/>
      </p:ext>
    </p:extLst>
  </p:cSld>
  <p:clrMapOvr>
    <a:masterClrMapping/>
  </p:clrMapOvr>
</p:sld>
</file>

<file path=ppt/theme/_rels/them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1_Office Teması">
  <a:themeElements>
    <a:clrScheme name="Office Teması">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eması">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ganik">
  <a:themeElements>
    <a:clrScheme name="Organik">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k">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k">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4.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2765</TotalTime>
  <Words>4489</Words>
  <Application>Microsoft Office PowerPoint</Application>
  <PresentationFormat>Geniş ekran</PresentationFormat>
  <Paragraphs>786</Paragraphs>
  <Slides>122</Slides>
  <Notes>3</Notes>
  <HiddenSlides>0</HiddenSlides>
  <MMClips>2</MMClips>
  <ScaleCrop>false</ScaleCrop>
  <HeadingPairs>
    <vt:vector size="8" baseType="variant">
      <vt:variant>
        <vt:lpstr>Kullanılan Yazı Tipleri</vt:lpstr>
      </vt:variant>
      <vt:variant>
        <vt:i4>11</vt:i4>
      </vt:variant>
      <vt:variant>
        <vt:lpstr>Tema</vt:lpstr>
      </vt:variant>
      <vt:variant>
        <vt:i4>3</vt:i4>
      </vt:variant>
      <vt:variant>
        <vt:lpstr>Eklenmiş OLE Hizmet Programları</vt:lpstr>
      </vt:variant>
      <vt:variant>
        <vt:i4>0</vt:i4>
      </vt:variant>
      <vt:variant>
        <vt:lpstr>Slayt Başlıkları</vt:lpstr>
      </vt:variant>
      <vt:variant>
        <vt:i4>122</vt:i4>
      </vt:variant>
    </vt:vector>
  </HeadingPairs>
  <TitlesOfParts>
    <vt:vector size="136" baseType="lpstr">
      <vt:lpstr>Arial</vt:lpstr>
      <vt:lpstr>Calibri</vt:lpstr>
      <vt:lpstr>Calibri (Gövde)</vt:lpstr>
      <vt:lpstr>Calibri Light</vt:lpstr>
      <vt:lpstr>Cambria</vt:lpstr>
      <vt:lpstr>DejaVu Sans</vt:lpstr>
      <vt:lpstr>Garamond</vt:lpstr>
      <vt:lpstr>Tahoma</vt:lpstr>
      <vt:lpstr>Times New Roman</vt:lpstr>
      <vt:lpstr>Trebuchet MS</vt:lpstr>
      <vt:lpstr>Wingdings</vt:lpstr>
      <vt:lpstr>1_Office Teması</vt:lpstr>
      <vt:lpstr>Office Theme</vt:lpstr>
      <vt:lpstr>Organik</vt:lpstr>
      <vt:lpstr>İş Sağlığı ve Güvenliği      Temel Eğitimi</vt:lpstr>
      <vt:lpstr>EĞİTİMİN AMACI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Takılma, Kayma, Düşme</vt:lpstr>
      <vt:lpstr>Islak zeminler kayma düşme tehlikesi doğurur.</vt:lpstr>
      <vt:lpstr>PowerPoint Sunusu</vt:lpstr>
      <vt:lpstr>PowerPoint Sunusu</vt:lpstr>
      <vt:lpstr>Merdiven</vt:lpstr>
      <vt:lpstr>PowerPoint Sunusu</vt:lpstr>
      <vt:lpstr>Elektrik Panosuna Dokunmayın! </vt:lpstr>
      <vt:lpstr>Enerji Tasarrufu ve Yangın Tehlikesi  </vt:lpstr>
      <vt:lpstr>PowerPoint Sunusu</vt:lpstr>
      <vt:lpstr>Maske Atık Kutusu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Kimyasalların Sağlık Zararları</vt:lpstr>
      <vt:lpstr>Kimyasal İle Temas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Düşme Riski Oluşturan Durumlar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Meslek Hastalıklarının Özellikleri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İlkyardım ve Acil Tedavi Arasındaki Fark Nedir?</vt:lpstr>
      <vt:lpstr>PowerPoint Sunusu</vt:lpstr>
      <vt:lpstr>Koruma</vt:lpstr>
      <vt:lpstr>Olay Yeri Değerlendirmesinde Yapılması Gerekenler;</vt:lpstr>
      <vt:lpstr>          BİLDİRME</vt:lpstr>
      <vt:lpstr> Hasta / Yaralı Değerlendirmesinde           Yapılması Gerekenler</vt:lpstr>
      <vt:lpstr>Hayat Kurtarma Zinciri</vt:lpstr>
      <vt:lpstr>PowerPoint Sunusu</vt:lpstr>
      <vt:lpstr>PowerPoint Sunusu</vt:lpstr>
      <vt:lpstr>PowerPoint Sunusu</vt:lpstr>
      <vt:lpstr>PowerPoint Sunusu</vt:lpstr>
      <vt:lpstr>PowerPoint Sunusu</vt:lpstr>
      <vt:lpstr>PowerPoint Sunusu</vt:lpstr>
      <vt:lpstr>Kısmi Tıkanma</vt:lpstr>
      <vt:lpstr>Tam Tıkanma</vt:lpstr>
      <vt:lpstr>PowerPoint Sunusu</vt:lpstr>
      <vt:lpstr>PowerPoint Sunusu</vt:lpstr>
      <vt:lpstr>Yaralanmalarda İlkyardım</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Pc</dc:creator>
  <cp:lastModifiedBy>PC</cp:lastModifiedBy>
  <cp:revision>78</cp:revision>
  <dcterms:created xsi:type="dcterms:W3CDTF">2013-06-24T14:43:00Z</dcterms:created>
  <dcterms:modified xsi:type="dcterms:W3CDTF">2025-12-19T07:24:44Z</dcterms:modified>
</cp:coreProperties>
</file>